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328" r:id="rId3"/>
    <p:sldId id="257" r:id="rId4"/>
    <p:sldId id="325" r:id="rId5"/>
    <p:sldId id="330" r:id="rId6"/>
    <p:sldId id="354" r:id="rId7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0" autoAdjust="0"/>
    <p:restoredTop sz="86389" autoAdjust="0"/>
  </p:normalViewPr>
  <p:slideViewPr>
    <p:cSldViewPr>
      <p:cViewPr varScale="1">
        <p:scale>
          <a:sx n="81" d="100"/>
          <a:sy n="81" d="100"/>
        </p:scale>
        <p:origin x="81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2465D5-03BA-4CBB-9890-713D7BABF733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60B6E8-519D-4E62-8341-BEDF9760C4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2339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Pr>
        <a:gradFill rotWithShape="1">
          <a:gsLst>
            <a:gs pos="0">
              <a:srgbClr val="E2DBCA"/>
            </a:gs>
            <a:gs pos="77000">
              <a:srgbClr val="CAC3B1"/>
            </a:gs>
            <a:gs pos="100000">
              <a:srgbClr val="C1BBAB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" name="Rectangle 10"/>
          <p:cNvSpPr/>
          <p:nvPr/>
        </p:nvSpPr>
        <p:spPr>
          <a:xfrm>
            <a:off x="1087438" y="1385888"/>
            <a:ext cx="6969125" cy="408622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7" name="Rectangle 14"/>
          <p:cNvSpPr/>
          <p:nvPr/>
        </p:nvSpPr>
        <p:spPr>
          <a:xfrm>
            <a:off x="3794125" y="1268413"/>
            <a:ext cx="1555750" cy="6397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3886200" y="1268413"/>
            <a:ext cx="1371600" cy="547687"/>
            <a:chOff x="5318306" y="1386268"/>
            <a:chExt cx="1567331" cy="645295"/>
          </a:xfrm>
        </p:grpSpPr>
        <p:cxnSp>
          <p:nvCxnSpPr>
            <p:cNvPr id="9" name="Straight Connector 16"/>
            <p:cNvCxnSpPr/>
            <p:nvPr/>
          </p:nvCxnSpPr>
          <p:spPr>
            <a:xfrm>
              <a:off x="5318306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7"/>
            <p:cNvCxnSpPr/>
            <p:nvPr/>
          </p:nvCxnSpPr>
          <p:spPr>
            <a:xfrm>
              <a:off x="6885637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12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2238" y="1327150"/>
            <a:ext cx="1279525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A198966-8324-43EB-B6AD-FC2AF90E4CCD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13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00" y="5211763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4775" y="5211763"/>
            <a:ext cx="1584325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458A688D-9A0D-44B9-B2ED-3A4DC919EC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697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DFF22-B137-4FA3-812D-30526181166F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94905-7FDF-440D-BF5C-39C101564F7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822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55355-3316-4FCD-BF63-8DF67C385E89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FD254-28AB-4FA5-94C8-A9C9E3F426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548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8A2AA-47EF-41A2-8DA5-5F0B2621E83B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9924F-A589-4409-9E6E-0411A1E227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392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gradFill rotWithShape="1">
          <a:gsLst>
            <a:gs pos="0">
              <a:srgbClr val="E2DBCA"/>
            </a:gs>
            <a:gs pos="77000">
              <a:srgbClr val="CAC3B1"/>
            </a:gs>
            <a:gs pos="100000">
              <a:srgbClr val="C1BBAB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" name="Rectangle 23"/>
          <p:cNvSpPr/>
          <p:nvPr/>
        </p:nvSpPr>
        <p:spPr>
          <a:xfrm>
            <a:off x="1087438" y="1385888"/>
            <a:ext cx="6969125" cy="408622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7" name="Rectangle 29"/>
          <p:cNvSpPr/>
          <p:nvPr/>
        </p:nvSpPr>
        <p:spPr>
          <a:xfrm>
            <a:off x="3794125" y="1268413"/>
            <a:ext cx="1555750" cy="63976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3886200" y="1268413"/>
            <a:ext cx="1371600" cy="547687"/>
            <a:chOff x="5318306" y="1386268"/>
            <a:chExt cx="1567331" cy="645295"/>
          </a:xfrm>
        </p:grpSpPr>
        <p:cxnSp>
          <p:nvCxnSpPr>
            <p:cNvPr id="9" name="Straight Connector 31"/>
            <p:cNvCxnSpPr/>
            <p:nvPr/>
          </p:nvCxnSpPr>
          <p:spPr>
            <a:xfrm>
              <a:off x="5318306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2"/>
            <p:cNvCxnSpPr/>
            <p:nvPr/>
          </p:nvCxnSpPr>
          <p:spPr>
            <a:xfrm>
              <a:off x="6885637" y="1386268"/>
              <a:ext cx="0" cy="639684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3932238" y="1325563"/>
            <a:ext cx="1279525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9AAAF63-A4BF-446B-B4AC-060F0C0D2DF6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900" y="5211763"/>
            <a:ext cx="4430713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188" y="5211763"/>
            <a:ext cx="1584325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7019E-126B-4608-A879-5F44452E3A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863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906C0-543B-462B-BC1E-1068437E705C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4F471-C8AA-4689-ADCD-C1661AFB7A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796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F283E-EC78-4816-BBF1-9E151CC43A4A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1BFF9-51DD-4A38-B5CB-E4236C563D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428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2009-7A5A-4D4E-8A26-630824D2E673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CD6ED-54DC-40E3-9E9A-8E18606CCAD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972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D764-CD15-48C6-A499-CBA4976FF7B3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1F149-6B94-4B4B-9B18-F8BFA76B00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65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/>
          <p:nvPr/>
        </p:nvSpPr>
        <p:spPr>
          <a:xfrm>
            <a:off x="184150" y="173038"/>
            <a:ext cx="6399213" cy="65119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14"/>
          <p:cNvSpPr/>
          <p:nvPr/>
        </p:nvSpPr>
        <p:spPr>
          <a:xfrm>
            <a:off x="6765925" y="173038"/>
            <a:ext cx="2193925" cy="6511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11"/>
          <p:cNvSpPr/>
          <p:nvPr/>
        </p:nvSpPr>
        <p:spPr>
          <a:xfrm>
            <a:off x="6867525" y="274638"/>
            <a:ext cx="1989138" cy="6308725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BF802-D95D-4E1D-9A60-0E62559FE782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4625" y="6310313"/>
            <a:ext cx="1098550" cy="27463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44BE461-7637-41A1-9EC9-E0B078BC13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370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/>
          <p:nvPr/>
        </p:nvSpPr>
        <p:spPr>
          <a:xfrm>
            <a:off x="6765925" y="173038"/>
            <a:ext cx="2193925" cy="6511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10"/>
          <p:cNvSpPr/>
          <p:nvPr/>
        </p:nvSpPr>
        <p:spPr>
          <a:xfrm>
            <a:off x="6867525" y="274638"/>
            <a:ext cx="1989138" cy="6308725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BE1ED1B0-0DE1-4778-AB82-F6609EDBE682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800" y="6308725"/>
            <a:ext cx="1096963" cy="274638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AE2E9B-D7CA-4E31-9CD9-76A1696C2D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400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731838" y="642938"/>
            <a:ext cx="76803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ja-JP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1838" y="2103438"/>
            <a:ext cx="7680325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950" y="6308725"/>
            <a:ext cx="2057400" cy="274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9B03FC34-4439-4503-B68B-2A26DF368C45}" type="datetimeFigureOut">
              <a:rPr lang="ja-JP" altLang="en-US"/>
              <a:pPr>
                <a:defRPr/>
              </a:pPr>
              <a:t>2020/5/4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7150" y="6308725"/>
            <a:ext cx="3949700" cy="274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hangingPunct="1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200" y="6308725"/>
            <a:ext cx="1096963" cy="2746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67A07380-965A-4D8E-9F0A-722DBA42E8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33" r:id="rId2"/>
    <p:sldLayoutId id="2147483741" r:id="rId3"/>
    <p:sldLayoutId id="2147483734" r:id="rId4"/>
    <p:sldLayoutId id="2147483735" r:id="rId5"/>
    <p:sldLayoutId id="2147483736" r:id="rId6"/>
    <p:sldLayoutId id="2147483737" r:id="rId7"/>
    <p:sldLayoutId id="2147483742" r:id="rId8"/>
    <p:sldLayoutId id="2147483743" r:id="rId9"/>
    <p:sldLayoutId id="2147483738" r:id="rId10"/>
    <p:sldLayoutId id="214748373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000" kern="1200" dirty="0">
          <a:solidFill>
            <a:srgbClr val="262626"/>
          </a:solidFill>
          <a:latin typeface="+mj-lt"/>
          <a:ea typeface="+mn-ea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000">
          <a:solidFill>
            <a:srgbClr val="262626"/>
          </a:solidFill>
          <a:latin typeface="Century Gothic" panose="020B0502020202020204" pitchFamily="34" charset="0"/>
          <a:ea typeface="ＭＳ ゴシック" panose="020B0609070205080204" pitchFamily="49" charset="-128"/>
        </a:defRPr>
      </a:lvl9pPr>
    </p:titleStyle>
    <p:bodyStyle>
      <a:lvl1pPr marL="182563" indent="-182563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18" charset="0"/>
        <a:buChar char="◦"/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18" charset="0"/>
        <a:buChar char="◦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Y3lhkrrWhw" TargetMode="Externa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fhPz1iVLCE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ztszU7xXWY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qB9tbh7Uhs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552" y="2059206"/>
            <a:ext cx="7993063" cy="201612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5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物理の面白実験集</a:t>
            </a:r>
            <a:r>
              <a:rPr lang="en-US" altLang="ja-JP" sz="5400" dirty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Ⅰ</a:t>
            </a:r>
            <a:r>
              <a:rPr lang="en-US" altLang="ja-JP" sz="5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altLang="ja-JP" sz="5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ja-JP" altLang="en-US" sz="5400" dirty="0" smtClean="0"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サブタイトル 2"/>
          <p:cNvSpPr txBox="1">
            <a:spLocks/>
          </p:cNvSpPr>
          <p:nvPr/>
        </p:nvSpPr>
        <p:spPr>
          <a:xfrm>
            <a:off x="1403350" y="3860800"/>
            <a:ext cx="6481763" cy="1584325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3600" kern="1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Ｐゴシック" pitchFamily="50" charset="-128"/>
                <a:cs typeface="Times New Roman"/>
              </a:rPr>
              <a:t>制作　田原輝夫</a:t>
            </a:r>
            <a:endParaRPr lang="en-US" altLang="ja-JP" sz="3600" kern="100" dirty="0" smtClean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Ｐゴシック" pitchFamily="50" charset="-128"/>
              <a:cs typeface="Times New Roman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3600" kern="100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Ｐゴシック" pitchFamily="50" charset="-128"/>
                <a:cs typeface="Times New Roman"/>
              </a:rPr>
              <a:t>東京都立城東高等学校</a:t>
            </a:r>
            <a:endParaRPr lang="en-US" altLang="ja-JP" sz="3600" kern="100" dirty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Ｐゴシック" pitchFamily="50" charset="-128"/>
              <a:cs typeface="Times New Roman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987824" y="3429000"/>
            <a:ext cx="40602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dirty="0" smtClean="0"/>
          </a:p>
          <a:p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>
          <a:xfrm>
            <a:off x="1619250" y="548035"/>
            <a:ext cx="5545138" cy="720725"/>
          </a:xfrm>
          <a:prstGeom prst="rect">
            <a:avLst/>
          </a:prstGeom>
          <a:noFill/>
        </p:spPr>
        <p:txBody>
          <a:bodyPr>
            <a:normAutofit lnSpcReduction="1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4400" kern="100" dirty="0" smtClean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水平投射の実験</a:t>
            </a:r>
            <a:endParaRPr lang="en-US" altLang="ja-JP" sz="4400" kern="100" dirty="0">
              <a:ln>
                <a:solidFill>
                  <a:schemeClr val="accent1"/>
                </a:solidFill>
              </a:ln>
              <a:solidFill>
                <a:srgbClr val="00206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創英角ｺﾞｼｯｸUB" pitchFamily="49" charset="-128"/>
              <a:ea typeface="HG創英角ｺﾞｼｯｸUB" pitchFamily="49" charset="-128"/>
              <a:cs typeface="Times New Roman"/>
            </a:endParaRPr>
          </a:p>
        </p:txBody>
      </p:sp>
      <p:pic>
        <p:nvPicPr>
          <p:cNvPr id="3" name="TY3lhkrrWhw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-36512" y="1268760"/>
            <a:ext cx="9180512" cy="51640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>
          <a:xfrm>
            <a:off x="1043086" y="260648"/>
            <a:ext cx="6697266" cy="1080120"/>
          </a:xfrm>
          <a:prstGeom prst="rect">
            <a:avLst/>
          </a:prstGeom>
          <a:noFill/>
        </p:spPr>
        <p:txBody>
          <a:bodyPr>
            <a:normAutofit fontScale="77500" lnSpcReduction="2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4400" kern="100" dirty="0" smtClean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水滴のスローモーション映像</a:t>
            </a:r>
            <a:endParaRPr lang="en-US" altLang="ja-JP" sz="4400" kern="100" dirty="0" smtClean="0">
              <a:ln>
                <a:solidFill>
                  <a:schemeClr val="accent1"/>
                </a:solidFill>
              </a:ln>
              <a:solidFill>
                <a:srgbClr val="00206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創英角ｺﾞｼｯｸUB" pitchFamily="49" charset="-128"/>
              <a:ea typeface="HG創英角ｺﾞｼｯｸUB" pitchFamily="49" charset="-128"/>
              <a:cs typeface="Times New Roman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4400" kern="100" dirty="0" smtClean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(</a:t>
            </a:r>
            <a:r>
              <a:rPr lang="ja-JP" altLang="en-US" sz="4400" kern="100" dirty="0" smtClean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ストロボ効果）</a:t>
            </a:r>
            <a:endParaRPr lang="en-US" altLang="ja-JP" sz="4400" kern="100" dirty="0">
              <a:ln>
                <a:solidFill>
                  <a:schemeClr val="accent1"/>
                </a:solidFill>
              </a:ln>
              <a:solidFill>
                <a:srgbClr val="00206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創英角ｺﾞｼｯｸUB" pitchFamily="49" charset="-128"/>
              <a:ea typeface="HG創英角ｺﾞｼｯｸUB" pitchFamily="49" charset="-128"/>
              <a:cs typeface="Times New Roman"/>
            </a:endParaRPr>
          </a:p>
        </p:txBody>
      </p:sp>
      <p:pic>
        <p:nvPicPr>
          <p:cNvPr id="9219" name="図 6" descr="比熱測定装置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" y="1989138"/>
            <a:ext cx="5027613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コンテンツ プレースホルダ 2"/>
          <p:cNvSpPr txBox="1">
            <a:spLocks/>
          </p:cNvSpPr>
          <p:nvPr/>
        </p:nvSpPr>
        <p:spPr bwMode="auto">
          <a:xfrm>
            <a:off x="5148263" y="1484313"/>
            <a:ext cx="41529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アルミニウム塊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　　質量</a:t>
            </a:r>
            <a:r>
              <a:rPr lang="en-US" altLang="ja-JP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ja-JP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=100.3g</a:t>
            </a:r>
          </a:p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水熱量計</a:t>
            </a:r>
            <a:endParaRPr lang="en-US" altLang="ja-JP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銅製容器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質量</a:t>
            </a:r>
            <a:r>
              <a:rPr lang="en-US" altLang="ja-JP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ja-JP" sz="2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=85.1g</a:t>
            </a:r>
          </a:p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電子天秤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650g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　　分解能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0.1g</a:t>
            </a:r>
            <a:b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誤差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0.05g</a:t>
            </a:r>
          </a:p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デジタル温度計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-50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℃）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　　分解能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0.1</a:t>
            </a:r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℃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ja-JP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誤差</a:t>
            </a:r>
            <a:r>
              <a:rPr lang="en-US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0.05</a:t>
            </a:r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℃</a:t>
            </a:r>
            <a:endParaRPr lang="en-US" altLang="ja-JP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ストップウォッチ</a:t>
            </a:r>
            <a:endParaRPr lang="en-US" altLang="ja-JP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サーモカップ</a:t>
            </a:r>
            <a:endParaRPr lang="en-US" altLang="ja-JP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ja-JP" sz="2400">
                <a:latin typeface="Times New Roman" panose="02020603050405020304" pitchFamily="18" charset="0"/>
                <a:cs typeface="Times New Roman" panose="02020603050405020304" pitchFamily="18" charset="0"/>
              </a:rPr>
              <a:t>雑巾</a:t>
            </a:r>
          </a:p>
        </p:txBody>
      </p:sp>
      <p:pic>
        <p:nvPicPr>
          <p:cNvPr id="2" name="tfhPz1iVLCE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-36512" y="1340768"/>
            <a:ext cx="9217024" cy="5184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>
          <a:xfrm>
            <a:off x="1619250" y="44624"/>
            <a:ext cx="5545138" cy="1008757"/>
          </a:xfrm>
          <a:prstGeom prst="rect">
            <a:avLst/>
          </a:prstGeom>
          <a:noFill/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4400" kern="100" dirty="0" smtClean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音の</a:t>
            </a:r>
            <a:r>
              <a:rPr lang="ja-JP" altLang="en-US" sz="4400" kern="100" dirty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フレネルレンズ</a:t>
            </a:r>
            <a:endParaRPr lang="en-US" altLang="ja-JP" sz="4400" kern="100" dirty="0">
              <a:ln>
                <a:solidFill>
                  <a:schemeClr val="accent1"/>
                </a:solidFill>
              </a:ln>
              <a:solidFill>
                <a:srgbClr val="00206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創英角ｺﾞｼｯｸUB" pitchFamily="49" charset="-128"/>
              <a:ea typeface="HG創英角ｺﾞｼｯｸUB" pitchFamily="49" charset="-128"/>
              <a:cs typeface="Times New Roman"/>
            </a:endParaRPr>
          </a:p>
        </p:txBody>
      </p:sp>
      <p:pic>
        <p:nvPicPr>
          <p:cNvPr id="2" name="7ztszU7xXWY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-21468" y="1124744"/>
            <a:ext cx="9089010" cy="5112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>
          <a:xfrm>
            <a:off x="1835174" y="260648"/>
            <a:ext cx="5545138" cy="720725"/>
          </a:xfrm>
          <a:prstGeom prst="rect">
            <a:avLst/>
          </a:prstGeom>
          <a:noFill/>
        </p:spPr>
        <p:txBody>
          <a:bodyPr>
            <a:normAutofit lnSpcReduction="1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4400" kern="100" dirty="0" smtClean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創英角ｺﾞｼｯｸUB" pitchFamily="49" charset="-128"/>
                <a:ea typeface="HG創英角ｺﾞｼｯｸUB" pitchFamily="49" charset="-128"/>
                <a:cs typeface="Times New Roman"/>
              </a:rPr>
              <a:t>水面に浮かぶ水滴</a:t>
            </a:r>
            <a:endParaRPr lang="en-US" altLang="ja-JP" sz="4400" kern="100" dirty="0">
              <a:ln>
                <a:solidFill>
                  <a:schemeClr val="accent1"/>
                </a:solidFill>
              </a:ln>
              <a:solidFill>
                <a:srgbClr val="00206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創英角ｺﾞｼｯｸUB" pitchFamily="49" charset="-128"/>
              <a:ea typeface="HG創英角ｺﾞｼｯｸUB" pitchFamily="49" charset="-128"/>
              <a:cs typeface="Times New Roman"/>
            </a:endParaRPr>
          </a:p>
        </p:txBody>
      </p:sp>
      <p:sp>
        <p:nvSpPr>
          <p:cNvPr id="11267" name="コンテンツ プレースホルダ 2"/>
          <p:cNvSpPr txBox="1">
            <a:spLocks/>
          </p:cNvSpPr>
          <p:nvPr/>
        </p:nvSpPr>
        <p:spPr bwMode="auto">
          <a:xfrm>
            <a:off x="539750" y="1662113"/>
            <a:ext cx="8135938" cy="471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ja-JP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熱湯を用いた場合（以下「熱」と略す）と冷水を用いた場合（以下「冷」と略す）について、それぞれ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の</a:t>
            </a:r>
            <a:r>
              <a:rPr lang="ja-JP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測定値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と</a:t>
            </a:r>
            <a:r>
              <a:rPr lang="ja-JP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の比熱</a:t>
            </a:r>
            <a:r>
              <a:rPr lang="en-US" altLang="ja-JP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ja-JP" sz="32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ja-JP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計器の精度に由来する比熱の誤差⊿</a:t>
            </a:r>
            <a:r>
              <a:rPr lang="en-US" altLang="ja-JP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altLang="ja-JP" sz="32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ja-JP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散逸熱量</a:t>
            </a:r>
            <a:r>
              <a:rPr lang="en-US" altLang="ja-JP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ja-JP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計器の精度に由来する逸熱量の誤差⊿</a:t>
            </a:r>
            <a:r>
              <a:rPr lang="en-US" altLang="ja-JP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の計算結果を研究発表論文（資料）集</a:t>
            </a: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頁の表</a:t>
            </a: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と表</a:t>
            </a: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にまとめた。</a:t>
            </a:r>
            <a:endParaRPr lang="en-US" altLang="ja-JP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なお、各表のデータは、</a:t>
            </a:r>
            <a:r>
              <a:rPr lang="ja-JP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散逸熱量の大きい順にソート</a:t>
            </a:r>
            <a:r>
              <a:rPr lang="ja-JP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したものである。</a:t>
            </a:r>
            <a: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ja-JP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ja-JP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nqB9tbh7Uhs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5496" y="1052736"/>
            <a:ext cx="9089010" cy="51125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2"/>
          <p:cNvSpPr txBox="1">
            <a:spLocks/>
          </p:cNvSpPr>
          <p:nvPr/>
        </p:nvSpPr>
        <p:spPr>
          <a:xfrm>
            <a:off x="1403350" y="4292600"/>
            <a:ext cx="6481763" cy="1152525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3200" kern="1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Ｐゴシック" pitchFamily="50" charset="-128"/>
                <a:cs typeface="Times New Roman"/>
              </a:rPr>
              <a:t>田原 輝夫</a:t>
            </a:r>
            <a:endParaRPr lang="en-US" altLang="ja-JP" sz="3200" kern="100" dirty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Ｐゴシック" pitchFamily="50" charset="-128"/>
              <a:cs typeface="Times New Roman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ja-JP" altLang="en-US" sz="3200" kern="1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ＭＳ Ｐゴシック" pitchFamily="50" charset="-128"/>
                <a:cs typeface="Times New Roman"/>
              </a:rPr>
              <a:t>東京都立城東高等学校</a:t>
            </a:r>
            <a:endParaRPr lang="en-US" altLang="ja-JP" sz="3200" kern="100" dirty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ＭＳ Ｐゴシック" pitchFamily="50" charset="-128"/>
              <a:cs typeface="Times New Roman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1063944" y="1916832"/>
            <a:ext cx="6801440" cy="2590800"/>
          </a:xfrm>
        </p:spPr>
        <p:txBody>
          <a:bodyPr/>
          <a:lstStyle/>
          <a:p>
            <a:r>
              <a:rPr kumimoji="1" lang="ja-JP" altLang="en-US" sz="8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おしまい</a:t>
            </a:r>
            <a:endParaRPr kumimoji="1" lang="ja-JP" altLang="en-US" sz="8000" dirty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シャボン">
  <a:themeElements>
    <a:clrScheme name="シャボン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シャボン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シャボン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5121</TotalTime>
  <Words>35</Words>
  <Application>Microsoft Office PowerPoint</Application>
  <PresentationFormat>画面に合わせる (4:3)</PresentationFormat>
  <Paragraphs>21</Paragraphs>
  <Slides>6</Slides>
  <Notes>0</Notes>
  <HiddenSlides>0</HiddenSlides>
  <MMClips>4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6" baseType="lpstr">
      <vt:lpstr>HGP創英角ﾎﾟｯﾌﾟ体</vt:lpstr>
      <vt:lpstr>HG創英角ｺﾞｼｯｸUB</vt:lpstr>
      <vt:lpstr>ＭＳ Ｐゴシック</vt:lpstr>
      <vt:lpstr>ＭＳ ゴシック</vt:lpstr>
      <vt:lpstr>Arial</vt:lpstr>
      <vt:lpstr>Calibri</vt:lpstr>
      <vt:lpstr>Century Gothic</vt:lpstr>
      <vt:lpstr>Garamond</vt:lpstr>
      <vt:lpstr>Times New Roman</vt:lpstr>
      <vt:lpstr>シャボン</vt:lpstr>
      <vt:lpstr>物理の面白実験集Ⅰ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おしまい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探究心を育む物理教育について</dc:title>
  <dc:creator>Teruo Tahara</dc:creator>
  <cp:lastModifiedBy>t-tahara@jcom.home.ne.jp</cp:lastModifiedBy>
  <cp:revision>234</cp:revision>
  <dcterms:created xsi:type="dcterms:W3CDTF">2011-07-28T05:06:47Z</dcterms:created>
  <dcterms:modified xsi:type="dcterms:W3CDTF">2020-05-04T08:13:20Z</dcterms:modified>
</cp:coreProperties>
</file>