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60" r:id="rId3"/>
    <p:sldId id="275" r:id="rId4"/>
    <p:sldId id="261" r:id="rId5"/>
    <p:sldId id="276" r:id="rId6"/>
    <p:sldId id="296" r:id="rId7"/>
    <p:sldId id="297" r:id="rId8"/>
    <p:sldId id="298" r:id="rId9"/>
    <p:sldId id="299" r:id="rId10"/>
    <p:sldId id="279" r:id="rId11"/>
    <p:sldId id="278" r:id="rId12"/>
    <p:sldId id="262" r:id="rId13"/>
    <p:sldId id="301" r:id="rId14"/>
    <p:sldId id="302" r:id="rId15"/>
    <p:sldId id="303" r:id="rId16"/>
    <p:sldId id="304" r:id="rId17"/>
    <p:sldId id="306" r:id="rId18"/>
    <p:sldId id="305" r:id="rId19"/>
    <p:sldId id="307" r:id="rId20"/>
    <p:sldId id="308" r:id="rId21"/>
    <p:sldId id="295"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3"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13D651-E76A-4B01-B689-5724EDC6129D}" type="datetimeFigureOut">
              <a:rPr kumimoji="1" lang="ja-JP" altLang="en-US" smtClean="0"/>
              <a:t>2020/6/16</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DEFD70-77CC-489E-BAF6-51477272CD7C}" type="slidenum">
              <a:rPr kumimoji="1" lang="ja-JP" altLang="en-US" smtClean="0"/>
              <a:t>‹#›</a:t>
            </a:fld>
            <a:endParaRPr kumimoji="1" lang="ja-JP" altLang="en-US"/>
          </a:p>
        </p:txBody>
      </p:sp>
    </p:spTree>
    <p:extLst>
      <p:ext uri="{BB962C8B-B14F-4D97-AF65-F5344CB8AC3E}">
        <p14:creationId xmlns:p14="http://schemas.microsoft.com/office/powerpoint/2010/main" val="176285753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EDC7F-8492-46FE-9F08-2792D955EA5D}" type="datetimeFigureOut">
              <a:rPr kumimoji="1" lang="ja-JP" altLang="en-US" smtClean="0"/>
              <a:t>2020/6/16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7928E-028B-4DC4-AF5C-2395F5FBBC71}" type="slidenum">
              <a:rPr kumimoji="1" lang="ja-JP" altLang="en-US" smtClean="0"/>
              <a:t>‹#›</a:t>
            </a:fld>
            <a:endParaRPr kumimoji="1" lang="ja-JP" altLang="en-US"/>
          </a:p>
        </p:txBody>
      </p:sp>
    </p:spTree>
    <p:extLst>
      <p:ext uri="{BB962C8B-B14F-4D97-AF65-F5344CB8AC3E}">
        <p14:creationId xmlns:p14="http://schemas.microsoft.com/office/powerpoint/2010/main" val="369602753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4AC0B72-503C-4107-B4C9-4A12AAB3762F}" type="datetime1">
              <a:rPr kumimoji="1" lang="ja-JP" altLang="en-US" smtClean="0"/>
              <a:t>2020/6/16</a:t>
            </a:fld>
            <a:endParaRPr kumimoji="1" lang="ja-JP" altLang="en-US"/>
          </a:p>
        </p:txBody>
      </p:sp>
      <p:sp>
        <p:nvSpPr>
          <p:cNvPr id="5" name="フッター プレースホルダー 4"/>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6" name="スライド番号プレースホルダー 5"/>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250095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7A73FE8-A770-432D-A905-81101F65AE68}" type="datetime1">
              <a:rPr kumimoji="1" lang="ja-JP" altLang="en-US" smtClean="0"/>
              <a:t>2020/6/16</a:t>
            </a:fld>
            <a:endParaRPr kumimoji="1" lang="ja-JP" altLang="en-US"/>
          </a:p>
        </p:txBody>
      </p:sp>
      <p:sp>
        <p:nvSpPr>
          <p:cNvPr id="5" name="フッター プレースホルダー 4"/>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6" name="スライド番号プレースホルダー 5"/>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3461547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801537E-31E8-422E-A33B-131800DDD4F0}" type="datetime1">
              <a:rPr kumimoji="1" lang="ja-JP" altLang="en-US" smtClean="0"/>
              <a:t>2020/6/16</a:t>
            </a:fld>
            <a:endParaRPr kumimoji="1" lang="ja-JP" altLang="en-US"/>
          </a:p>
        </p:txBody>
      </p:sp>
      <p:sp>
        <p:nvSpPr>
          <p:cNvPr id="5" name="フッター プレースホルダー 4"/>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6" name="スライド番号プレースホルダー 5"/>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3087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84A940-4A23-47A9-BCB6-F7C44A2AD98B}" type="datetime1">
              <a:rPr kumimoji="1" lang="ja-JP" altLang="en-US" smtClean="0"/>
              <a:t>2020/6/16</a:t>
            </a:fld>
            <a:endParaRPr kumimoji="1" lang="ja-JP" altLang="en-US"/>
          </a:p>
        </p:txBody>
      </p:sp>
      <p:sp>
        <p:nvSpPr>
          <p:cNvPr id="5" name="フッター プレースホルダー 4"/>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6" name="スライド番号プレースホルダー 5"/>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393570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2101DA6-97C8-4D27-8A57-D9A529AA1CED}" type="datetime1">
              <a:rPr kumimoji="1" lang="ja-JP" altLang="en-US" smtClean="0"/>
              <a:t>2020/6/16</a:t>
            </a:fld>
            <a:endParaRPr kumimoji="1" lang="ja-JP" altLang="en-US"/>
          </a:p>
        </p:txBody>
      </p:sp>
      <p:sp>
        <p:nvSpPr>
          <p:cNvPr id="5" name="フッター プレースホルダー 4"/>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6" name="スライド番号プレースホルダー 5"/>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2187093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1E366FF-4824-4507-A7AE-428342C6791B}" type="datetime1">
              <a:rPr kumimoji="1" lang="ja-JP" altLang="en-US" smtClean="0"/>
              <a:t>2020/6/16</a:t>
            </a:fld>
            <a:endParaRPr kumimoji="1" lang="ja-JP" altLang="en-US"/>
          </a:p>
        </p:txBody>
      </p:sp>
      <p:sp>
        <p:nvSpPr>
          <p:cNvPr id="6" name="フッター プレースホルダー 5"/>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7" name="スライド番号プレースホルダー 6"/>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127438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5C3FE4F-50FB-4C4A-9F50-B5A748365552}" type="datetime1">
              <a:rPr kumimoji="1" lang="ja-JP" altLang="en-US" smtClean="0"/>
              <a:t>2020/6/16</a:t>
            </a:fld>
            <a:endParaRPr kumimoji="1" lang="ja-JP" altLang="en-US"/>
          </a:p>
        </p:txBody>
      </p:sp>
      <p:sp>
        <p:nvSpPr>
          <p:cNvPr id="8" name="フッター プレースホルダー 7"/>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9" name="スライド番号プレースホルダー 8"/>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234358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CFBA187-9BB7-4893-84E7-30ECDB8207D7}" type="datetime1">
              <a:rPr kumimoji="1" lang="ja-JP" altLang="en-US" smtClean="0"/>
              <a:t>2020/6/16</a:t>
            </a:fld>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5" name="スライド番号プレースホルダー 4"/>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2540693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FBAB6B9-B0FB-4EED-9BFB-02A6A0977366}" type="datetime1">
              <a:rPr kumimoji="1" lang="ja-JP" altLang="en-US" smtClean="0"/>
              <a:t>2020/6/16</a:t>
            </a:fld>
            <a:endParaRPr kumimoji="1" lang="ja-JP" altLang="en-US"/>
          </a:p>
        </p:txBody>
      </p:sp>
      <p:sp>
        <p:nvSpPr>
          <p:cNvPr id="3" name="フッター プレースホルダー 2"/>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4" name="スライド番号プレースホルダー 3"/>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353156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A0C17A6-82B0-48B6-ABFC-D2D80B4536A6}" type="datetime1">
              <a:rPr kumimoji="1" lang="ja-JP" altLang="en-US" smtClean="0"/>
              <a:t>2020/6/16</a:t>
            </a:fld>
            <a:endParaRPr kumimoji="1" lang="ja-JP" altLang="en-US"/>
          </a:p>
        </p:txBody>
      </p:sp>
      <p:sp>
        <p:nvSpPr>
          <p:cNvPr id="6" name="フッター プレースホルダー 5"/>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7" name="スライド番号プレースホルダー 6"/>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201568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5A531F-02AB-4048-9E54-CD980D6CD340}" type="datetime1">
              <a:rPr kumimoji="1" lang="ja-JP" altLang="en-US" smtClean="0"/>
              <a:t>2020/6/16</a:t>
            </a:fld>
            <a:endParaRPr kumimoji="1" lang="ja-JP" altLang="en-US"/>
          </a:p>
        </p:txBody>
      </p:sp>
      <p:sp>
        <p:nvSpPr>
          <p:cNvPr id="6" name="フッター プレースホルダー 5"/>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7" name="スライド番号プレースホルダー 6"/>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791340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t="-13000" b="-13000"/>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3693D-E94A-4384-B739-3018F38BE841}" type="datetime1">
              <a:rPr kumimoji="1" lang="ja-JP" altLang="en-US" smtClean="0"/>
              <a:t>2020/6/16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798409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90800" y="-1193800"/>
            <a:ext cx="9144000" cy="2387600"/>
          </a:xfrm>
        </p:spPr>
        <p:txBody>
          <a:bodyPr>
            <a:normAutofit/>
          </a:bodyPr>
          <a:lstStyle/>
          <a:p>
            <a:r>
              <a:rPr lang="ja-JP" altLang="en-US" sz="5400" dirty="0" smtClean="0"/>
              <a:t>要点</a:t>
            </a:r>
            <a:r>
              <a:rPr lang="ja-JP" altLang="en-US" sz="5400" dirty="0"/>
              <a:t>整理</a:t>
            </a:r>
            <a:endParaRPr kumimoji="1" lang="ja-JP" altLang="en-US" sz="5400" dirty="0"/>
          </a:p>
        </p:txBody>
      </p:sp>
      <p:sp>
        <p:nvSpPr>
          <p:cNvPr id="3" name="サブタイトル 2"/>
          <p:cNvSpPr>
            <a:spLocks noGrp="1"/>
          </p:cNvSpPr>
          <p:nvPr>
            <p:ph type="subTitle" idx="1"/>
          </p:nvPr>
        </p:nvSpPr>
        <p:spPr>
          <a:xfrm>
            <a:off x="3602181" y="4821238"/>
            <a:ext cx="9144000" cy="1655762"/>
          </a:xfrm>
        </p:spPr>
        <p:txBody>
          <a:bodyPr>
            <a:normAutofit/>
          </a:bodyPr>
          <a:lstStyle/>
          <a:p>
            <a:r>
              <a:rPr lang="en-US" altLang="ja-JP" sz="9600" dirty="0" smtClean="0"/>
              <a:t>1-1-2</a:t>
            </a:r>
            <a:r>
              <a:rPr lang="ja-JP" altLang="en-US" sz="9600" dirty="0" smtClean="0"/>
              <a:t>　加速度</a:t>
            </a:r>
            <a:endParaRPr kumimoji="1" lang="ja-JP" altLang="en-US" sz="9600" dirty="0"/>
          </a:p>
        </p:txBody>
      </p:sp>
    </p:spTree>
    <p:extLst>
      <p:ext uri="{BB962C8B-B14F-4D97-AF65-F5344CB8AC3E}">
        <p14:creationId xmlns:p14="http://schemas.microsoft.com/office/powerpoint/2010/main" val="3704317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en-US" altLang="ja-JP" i="1" dirty="0" smtClean="0">
                <a:latin typeface="Times New Roman" panose="02020603050405020304" pitchFamily="18" charset="0"/>
                <a:cs typeface="Times New Roman" panose="02020603050405020304" pitchFamily="18" charset="0"/>
              </a:rPr>
              <a:t>v-t </a:t>
            </a:r>
            <a:r>
              <a:rPr lang="ja-JP" altLang="en-US" dirty="0" smtClean="0">
                <a:latin typeface="Times New Roman" panose="02020603050405020304" pitchFamily="18" charset="0"/>
                <a:cs typeface="Times New Roman" panose="02020603050405020304" pitchFamily="18" charset="0"/>
              </a:rPr>
              <a:t>図</a:t>
            </a:r>
            <a:r>
              <a:rPr lang="ja-JP" altLang="en-US" dirty="0" smtClean="0"/>
              <a:t>と加速度</a:t>
            </a:r>
            <a:endParaRPr kumimoji="1" lang="ja-JP" altLang="en-US" i="1" dirty="0">
              <a:latin typeface="Times New Roman" panose="02020603050405020304" pitchFamily="18" charset="0"/>
            </a:endParaRPr>
          </a:p>
        </p:txBody>
      </p:sp>
      <p:sp>
        <p:nvSpPr>
          <p:cNvPr id="5" name="コンテンツ プレースホルダー 4"/>
          <p:cNvSpPr>
            <a:spLocks noGrp="1"/>
          </p:cNvSpPr>
          <p:nvPr>
            <p:ph sz="half" idx="1"/>
          </p:nvPr>
        </p:nvSpPr>
        <p:spPr>
          <a:xfrm>
            <a:off x="838200" y="1426296"/>
            <a:ext cx="5181600" cy="5071485"/>
          </a:xfrm>
        </p:spPr>
        <p:txBody>
          <a:bodyPr>
            <a:normAutofit lnSpcReduction="10000"/>
          </a:bodyPr>
          <a:lstStyle/>
          <a:p>
            <a:pPr marL="0" indent="0">
              <a:buNone/>
            </a:pPr>
            <a:r>
              <a:rPr lang="en-US" altLang="ja-JP" dirty="0" smtClean="0"/>
              <a:t>〔</a:t>
            </a:r>
            <a:r>
              <a:rPr lang="en-US" altLang="ja-JP" i="1" dirty="0">
                <a:latin typeface="Times New Roman" panose="02020603050405020304" pitchFamily="18" charset="0"/>
                <a:cs typeface="Times New Roman" panose="02020603050405020304" pitchFamily="18" charset="0"/>
              </a:rPr>
              <a:t>v-t </a:t>
            </a:r>
            <a:r>
              <a:rPr lang="ja-JP" altLang="en-US" dirty="0">
                <a:latin typeface="Times New Roman" panose="02020603050405020304" pitchFamily="18" charset="0"/>
                <a:cs typeface="Times New Roman" panose="02020603050405020304" pitchFamily="18" charset="0"/>
              </a:rPr>
              <a:t>図</a:t>
            </a:r>
            <a:r>
              <a:rPr lang="ja-JP" altLang="en-US" dirty="0"/>
              <a:t>と</a:t>
            </a:r>
            <a:r>
              <a:rPr lang="ja-JP" altLang="en-US" dirty="0" smtClean="0"/>
              <a:t>加速度</a:t>
            </a:r>
            <a:r>
              <a:rPr lang="en-US" altLang="ja-JP" dirty="0" smtClean="0"/>
              <a:t>〕</a:t>
            </a:r>
          </a:p>
          <a:p>
            <a:pPr marL="0" indent="0">
              <a:buNone/>
            </a:pPr>
            <a:r>
              <a:rPr lang="ja-JP" altLang="en-US" dirty="0"/>
              <a:t>　右</a:t>
            </a:r>
            <a:r>
              <a:rPr lang="ja-JP" altLang="en-US" dirty="0" smtClean="0"/>
              <a:t>のグラフはまっすぐに斜面を転がり落ちていく物体の </a:t>
            </a:r>
            <a:r>
              <a:rPr lang="en-US" altLang="ja-JP" i="1" dirty="0" smtClean="0">
                <a:latin typeface="Times New Roman" panose="02020603050405020304" pitchFamily="18" charset="0"/>
                <a:cs typeface="Times New Roman" panose="02020603050405020304" pitchFamily="18" charset="0"/>
              </a:rPr>
              <a:t>v-t </a:t>
            </a:r>
            <a:r>
              <a:rPr lang="ja-JP" altLang="en-US" dirty="0" smtClean="0">
                <a:latin typeface="Times New Roman" panose="02020603050405020304" pitchFamily="18" charset="0"/>
                <a:cs typeface="Times New Roman" panose="02020603050405020304" pitchFamily="18" charset="0"/>
              </a:rPr>
              <a:t>図です。</a:t>
            </a:r>
            <a:r>
              <a:rPr lang="ja-JP" altLang="en-US" dirty="0">
                <a:latin typeface="Times New Roman" panose="02020603050405020304" pitchFamily="18" charset="0"/>
                <a:cs typeface="Times New Roman" panose="02020603050405020304" pitchFamily="18" charset="0"/>
              </a:rPr>
              <a:t>時刻 </a:t>
            </a:r>
            <a:r>
              <a:rPr lang="en-US" altLang="ja-JP" i="1" dirty="0" smtClean="0">
                <a:latin typeface="Times New Roman" panose="02020603050405020304" pitchFamily="18" charset="0"/>
                <a:cs typeface="Times New Roman" panose="02020603050405020304" pitchFamily="18" charset="0"/>
              </a:rPr>
              <a:t>t</a:t>
            </a:r>
            <a:r>
              <a:rPr lang="en-US" altLang="ja-JP" sz="1400" i="1" dirty="0" smtClean="0">
                <a:latin typeface="Times New Roman" panose="02020603050405020304" pitchFamily="18" charset="0"/>
                <a:cs typeface="Times New Roman" panose="02020603050405020304" pitchFamily="18" charset="0"/>
              </a:rPr>
              <a:t>1</a:t>
            </a:r>
            <a:r>
              <a:rPr lang="en-US" altLang="ja-JP" dirty="0" smtClean="0">
                <a:latin typeface="Times New Roman" panose="02020603050405020304" pitchFamily="18" charset="0"/>
                <a:cs typeface="Times New Roman" panose="02020603050405020304" pitchFamily="18" charset="0"/>
              </a:rPr>
              <a:t>=1 </a:t>
            </a:r>
            <a:r>
              <a:rPr lang="en-US" altLang="ja-JP" dirty="0">
                <a:latin typeface="Times New Roman" panose="02020603050405020304" pitchFamily="18" charset="0"/>
                <a:cs typeface="Times New Roman" panose="02020603050405020304" pitchFamily="18" charset="0"/>
              </a:rPr>
              <a:t>s</a:t>
            </a:r>
            <a:r>
              <a:rPr lang="ja-JP" altLang="en-US" dirty="0">
                <a:latin typeface="Times New Roman" panose="02020603050405020304" pitchFamily="18" charset="0"/>
                <a:cs typeface="Times New Roman" panose="02020603050405020304" pitchFamily="18" charset="0"/>
              </a:rPr>
              <a:t> </a:t>
            </a:r>
            <a:r>
              <a:rPr lang="ja-JP" altLang="en-US" dirty="0" smtClean="0">
                <a:latin typeface="Times New Roman" panose="02020603050405020304" pitchFamily="18" charset="0"/>
                <a:cs typeface="Times New Roman" panose="02020603050405020304" pitchFamily="18" charset="0"/>
              </a:rPr>
              <a:t>と </a:t>
            </a:r>
            <a:r>
              <a:rPr lang="en-US" altLang="ja-JP" i="1" dirty="0" smtClean="0">
                <a:latin typeface="Times New Roman" panose="02020603050405020304" pitchFamily="18" charset="0"/>
                <a:cs typeface="Times New Roman" panose="02020603050405020304" pitchFamily="18" charset="0"/>
              </a:rPr>
              <a:t>t</a:t>
            </a:r>
            <a:r>
              <a:rPr lang="en-US" altLang="ja-JP" sz="1400" i="1" dirty="0" smtClean="0">
                <a:latin typeface="Times New Roman" panose="02020603050405020304" pitchFamily="18" charset="0"/>
                <a:cs typeface="Times New Roman" panose="02020603050405020304" pitchFamily="18" charset="0"/>
              </a:rPr>
              <a:t>2</a:t>
            </a:r>
            <a:r>
              <a:rPr lang="en-US" altLang="ja-JP" dirty="0" smtClean="0">
                <a:latin typeface="Times New Roman" panose="02020603050405020304" pitchFamily="18" charset="0"/>
                <a:cs typeface="Times New Roman" panose="02020603050405020304" pitchFamily="18" charset="0"/>
              </a:rPr>
              <a:t>=3 </a:t>
            </a:r>
            <a:r>
              <a:rPr lang="en-US" altLang="ja-JP" dirty="0">
                <a:latin typeface="Times New Roman" panose="02020603050405020304" pitchFamily="18" charset="0"/>
                <a:cs typeface="Times New Roman" panose="02020603050405020304" pitchFamily="18" charset="0"/>
              </a:rPr>
              <a:t>s </a:t>
            </a:r>
            <a:r>
              <a:rPr lang="ja-JP" altLang="en-US" dirty="0">
                <a:latin typeface="Times New Roman" panose="02020603050405020304" pitchFamily="18" charset="0"/>
                <a:cs typeface="Times New Roman" panose="02020603050405020304" pitchFamily="18" charset="0"/>
              </a:rPr>
              <a:t>の瞬間の物体</a:t>
            </a:r>
            <a:r>
              <a:rPr lang="ja-JP" altLang="en-US" dirty="0" smtClean="0">
                <a:latin typeface="Times New Roman" panose="02020603050405020304" pitchFamily="18" charset="0"/>
                <a:cs typeface="Times New Roman" panose="02020603050405020304" pitchFamily="18" charset="0"/>
              </a:rPr>
              <a:t>の速度はそれぞれ </a:t>
            </a:r>
            <a:r>
              <a:rPr lang="en-US" altLang="ja-JP" i="1" dirty="0" smtClean="0">
                <a:latin typeface="Times New Roman" panose="02020603050405020304" pitchFamily="18" charset="0"/>
                <a:cs typeface="Times New Roman" panose="02020603050405020304" pitchFamily="18" charset="0"/>
              </a:rPr>
              <a:t>v</a:t>
            </a:r>
            <a:r>
              <a:rPr lang="en-US" altLang="ja-JP" sz="1400" i="1" dirty="0" smtClean="0">
                <a:latin typeface="Times New Roman" panose="02020603050405020304" pitchFamily="18" charset="0"/>
                <a:cs typeface="Times New Roman" panose="02020603050405020304" pitchFamily="18" charset="0"/>
              </a:rPr>
              <a:t>1</a:t>
            </a:r>
            <a:r>
              <a:rPr lang="en-US" altLang="ja-JP" dirty="0" smtClean="0">
                <a:latin typeface="Times New Roman" panose="02020603050405020304" pitchFamily="18" charset="0"/>
                <a:cs typeface="Times New Roman" panose="02020603050405020304" pitchFamily="18" charset="0"/>
              </a:rPr>
              <a:t>=5 m/s</a:t>
            </a:r>
            <a:r>
              <a:rPr lang="ja-JP" altLang="en-US" i="1" dirty="0" err="1" smtClean="0">
                <a:latin typeface="Times New Roman" panose="02020603050405020304" pitchFamily="18" charset="0"/>
                <a:cs typeface="Times New Roman" panose="02020603050405020304" pitchFamily="18" charset="0"/>
              </a:rPr>
              <a:t>、</a:t>
            </a:r>
            <a:r>
              <a:rPr lang="en-US" altLang="ja-JP" i="1" dirty="0" smtClean="0">
                <a:latin typeface="Times New Roman" panose="02020603050405020304" pitchFamily="18" charset="0"/>
                <a:cs typeface="Times New Roman" panose="02020603050405020304" pitchFamily="18" charset="0"/>
              </a:rPr>
              <a:t>v</a:t>
            </a:r>
            <a:r>
              <a:rPr lang="en-US" altLang="ja-JP" sz="1400" i="1" dirty="0" smtClean="0">
                <a:latin typeface="Times New Roman" panose="02020603050405020304" pitchFamily="18" charset="0"/>
                <a:cs typeface="Times New Roman" panose="02020603050405020304" pitchFamily="18" charset="0"/>
              </a:rPr>
              <a:t>2 </a:t>
            </a:r>
            <a:r>
              <a:rPr lang="en-US" altLang="ja-JP" dirty="0" smtClean="0">
                <a:latin typeface="Times New Roman" panose="02020603050405020304" pitchFamily="18" charset="0"/>
                <a:cs typeface="Times New Roman" panose="02020603050405020304" pitchFamily="18" charset="0"/>
              </a:rPr>
              <a:t>=15 m/s </a:t>
            </a:r>
            <a:r>
              <a:rPr lang="ja-JP" altLang="en-US" dirty="0" smtClean="0">
                <a:latin typeface="Times New Roman" panose="02020603050405020304" pitchFamily="18" charset="0"/>
                <a:cs typeface="Times New Roman" panose="02020603050405020304" pitchFamily="18" charset="0"/>
              </a:rPr>
              <a:t>ですね。</a:t>
            </a:r>
            <a:endParaRPr lang="en-US" altLang="ja-JP" dirty="0">
              <a:latin typeface="Times New Roman" panose="02020603050405020304" pitchFamily="18" charset="0"/>
              <a:cs typeface="Times New Roman" panose="02020603050405020304" pitchFamily="18" charset="0"/>
            </a:endParaRPr>
          </a:p>
          <a:p>
            <a:pPr marL="0" indent="0">
              <a:buNone/>
            </a:pPr>
            <a:r>
              <a:rPr lang="en-US" altLang="ja-JP" dirty="0"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問</a:t>
            </a:r>
            <a:r>
              <a:rPr lang="en-US" altLang="ja-JP" dirty="0"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　この物体の加速度を計算してください。</a:t>
            </a:r>
            <a:r>
              <a:rPr lang="ja-JP" altLang="en-US" dirty="0" smtClean="0">
                <a:solidFill>
                  <a:schemeClr val="accent6"/>
                </a:solidFill>
                <a:latin typeface="Times New Roman" panose="02020603050405020304" pitchFamily="18" charset="0"/>
                <a:cs typeface="Times New Roman" panose="02020603050405020304" pitchFamily="18" charset="0"/>
              </a:rPr>
              <a:t>（できたらクリック）</a:t>
            </a:r>
            <a:endParaRPr lang="en-US" altLang="ja-JP" dirty="0" smtClean="0">
              <a:solidFill>
                <a:schemeClr val="accent6"/>
              </a:solidFill>
            </a:endParaRPr>
          </a:p>
          <a:p>
            <a:pPr marL="0" indent="0">
              <a:buNone/>
            </a:pPr>
            <a:r>
              <a:rPr lang="en-US" altLang="ja-JP" dirty="0" smtClean="0">
                <a:solidFill>
                  <a:schemeClr val="accent1">
                    <a:lumMod val="75000"/>
                  </a:schemeClr>
                </a:solidFill>
              </a:rPr>
              <a:t>〔</a:t>
            </a:r>
            <a:r>
              <a:rPr lang="ja-JP" altLang="en-US" dirty="0" smtClean="0">
                <a:solidFill>
                  <a:schemeClr val="accent1">
                    <a:lumMod val="75000"/>
                  </a:schemeClr>
                </a:solidFill>
              </a:rPr>
              <a:t>答</a:t>
            </a:r>
            <a:r>
              <a:rPr lang="en-US" altLang="ja-JP" dirty="0" smtClean="0">
                <a:solidFill>
                  <a:schemeClr val="accent1">
                    <a:lumMod val="75000"/>
                  </a:schemeClr>
                </a:solidFill>
              </a:rPr>
              <a:t>〕</a:t>
            </a:r>
            <a:r>
              <a:rPr lang="ja-JP" altLang="en-US" dirty="0">
                <a:solidFill>
                  <a:schemeClr val="accent1">
                    <a:lumMod val="75000"/>
                  </a:schemeClr>
                </a:solidFill>
              </a:rPr>
              <a:t>　</a:t>
            </a:r>
            <a:r>
              <a:rPr lang="en-US" altLang="ja-JP" dirty="0" smtClean="0">
                <a:solidFill>
                  <a:schemeClr val="accent1">
                    <a:lumMod val="75000"/>
                  </a:schemeClr>
                </a:solidFill>
                <a:latin typeface="Times New Roman" panose="02020603050405020304" pitchFamily="18" charset="0"/>
                <a:cs typeface="Times New Roman" panose="02020603050405020304" pitchFamily="18" charset="0"/>
              </a:rPr>
              <a:t>5</a:t>
            </a:r>
            <a:r>
              <a:rPr lang="en-US" altLang="ja-JP" dirty="0" smtClean="0">
                <a:solidFill>
                  <a:schemeClr val="accent1">
                    <a:lumMod val="75000"/>
                  </a:schemeClr>
                </a:solidFill>
              </a:rPr>
              <a:t> </a:t>
            </a:r>
            <a:r>
              <a:rPr lang="en-US" altLang="ja-JP" dirty="0" smtClean="0">
                <a:solidFill>
                  <a:schemeClr val="accent1">
                    <a:lumMod val="75000"/>
                  </a:schemeClr>
                </a:solidFill>
                <a:latin typeface="Times New Roman" panose="02020603050405020304" pitchFamily="18" charset="0"/>
                <a:cs typeface="Times New Roman" panose="02020603050405020304" pitchFamily="18" charset="0"/>
              </a:rPr>
              <a:t>m/s²</a:t>
            </a:r>
          </a:p>
          <a:p>
            <a:pPr marL="0" indent="0">
              <a:buNone/>
            </a:pPr>
            <a:r>
              <a:rPr lang="en-US" altLang="ja-JP" dirty="0"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問</a:t>
            </a:r>
            <a:r>
              <a:rPr lang="en-US" altLang="ja-JP" dirty="0"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　右の</a:t>
            </a:r>
            <a:r>
              <a:rPr lang="en-US" altLang="ja-JP" i="1" dirty="0" smtClean="0">
                <a:latin typeface="Times New Roman" panose="02020603050405020304" pitchFamily="18" charset="0"/>
                <a:cs typeface="Times New Roman" panose="02020603050405020304" pitchFamily="18" charset="0"/>
              </a:rPr>
              <a:t>v-t </a:t>
            </a:r>
            <a:r>
              <a:rPr lang="ja-JP" altLang="en-US" dirty="0" smtClean="0">
                <a:latin typeface="Times New Roman" panose="02020603050405020304" pitchFamily="18" charset="0"/>
                <a:cs typeface="Times New Roman" panose="02020603050405020304" pitchFamily="18" charset="0"/>
              </a:rPr>
              <a:t>図の傾きを計算してください。</a:t>
            </a:r>
            <a:r>
              <a:rPr lang="ja-JP" altLang="en-US" dirty="0" smtClean="0">
                <a:solidFill>
                  <a:schemeClr val="accent6"/>
                </a:solidFill>
                <a:latin typeface="Times New Roman" panose="02020603050405020304" pitchFamily="18" charset="0"/>
                <a:cs typeface="Times New Roman" panose="02020603050405020304" pitchFamily="18" charset="0"/>
              </a:rPr>
              <a:t>（できたらクリック）</a:t>
            </a:r>
            <a:endParaRPr lang="en-US" altLang="ja-JP" dirty="0" smtClean="0">
              <a:solidFill>
                <a:schemeClr val="accent6"/>
              </a:solidFill>
              <a:latin typeface="Times New Roman" panose="02020603050405020304" pitchFamily="18" charset="0"/>
              <a:cs typeface="Times New Roman" panose="02020603050405020304" pitchFamily="18" charset="0"/>
            </a:endParaRPr>
          </a:p>
          <a:p>
            <a:pPr marL="0" indent="0">
              <a:buNone/>
            </a:pPr>
            <a:r>
              <a:rPr lang="en-US" altLang="ja-JP" dirty="0" smtClean="0">
                <a:solidFill>
                  <a:schemeClr val="accent1">
                    <a:lumMod val="75000"/>
                  </a:schemeClr>
                </a:solidFill>
              </a:rPr>
              <a:t>〔</a:t>
            </a:r>
            <a:r>
              <a:rPr lang="ja-JP" altLang="en-US" dirty="0" smtClean="0">
                <a:solidFill>
                  <a:schemeClr val="accent1">
                    <a:lumMod val="75000"/>
                  </a:schemeClr>
                </a:solidFill>
              </a:rPr>
              <a:t>答</a:t>
            </a:r>
            <a:r>
              <a:rPr lang="en-US" altLang="ja-JP" dirty="0" smtClean="0">
                <a:solidFill>
                  <a:schemeClr val="accent1">
                    <a:lumMod val="75000"/>
                  </a:schemeClr>
                </a:solidFill>
              </a:rPr>
              <a:t>〕</a:t>
            </a:r>
            <a:r>
              <a:rPr lang="ja-JP" altLang="en-US" dirty="0" smtClean="0">
                <a:solidFill>
                  <a:schemeClr val="accent1">
                    <a:lumMod val="75000"/>
                  </a:schemeClr>
                </a:solidFill>
              </a:rPr>
              <a:t>　</a:t>
            </a:r>
            <a:r>
              <a:rPr lang="en-US" altLang="ja-JP" dirty="0" smtClean="0">
                <a:solidFill>
                  <a:schemeClr val="accent1">
                    <a:lumMod val="75000"/>
                  </a:schemeClr>
                </a:solidFill>
                <a:latin typeface="Times New Roman" panose="02020603050405020304" pitchFamily="18" charset="0"/>
                <a:cs typeface="Times New Roman" panose="02020603050405020304" pitchFamily="18" charset="0"/>
              </a:rPr>
              <a:t>5</a:t>
            </a:r>
          </a:p>
          <a:p>
            <a:pPr marL="0" indent="0">
              <a:buNone/>
            </a:pPr>
            <a:endParaRPr lang="en-US" altLang="ja-JP" dirty="0">
              <a:solidFill>
                <a:schemeClr val="accent6"/>
              </a:solidFill>
            </a:endParaRPr>
          </a:p>
          <a:p>
            <a:pPr marL="0" indent="0">
              <a:buNone/>
            </a:pPr>
            <a:endParaRPr lang="en-US" altLang="ja-JP" dirty="0" smtClean="0">
              <a:solidFill>
                <a:schemeClr val="accent1">
                  <a:lumMod val="75000"/>
                </a:schemeClr>
              </a:solidFill>
            </a:endParaRPr>
          </a:p>
          <a:p>
            <a:pPr marL="0" indent="0">
              <a:buNone/>
            </a:pPr>
            <a:endParaRPr lang="en-US" altLang="ja-JP" dirty="0" smtClean="0"/>
          </a:p>
        </p:txBody>
      </p:sp>
      <p:sp>
        <p:nvSpPr>
          <p:cNvPr id="6" name="コンテンツ プレースホルダー 5"/>
          <p:cNvSpPr>
            <a:spLocks noGrp="1"/>
          </p:cNvSpPr>
          <p:nvPr>
            <p:ph sz="half" idx="2"/>
          </p:nvPr>
        </p:nvSpPr>
        <p:spPr>
          <a:xfrm>
            <a:off x="6474780" y="1088054"/>
            <a:ext cx="5181600" cy="1431826"/>
          </a:xfrm>
        </p:spPr>
        <p:txBody>
          <a:bodyPr>
            <a:normAutofit lnSpcReduction="10000"/>
          </a:bodyPr>
          <a:lstStyle/>
          <a:p>
            <a:pPr marL="0" indent="0">
              <a:buNone/>
            </a:pPr>
            <a:r>
              <a:rPr lang="ja-JP" altLang="en-US" dirty="0">
                <a:solidFill>
                  <a:srgbClr val="FF0000"/>
                </a:solidFill>
                <a:latin typeface="Times New Roman" panose="02020603050405020304" pitchFamily="18" charset="0"/>
                <a:cs typeface="Times New Roman" panose="02020603050405020304" pitchFamily="18" charset="0"/>
              </a:rPr>
              <a:t>　</a:t>
            </a:r>
            <a:r>
              <a:rPr lang="ja-JP" altLang="en-US" dirty="0" smtClean="0">
                <a:solidFill>
                  <a:srgbClr val="FF0000"/>
                </a:solidFill>
                <a:latin typeface="Times New Roman" panose="02020603050405020304" pitchFamily="18" charset="0"/>
                <a:cs typeface="Times New Roman" panose="02020603050405020304" pitchFamily="18" charset="0"/>
              </a:rPr>
              <a:t>　　　　　</a:t>
            </a:r>
            <a:r>
              <a:rPr lang="ja-JP" altLang="en-US" sz="3200" dirty="0" smtClean="0">
                <a:solidFill>
                  <a:srgbClr val="FF0000"/>
                </a:solidFill>
                <a:latin typeface="Times New Roman" panose="02020603050405020304" pitchFamily="18" charset="0"/>
                <a:cs typeface="Times New Roman" panose="02020603050405020304" pitchFamily="18" charset="0"/>
              </a:rPr>
              <a:t>≪</a:t>
            </a:r>
            <a:r>
              <a:rPr lang="ja-JP" altLang="en-US" sz="3200" dirty="0">
                <a:solidFill>
                  <a:srgbClr val="FF0000"/>
                </a:solidFill>
                <a:latin typeface="Times New Roman" panose="02020603050405020304" pitchFamily="18" charset="0"/>
                <a:cs typeface="Times New Roman" panose="02020603050405020304" pitchFamily="18" charset="0"/>
              </a:rPr>
              <a:t>重要≫</a:t>
            </a:r>
            <a:endParaRPr lang="en-US" altLang="ja-JP" sz="3200" dirty="0">
              <a:solidFill>
                <a:srgbClr val="FF0000"/>
              </a:solidFill>
              <a:latin typeface="Times New Roman" panose="02020603050405020304" pitchFamily="18" charset="0"/>
              <a:cs typeface="Times New Roman" panose="02020603050405020304" pitchFamily="18" charset="0"/>
            </a:endParaRPr>
          </a:p>
          <a:p>
            <a:pPr marL="0" indent="0">
              <a:buNone/>
            </a:pPr>
            <a:r>
              <a:rPr lang="ja-JP" altLang="en-US" i="1" dirty="0">
                <a:solidFill>
                  <a:srgbClr val="FF0000"/>
                </a:solidFill>
                <a:latin typeface="Times New Roman" panose="02020603050405020304" pitchFamily="18" charset="0"/>
                <a:cs typeface="Times New Roman" panose="02020603050405020304" pitchFamily="18" charset="0"/>
              </a:rPr>
              <a:t>　</a:t>
            </a:r>
            <a:r>
              <a:rPr lang="en-US" altLang="ja-JP" i="1" dirty="0">
                <a:solidFill>
                  <a:srgbClr val="FF0000"/>
                </a:solidFill>
                <a:latin typeface="Times New Roman" panose="02020603050405020304" pitchFamily="18" charset="0"/>
                <a:cs typeface="Times New Roman" panose="02020603050405020304" pitchFamily="18" charset="0"/>
              </a:rPr>
              <a:t> </a:t>
            </a:r>
            <a:r>
              <a:rPr lang="en-US" altLang="ja-JP" i="1" dirty="0" smtClean="0">
                <a:solidFill>
                  <a:srgbClr val="FF0000"/>
                </a:solidFill>
                <a:latin typeface="Times New Roman" panose="02020603050405020304" pitchFamily="18" charset="0"/>
                <a:cs typeface="Times New Roman" panose="02020603050405020304" pitchFamily="18" charset="0"/>
              </a:rPr>
              <a:t>v-t </a:t>
            </a:r>
            <a:r>
              <a:rPr lang="ja-JP" altLang="en-US" dirty="0" smtClean="0">
                <a:solidFill>
                  <a:srgbClr val="FF0000"/>
                </a:solidFill>
              </a:rPr>
              <a:t>図の</a:t>
            </a:r>
            <a:r>
              <a:rPr lang="ja-JP" altLang="en-US" dirty="0">
                <a:solidFill>
                  <a:srgbClr val="FF0000"/>
                </a:solidFill>
              </a:rPr>
              <a:t>傾きは物体</a:t>
            </a:r>
            <a:r>
              <a:rPr lang="ja-JP" altLang="en-US" dirty="0" smtClean="0">
                <a:solidFill>
                  <a:srgbClr val="FF0000"/>
                </a:solidFill>
              </a:rPr>
              <a:t>の加速度</a:t>
            </a:r>
            <a:r>
              <a:rPr lang="ja-JP" altLang="en-US" dirty="0">
                <a:solidFill>
                  <a:srgbClr val="FF0000"/>
                </a:solidFill>
              </a:rPr>
              <a:t>を表しています。</a:t>
            </a:r>
            <a:endParaRPr lang="en-US" altLang="ja-JP" dirty="0">
              <a:solidFill>
                <a:srgbClr val="FF0000"/>
              </a:solidFill>
              <a:latin typeface="Times New Roman" panose="02020603050405020304" pitchFamily="18" charset="0"/>
              <a:cs typeface="Times New Roman" panose="02020603050405020304" pitchFamily="18" charset="0"/>
            </a:endParaRPr>
          </a:p>
          <a:p>
            <a:pPr marL="0" indent="0">
              <a:buNone/>
            </a:pPr>
            <a:endParaRPr kumimoji="1" lang="ja-JP" altLang="en-US" dirty="0"/>
          </a:p>
        </p:txBody>
      </p:sp>
      <p:sp>
        <p:nvSpPr>
          <p:cNvPr id="7" name="フッター プレースホルダー 6"/>
          <p:cNvSpPr>
            <a:spLocks noGrp="1"/>
          </p:cNvSpPr>
          <p:nvPr>
            <p:ph type="ftr" sz="quarter" idx="11"/>
          </p:nvPr>
        </p:nvSpPr>
        <p:spPr/>
        <p:txBody>
          <a:bodyPr/>
          <a:lstStyle/>
          <a:p>
            <a:r>
              <a:rPr lang="zh-CN" altLang="en-US" dirty="0"/>
              <a:t>要点整理　</a:t>
            </a:r>
            <a:r>
              <a:rPr lang="en-US" altLang="zh-CN" dirty="0"/>
              <a:t>1-1-</a:t>
            </a:r>
            <a:r>
              <a:rPr lang="en-US" altLang="ja-JP" dirty="0"/>
              <a:t>2</a:t>
            </a:r>
            <a:r>
              <a:rPr lang="zh-CN" altLang="en-US" dirty="0"/>
              <a:t>　</a:t>
            </a:r>
            <a:r>
              <a:rPr lang="ja-JP" altLang="en-US" dirty="0"/>
              <a:t>加</a:t>
            </a:r>
            <a:r>
              <a:rPr lang="zh-CN" altLang="en-US" dirty="0"/>
              <a:t>速度</a:t>
            </a:r>
            <a:endParaRPr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10</a:t>
            </a:fld>
            <a:endParaRPr kumimoji="1" lang="ja-JP" altLang="en-US"/>
          </a:p>
        </p:txBody>
      </p:sp>
      <p:grpSp>
        <p:nvGrpSpPr>
          <p:cNvPr id="9" name="グループ化 8"/>
          <p:cNvGrpSpPr/>
          <p:nvPr/>
        </p:nvGrpSpPr>
        <p:grpSpPr>
          <a:xfrm>
            <a:off x="6196693" y="2694216"/>
            <a:ext cx="6113510" cy="3482748"/>
            <a:chOff x="6019800" y="1885227"/>
            <a:chExt cx="6113510" cy="3482748"/>
          </a:xfrm>
        </p:grpSpPr>
        <p:grpSp>
          <p:nvGrpSpPr>
            <p:cNvPr id="10" name="グループ化 9"/>
            <p:cNvGrpSpPr/>
            <p:nvPr/>
          </p:nvGrpSpPr>
          <p:grpSpPr>
            <a:xfrm>
              <a:off x="6019800" y="1885227"/>
              <a:ext cx="6113510" cy="3482748"/>
              <a:chOff x="6019800" y="1885227"/>
              <a:chExt cx="6113510" cy="3482748"/>
            </a:xfrm>
          </p:grpSpPr>
          <p:sp>
            <p:nvSpPr>
              <p:cNvPr id="16" name="正方形/長方形 15"/>
              <p:cNvSpPr/>
              <p:nvPr/>
            </p:nvSpPr>
            <p:spPr>
              <a:xfrm>
                <a:off x="6019800" y="1885227"/>
                <a:ext cx="5867400" cy="348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6096000" y="2196078"/>
                <a:ext cx="6037310" cy="3047747"/>
                <a:chOff x="6264362" y="2402078"/>
                <a:chExt cx="6037310" cy="3047747"/>
              </a:xfrm>
            </p:grpSpPr>
            <p:cxnSp>
              <p:nvCxnSpPr>
                <p:cNvPr id="18" name="直線矢印コネクタ 17"/>
                <p:cNvCxnSpPr/>
                <p:nvPr/>
              </p:nvCxnSpPr>
              <p:spPr>
                <a:xfrm flipV="1">
                  <a:off x="6837724" y="5082250"/>
                  <a:ext cx="4797198" cy="20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6824797" y="2729768"/>
                  <a:ext cx="12927" cy="23590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264362" y="2410887"/>
                  <a:ext cx="1022148"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v </a:t>
                  </a:r>
                  <a:r>
                    <a:rPr kumimoji="1" lang="en-US" altLang="ja-JP" dirty="0" smtClean="0">
                      <a:latin typeface="Times New Roman" panose="02020603050405020304" pitchFamily="18" charset="0"/>
                      <a:cs typeface="Times New Roman" panose="02020603050405020304" pitchFamily="18" charset="0"/>
                    </a:rPr>
                    <a:t>〔m/s〕</a:t>
                  </a:r>
                  <a:endParaRPr kumimoji="1" lang="ja-JP" altLang="en-US" dirty="0">
                    <a:latin typeface="Times New Roman" panose="02020603050405020304" pitchFamily="18" charset="0"/>
                    <a:cs typeface="Times New Roman" panose="02020603050405020304" pitchFamily="18" charset="0"/>
                  </a:endParaRPr>
                </a:p>
              </p:txBody>
            </p:sp>
            <p:sp>
              <p:nvSpPr>
                <p:cNvPr id="21" name="テキスト ボックス 20"/>
                <p:cNvSpPr txBox="1"/>
                <p:nvPr/>
              </p:nvSpPr>
              <p:spPr>
                <a:xfrm>
                  <a:off x="11472997" y="4685027"/>
                  <a:ext cx="828675"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t </a:t>
                  </a:r>
                  <a:r>
                    <a:rPr kumimoji="1" lang="en-US" altLang="ja-JP" dirty="0" smtClean="0">
                      <a:latin typeface="Times New Roman" panose="02020603050405020304" pitchFamily="18" charset="0"/>
                      <a:cs typeface="Times New Roman" panose="02020603050405020304" pitchFamily="18" charset="0"/>
                    </a:rPr>
                    <a:t>〔s〕</a:t>
                  </a:r>
                  <a:endParaRPr kumimoji="1" lang="ja-JP" altLang="en-US" dirty="0">
                    <a:latin typeface="Times New Roman" panose="02020603050405020304" pitchFamily="18" charset="0"/>
                    <a:cs typeface="Times New Roman" panose="02020603050405020304" pitchFamily="18" charset="0"/>
                  </a:endParaRPr>
                </a:p>
              </p:txBody>
            </p:sp>
            <p:sp>
              <p:nvSpPr>
                <p:cNvPr id="22" name="テキスト ボックス 21"/>
                <p:cNvSpPr txBox="1"/>
                <p:nvPr/>
              </p:nvSpPr>
              <p:spPr>
                <a:xfrm>
                  <a:off x="6532062" y="4950790"/>
                  <a:ext cx="395288" cy="301889"/>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O</a:t>
                  </a:r>
                  <a:endParaRPr kumimoji="1" lang="ja-JP" altLang="en-US" dirty="0">
                    <a:latin typeface="Times New Roman" panose="02020603050405020304" pitchFamily="18" charset="0"/>
                    <a:cs typeface="Times New Roman" panose="02020603050405020304" pitchFamily="18" charset="0"/>
                  </a:endParaRPr>
                </a:p>
              </p:txBody>
            </p:sp>
            <p:cxnSp>
              <p:nvCxnSpPr>
                <p:cNvPr id="23" name="直線コネクタ 22"/>
                <p:cNvCxnSpPr/>
                <p:nvPr/>
              </p:nvCxnSpPr>
              <p:spPr>
                <a:xfrm flipV="1">
                  <a:off x="6834322" y="4725930"/>
                  <a:ext cx="169068" cy="22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6829588" y="4350768"/>
                  <a:ext cx="169068" cy="22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6827859" y="3228819"/>
                  <a:ext cx="169068" cy="22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6844187" y="3603453"/>
                  <a:ext cx="169068" cy="22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16200000" flipV="1">
                  <a:off x="7707553" y="5019220"/>
                  <a:ext cx="138195"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16200000" flipV="1">
                  <a:off x="8605999" y="5021167"/>
                  <a:ext cx="138195"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16200000" flipV="1">
                  <a:off x="9541174" y="5013891"/>
                  <a:ext cx="138195"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16200000" flipV="1">
                  <a:off x="10421634" y="5021167"/>
                  <a:ext cx="138195"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16200000" flipV="1">
                  <a:off x="11356809" y="5028608"/>
                  <a:ext cx="138195"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11277252" y="5048990"/>
                  <a:ext cx="635874" cy="369332"/>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5</a:t>
                  </a:r>
                  <a:endParaRPr kumimoji="1" lang="ja-JP" altLang="en-US" dirty="0">
                    <a:latin typeface="Times New Roman" panose="02020603050405020304" pitchFamily="18" charset="0"/>
                    <a:cs typeface="Times New Roman" panose="02020603050405020304" pitchFamily="18" charset="0"/>
                  </a:endParaRPr>
                </a:p>
              </p:txBody>
            </p:sp>
            <p:sp>
              <p:nvSpPr>
                <p:cNvPr id="33" name="テキスト ボックス 32"/>
                <p:cNvSpPr txBox="1"/>
                <p:nvPr/>
              </p:nvSpPr>
              <p:spPr>
                <a:xfrm>
                  <a:off x="10355217" y="5065555"/>
                  <a:ext cx="483474" cy="369332"/>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4</a:t>
                  </a:r>
                  <a:endParaRPr kumimoji="1" lang="ja-JP" altLang="en-US" dirty="0">
                    <a:latin typeface="Times New Roman" panose="02020603050405020304" pitchFamily="18" charset="0"/>
                    <a:cs typeface="Times New Roman" panose="02020603050405020304" pitchFamily="18" charset="0"/>
                  </a:endParaRPr>
                </a:p>
              </p:txBody>
            </p:sp>
            <p:sp>
              <p:nvSpPr>
                <p:cNvPr id="34" name="テキスト ボックス 33"/>
                <p:cNvSpPr txBox="1"/>
                <p:nvPr/>
              </p:nvSpPr>
              <p:spPr>
                <a:xfrm>
                  <a:off x="9452951" y="5048573"/>
                  <a:ext cx="509749" cy="369332"/>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3</a:t>
                  </a:r>
                  <a:endParaRPr kumimoji="1" lang="ja-JP" altLang="en-US" dirty="0">
                    <a:latin typeface="Times New Roman" panose="02020603050405020304" pitchFamily="18" charset="0"/>
                    <a:cs typeface="Times New Roman" panose="02020603050405020304" pitchFamily="18" charset="0"/>
                  </a:endParaRPr>
                </a:p>
              </p:txBody>
            </p:sp>
            <p:sp>
              <p:nvSpPr>
                <p:cNvPr id="35" name="テキスト ボックス 34"/>
                <p:cNvSpPr txBox="1"/>
                <p:nvPr/>
              </p:nvSpPr>
              <p:spPr>
                <a:xfrm>
                  <a:off x="8542675" y="5053838"/>
                  <a:ext cx="536823" cy="369332"/>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2</a:t>
                  </a:r>
                  <a:endParaRPr kumimoji="1" lang="ja-JP" altLang="en-US" dirty="0">
                    <a:latin typeface="Times New Roman" panose="02020603050405020304" pitchFamily="18" charset="0"/>
                    <a:cs typeface="Times New Roman" panose="02020603050405020304" pitchFamily="18" charset="0"/>
                  </a:endParaRPr>
                </a:p>
              </p:txBody>
            </p:sp>
            <p:sp>
              <p:nvSpPr>
                <p:cNvPr id="36" name="テキスト ボックス 35"/>
                <p:cNvSpPr txBox="1"/>
                <p:nvPr/>
              </p:nvSpPr>
              <p:spPr>
                <a:xfrm>
                  <a:off x="7639466" y="5080493"/>
                  <a:ext cx="507599" cy="369332"/>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1</a:t>
                  </a:r>
                  <a:endParaRPr kumimoji="1" lang="ja-JP" altLang="en-US" dirty="0">
                    <a:latin typeface="Times New Roman" panose="02020603050405020304" pitchFamily="18" charset="0"/>
                    <a:cs typeface="Times New Roman" panose="02020603050405020304" pitchFamily="18" charset="0"/>
                  </a:endParaRPr>
                </a:p>
              </p:txBody>
            </p:sp>
            <p:sp>
              <p:nvSpPr>
                <p:cNvPr id="37" name="テキスト ボックス 36"/>
                <p:cNvSpPr txBox="1"/>
                <p:nvPr/>
              </p:nvSpPr>
              <p:spPr>
                <a:xfrm>
                  <a:off x="6560237" y="4562897"/>
                  <a:ext cx="662149" cy="369332"/>
                </a:xfrm>
                <a:prstGeom prst="rect">
                  <a:avLst/>
                </a:prstGeom>
                <a:noFill/>
              </p:spPr>
              <p:txBody>
                <a:bodyPr wrap="square" rtlCol="0">
                  <a:spAutoFit/>
                </a:bodyPr>
                <a:lstStyle/>
                <a:p>
                  <a:r>
                    <a:rPr kumimoji="1" lang="en-US" altLang="ja-JP" dirty="0" smtClean="0">
                      <a:latin typeface="Times New Roman" panose="02020603050405020304" pitchFamily="18" charset="0"/>
                      <a:cs typeface="Times New Roman" panose="02020603050405020304" pitchFamily="18" charset="0"/>
                    </a:rPr>
                    <a:t>5</a:t>
                  </a:r>
                  <a:endParaRPr kumimoji="1" lang="ja-JP" altLang="en-US" dirty="0">
                    <a:latin typeface="Times New Roman" panose="02020603050405020304" pitchFamily="18" charset="0"/>
                    <a:cs typeface="Times New Roman" panose="02020603050405020304" pitchFamily="18" charset="0"/>
                  </a:endParaRPr>
                </a:p>
              </p:txBody>
            </p:sp>
            <p:sp>
              <p:nvSpPr>
                <p:cNvPr id="38" name="テキスト ボックス 37"/>
                <p:cNvSpPr txBox="1"/>
                <p:nvPr/>
              </p:nvSpPr>
              <p:spPr>
                <a:xfrm>
                  <a:off x="6408256" y="3076402"/>
                  <a:ext cx="662149" cy="369332"/>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25</a:t>
                  </a:r>
                  <a:endParaRPr kumimoji="1" lang="ja-JP" altLang="en-US" dirty="0">
                    <a:latin typeface="Times New Roman" panose="02020603050405020304" pitchFamily="18" charset="0"/>
                    <a:cs typeface="Times New Roman" panose="02020603050405020304" pitchFamily="18" charset="0"/>
                  </a:endParaRPr>
                </a:p>
              </p:txBody>
            </p:sp>
            <p:sp>
              <p:nvSpPr>
                <p:cNvPr id="39" name="テキスト ボックス 38"/>
                <p:cNvSpPr txBox="1"/>
                <p:nvPr/>
              </p:nvSpPr>
              <p:spPr>
                <a:xfrm>
                  <a:off x="6425401" y="4199052"/>
                  <a:ext cx="662149" cy="369332"/>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10</a:t>
                  </a:r>
                  <a:endParaRPr kumimoji="1" lang="ja-JP" altLang="en-US" dirty="0">
                    <a:latin typeface="Times New Roman" panose="02020603050405020304" pitchFamily="18" charset="0"/>
                    <a:cs typeface="Times New Roman" panose="02020603050405020304" pitchFamily="18" charset="0"/>
                  </a:endParaRPr>
                </a:p>
              </p:txBody>
            </p:sp>
            <p:sp>
              <p:nvSpPr>
                <p:cNvPr id="40" name="テキスト ボックス 39"/>
                <p:cNvSpPr txBox="1"/>
                <p:nvPr/>
              </p:nvSpPr>
              <p:spPr>
                <a:xfrm>
                  <a:off x="6403948" y="3430315"/>
                  <a:ext cx="662149" cy="369332"/>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20</a:t>
                  </a:r>
                  <a:endParaRPr kumimoji="1" lang="ja-JP" altLang="en-US" dirty="0">
                    <a:latin typeface="Times New Roman" panose="02020603050405020304" pitchFamily="18" charset="0"/>
                    <a:cs typeface="Times New Roman" panose="02020603050405020304" pitchFamily="18" charset="0"/>
                  </a:endParaRPr>
                </a:p>
              </p:txBody>
            </p:sp>
            <p:sp>
              <p:nvSpPr>
                <p:cNvPr id="41" name="テキスト ボックス 40"/>
                <p:cNvSpPr txBox="1"/>
                <p:nvPr/>
              </p:nvSpPr>
              <p:spPr>
                <a:xfrm>
                  <a:off x="7519733" y="2402078"/>
                  <a:ext cx="3348870" cy="369332"/>
                </a:xfrm>
                <a:prstGeom prst="rect">
                  <a:avLst/>
                </a:prstGeom>
                <a:noFill/>
              </p:spPr>
              <p:txBody>
                <a:bodyPr wrap="square" rtlCol="0">
                  <a:spAutoFit/>
                </a:bodyPr>
                <a:lstStyle/>
                <a:p>
                  <a:r>
                    <a:rPr lang="ja-JP" altLang="en-US" dirty="0" smtClean="0">
                      <a:latin typeface="Times New Roman" panose="02020603050405020304" pitchFamily="18" charset="0"/>
                      <a:cs typeface="Times New Roman" panose="02020603050405020304" pitchFamily="18" charset="0"/>
                    </a:rPr>
                    <a:t>速度が変化する物体の </a:t>
                  </a:r>
                  <a:r>
                    <a:rPr lang="en-US" altLang="ja-JP" i="1" dirty="0" smtClean="0">
                      <a:latin typeface="Times New Roman" panose="02020603050405020304" pitchFamily="18" charset="0"/>
                      <a:cs typeface="Times New Roman" panose="02020603050405020304" pitchFamily="18" charset="0"/>
                    </a:rPr>
                    <a:t>v-t </a:t>
                  </a:r>
                  <a:r>
                    <a:rPr lang="ja-JP" altLang="en-US" dirty="0" smtClean="0">
                      <a:latin typeface="Times New Roman" panose="02020603050405020304" pitchFamily="18" charset="0"/>
                      <a:cs typeface="Times New Roman" panose="02020603050405020304" pitchFamily="18" charset="0"/>
                    </a:rPr>
                    <a:t>図</a:t>
                  </a:r>
                  <a:endParaRPr kumimoji="1" lang="ja-JP" altLang="en-US" dirty="0">
                    <a:latin typeface="Times New Roman" panose="02020603050405020304" pitchFamily="18" charset="0"/>
                    <a:cs typeface="Times New Roman" panose="02020603050405020304" pitchFamily="18" charset="0"/>
                  </a:endParaRPr>
                </a:p>
              </p:txBody>
            </p:sp>
            <p:sp>
              <p:nvSpPr>
                <p:cNvPr id="42" name="テキスト ボックス 41"/>
                <p:cNvSpPr txBox="1"/>
                <p:nvPr/>
              </p:nvSpPr>
              <p:spPr>
                <a:xfrm>
                  <a:off x="6418416" y="3817392"/>
                  <a:ext cx="662149" cy="369332"/>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15</a:t>
                  </a:r>
                  <a:endParaRPr kumimoji="1" lang="ja-JP" altLang="en-US" dirty="0">
                    <a:latin typeface="Times New Roman" panose="02020603050405020304" pitchFamily="18" charset="0"/>
                    <a:cs typeface="Times New Roman" panose="02020603050405020304" pitchFamily="18" charset="0"/>
                  </a:endParaRPr>
                </a:p>
              </p:txBody>
            </p:sp>
            <p:cxnSp>
              <p:nvCxnSpPr>
                <p:cNvPr id="43" name="直線コネクタ 42"/>
                <p:cNvCxnSpPr/>
                <p:nvPr/>
              </p:nvCxnSpPr>
              <p:spPr>
                <a:xfrm flipV="1">
                  <a:off x="6844187" y="3989533"/>
                  <a:ext cx="169068" cy="22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1" name="直線コネクタ 10"/>
            <p:cNvCxnSpPr/>
            <p:nvPr/>
          </p:nvCxnSpPr>
          <p:spPr>
            <a:xfrm flipV="1">
              <a:off x="6660108" y="3022819"/>
              <a:ext cx="4819379" cy="1855790"/>
            </a:xfrm>
            <a:prstGeom prst="line">
              <a:avLst/>
            </a:prstGeom>
            <a:ln w="15875">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6660108" y="3779520"/>
              <a:ext cx="2793772" cy="2032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6861403" y="4505448"/>
              <a:ext cx="753056" cy="141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9434640" y="3799840"/>
              <a:ext cx="8641" cy="107588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7606919" y="4519622"/>
              <a:ext cx="13439" cy="3093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679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5">
                                            <p:txEl>
                                              <p:pRg st="4" end="4"/>
                                            </p:txEl>
                                          </p:spTgt>
                                        </p:tgtEl>
                                        <p:attrNameLst>
                                          <p:attrName>style.visibility</p:attrName>
                                        </p:attrNameLst>
                                      </p:cBhvr>
                                      <p:to>
                                        <p:strVal val="visible"/>
                                      </p:to>
                                    </p:set>
                                    <p:animEffect transition="in" filter="fade">
                                      <p:cBhvr>
                                        <p:cTn id="11" dur="500"/>
                                        <p:tgtEl>
                                          <p:spTgt spid="5">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1500"/>
                                  </p:stCondLst>
                                  <p:childTnLst>
                                    <p:set>
                                      <p:cBhvr>
                                        <p:cTn id="15" dur="1" fill="hold">
                                          <p:stCondLst>
                                            <p:cond delay="0"/>
                                          </p:stCondLst>
                                        </p:cTn>
                                        <p:tgtEl>
                                          <p:spTgt spid="5">
                                            <p:txEl>
                                              <p:pRg st="5" end="5"/>
                                            </p:txEl>
                                          </p:spTgt>
                                        </p:tgtEl>
                                        <p:attrNameLst>
                                          <p:attrName>style.visibility</p:attrName>
                                        </p:attrNameLst>
                                      </p:cBhvr>
                                      <p:to>
                                        <p:strVal val="visible"/>
                                      </p:to>
                                    </p:set>
                                    <p:anim calcmode="lin" valueType="num">
                                      <p:cBhvr additive="base">
                                        <p:cTn id="16"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45" presetClass="entr" presetSubtype="0" fill="hold" nodeType="afterEffect">
                                  <p:stCondLst>
                                    <p:cond delay="75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2000"/>
                                        <p:tgtEl>
                                          <p:spTgt spid="6">
                                            <p:txEl>
                                              <p:pRg st="0" end="0"/>
                                            </p:txEl>
                                          </p:spTgt>
                                        </p:tgtEl>
                                      </p:cBhvr>
                                    </p:animEffect>
                                    <p:anim calcmode="lin" valueType="num">
                                      <p:cBhvr>
                                        <p:cTn id="22"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23" dur="2000" fill="hold"/>
                                        <p:tgtEl>
                                          <p:spTgt spid="6">
                                            <p:txEl>
                                              <p:pRg st="0" end="0"/>
                                            </p:txEl>
                                          </p:spTgt>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75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2000"/>
                                        <p:tgtEl>
                                          <p:spTgt spid="6">
                                            <p:txEl>
                                              <p:pRg st="1" end="1"/>
                                            </p:txEl>
                                          </p:spTgt>
                                        </p:tgtEl>
                                      </p:cBhvr>
                                    </p:animEffect>
                                    <p:anim calcmode="lin" valueType="num">
                                      <p:cBhvr>
                                        <p:cTn id="27"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28" dur="20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ja-JP" altLang="en-US" dirty="0"/>
              <a:t>運動</a:t>
            </a:r>
            <a:r>
              <a:rPr lang="ja-JP" altLang="en-US" dirty="0" smtClean="0"/>
              <a:t>のグラフのまとめ≪重要≫</a:t>
            </a:r>
            <a:endParaRPr kumimoji="1" lang="ja-JP" altLang="en-US" i="1" dirty="0">
              <a:latin typeface="Times New Roman" panose="02020603050405020304" pitchFamily="18" charset="0"/>
            </a:endParaRPr>
          </a:p>
        </p:txBody>
      </p:sp>
      <p:sp>
        <p:nvSpPr>
          <p:cNvPr id="5" name="コンテンツ プレースホルダー 4"/>
          <p:cNvSpPr>
            <a:spLocks noGrp="1"/>
          </p:cNvSpPr>
          <p:nvPr>
            <p:ph sz="half" idx="1"/>
          </p:nvPr>
        </p:nvSpPr>
        <p:spPr>
          <a:xfrm>
            <a:off x="838200" y="1426296"/>
            <a:ext cx="5181600" cy="5071485"/>
          </a:xfrm>
        </p:spPr>
        <p:txBody>
          <a:bodyPr>
            <a:normAutofit/>
          </a:bodyPr>
          <a:lstStyle/>
          <a:p>
            <a:pPr marL="0" indent="0">
              <a:buNone/>
            </a:pPr>
            <a:r>
              <a:rPr kumimoji="1" lang="en-US" altLang="ja-JP" dirty="0" smtClean="0">
                <a:latin typeface="Times New Roman" panose="02020603050405020304" pitchFamily="18" charset="0"/>
                <a:cs typeface="Times New Roman" panose="02020603050405020304" pitchFamily="18" charset="0"/>
              </a:rPr>
              <a:t>〔</a:t>
            </a:r>
            <a:r>
              <a:rPr lang="en-US" altLang="ja-JP" i="1" dirty="0" smtClean="0">
                <a:latin typeface="Times New Roman" panose="02020603050405020304" pitchFamily="18" charset="0"/>
                <a:cs typeface="Times New Roman" panose="02020603050405020304" pitchFamily="18" charset="0"/>
              </a:rPr>
              <a:t> x-t </a:t>
            </a:r>
            <a:r>
              <a:rPr lang="ja-JP" altLang="en-US" dirty="0">
                <a:latin typeface="Times New Roman" panose="02020603050405020304" pitchFamily="18" charset="0"/>
                <a:cs typeface="Times New Roman" panose="02020603050405020304" pitchFamily="18" charset="0"/>
              </a:rPr>
              <a:t>図</a:t>
            </a:r>
            <a:r>
              <a:rPr kumimoji="1" lang="ja-JP" altLang="en-US" dirty="0" smtClean="0">
                <a:latin typeface="Times New Roman" panose="02020603050405020304" pitchFamily="18" charset="0"/>
                <a:cs typeface="Times New Roman" panose="02020603050405020304" pitchFamily="18" charset="0"/>
              </a:rPr>
              <a:t>の性質（復習）</a:t>
            </a:r>
            <a:r>
              <a:rPr kumimoji="1" lang="en-US" altLang="ja-JP" dirty="0" smtClean="0">
                <a:latin typeface="Times New Roman" panose="02020603050405020304" pitchFamily="18" charset="0"/>
                <a:cs typeface="Times New Roman" panose="02020603050405020304" pitchFamily="18" charset="0"/>
              </a:rPr>
              <a:t>〕</a:t>
            </a:r>
          </a:p>
          <a:p>
            <a:pPr marL="0" indent="0">
              <a:buNone/>
            </a:pPr>
            <a:r>
              <a:rPr lang="ja-JP" altLang="en-US" dirty="0">
                <a:latin typeface="Times New Roman" panose="02020603050405020304" pitchFamily="18" charset="0"/>
                <a:cs typeface="Times New Roman" panose="02020603050405020304" pitchFamily="18" charset="0"/>
              </a:rPr>
              <a:t>　</a:t>
            </a:r>
            <a:r>
              <a:rPr lang="ja-JP" altLang="en-US" dirty="0" smtClean="0">
                <a:latin typeface="Times New Roman" panose="02020603050405020304" pitchFamily="18" charset="0"/>
                <a:cs typeface="Times New Roman" panose="02020603050405020304" pitchFamily="18" charset="0"/>
              </a:rPr>
              <a:t>どんな性質のグラフでしたか。</a:t>
            </a:r>
            <a:endParaRPr lang="en-US" altLang="ja-JP" dirty="0" smtClean="0">
              <a:latin typeface="Times New Roman" panose="02020603050405020304" pitchFamily="18" charset="0"/>
              <a:cs typeface="Times New Roman" panose="02020603050405020304" pitchFamily="18" charset="0"/>
            </a:endParaRPr>
          </a:p>
          <a:p>
            <a:pPr marL="0" indent="0">
              <a:buNone/>
            </a:pPr>
            <a:r>
              <a:rPr kumimoji="1" lang="ja-JP" altLang="en-US" dirty="0" smtClean="0">
                <a:solidFill>
                  <a:schemeClr val="accent6"/>
                </a:solidFill>
                <a:latin typeface="Times New Roman" panose="02020603050405020304" pitchFamily="18" charset="0"/>
                <a:cs typeface="Times New Roman" panose="02020603050405020304" pitchFamily="18" charset="0"/>
              </a:rPr>
              <a:t>　（できれば思い出してクリック）</a:t>
            </a:r>
            <a:endParaRPr kumimoji="1" lang="en-US" altLang="ja-JP" dirty="0" smtClean="0">
              <a:solidFill>
                <a:schemeClr val="accent6"/>
              </a:solidFill>
              <a:latin typeface="Times New Roman" panose="02020603050405020304" pitchFamily="18" charset="0"/>
              <a:cs typeface="Times New Roman" panose="02020603050405020304" pitchFamily="18" charset="0"/>
            </a:endParaRPr>
          </a:p>
          <a:p>
            <a:pPr marL="0" indent="0">
              <a:buNone/>
            </a:pPr>
            <a:r>
              <a:rPr lang="ja-JP" altLang="en-US" dirty="0" smtClean="0">
                <a:solidFill>
                  <a:srgbClr val="FF0000"/>
                </a:solidFill>
              </a:rPr>
              <a:t>①</a:t>
            </a:r>
            <a:r>
              <a:rPr lang="ja-JP" altLang="en-US" dirty="0">
                <a:solidFill>
                  <a:srgbClr val="FF0000"/>
                </a:solidFill>
              </a:rPr>
              <a:t> </a:t>
            </a:r>
            <a:r>
              <a:rPr lang="en-US" altLang="ja-JP" i="1" dirty="0">
                <a:solidFill>
                  <a:srgbClr val="FF0000"/>
                </a:solidFill>
                <a:latin typeface="Times New Roman" panose="02020603050405020304" pitchFamily="18" charset="0"/>
                <a:cs typeface="Times New Roman" panose="02020603050405020304" pitchFamily="18" charset="0"/>
              </a:rPr>
              <a:t>x-t </a:t>
            </a:r>
            <a:r>
              <a:rPr lang="ja-JP" altLang="en-US" dirty="0" smtClean="0">
                <a:solidFill>
                  <a:srgbClr val="FF0000"/>
                </a:solidFill>
              </a:rPr>
              <a:t>図から時刻ごとの物体の位置を読み取ることができます。</a:t>
            </a:r>
            <a:endParaRPr lang="en-US" altLang="ja-JP" dirty="0" smtClean="0">
              <a:solidFill>
                <a:srgbClr val="FF0000"/>
              </a:solidFill>
            </a:endParaRPr>
          </a:p>
          <a:p>
            <a:pPr marL="0" indent="0">
              <a:buNone/>
            </a:pPr>
            <a:r>
              <a:rPr lang="ja-JP" altLang="en-US" dirty="0" smtClean="0">
                <a:solidFill>
                  <a:srgbClr val="FF0000"/>
                </a:solidFill>
              </a:rPr>
              <a:t>② </a:t>
            </a:r>
            <a:r>
              <a:rPr lang="en-US" altLang="ja-JP" i="1" dirty="0" smtClean="0">
                <a:solidFill>
                  <a:srgbClr val="FF0000"/>
                </a:solidFill>
                <a:latin typeface="Times New Roman" panose="02020603050405020304" pitchFamily="18" charset="0"/>
                <a:cs typeface="Times New Roman" panose="02020603050405020304" pitchFamily="18" charset="0"/>
              </a:rPr>
              <a:t>x-t </a:t>
            </a:r>
            <a:r>
              <a:rPr lang="ja-JP" altLang="en-US" dirty="0">
                <a:solidFill>
                  <a:srgbClr val="FF0000"/>
                </a:solidFill>
              </a:rPr>
              <a:t>図</a:t>
            </a:r>
            <a:r>
              <a:rPr lang="ja-JP" altLang="en-US" dirty="0" smtClean="0">
                <a:solidFill>
                  <a:srgbClr val="FF0000"/>
                </a:solidFill>
              </a:rPr>
              <a:t>の傾き</a:t>
            </a:r>
            <a:r>
              <a:rPr lang="ja-JP" altLang="en-US" dirty="0">
                <a:solidFill>
                  <a:srgbClr val="FF0000"/>
                </a:solidFill>
              </a:rPr>
              <a:t>は物体の速度を表しています。</a:t>
            </a:r>
            <a:endParaRPr lang="en-US" altLang="ja-JP" dirty="0">
              <a:solidFill>
                <a:srgbClr val="FF0000"/>
              </a:solidFill>
              <a:latin typeface="Times New Roman" panose="02020603050405020304" pitchFamily="18" charset="0"/>
              <a:cs typeface="Times New Roman" panose="02020603050405020304" pitchFamily="18" charset="0"/>
            </a:endParaRPr>
          </a:p>
          <a:p>
            <a:pPr marL="0" indent="0">
              <a:buNone/>
            </a:pPr>
            <a:endParaRPr kumimoji="1"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a:latin typeface="Times New Roman" panose="02020603050405020304" pitchFamily="18" charset="0"/>
                <a:cs typeface="Times New Roman" panose="02020603050405020304" pitchFamily="18" charset="0"/>
              </a:rPr>
              <a:t>　</a:t>
            </a:r>
            <a:r>
              <a:rPr lang="ja-JP" altLang="en-US" dirty="0" smtClean="0">
                <a:latin typeface="Times New Roman" panose="02020603050405020304" pitchFamily="18" charset="0"/>
                <a:cs typeface="Times New Roman" panose="02020603050405020304" pitchFamily="18" charset="0"/>
              </a:rPr>
              <a:t>　　思い出せましたか？</a:t>
            </a:r>
            <a:endParaRPr kumimoji="1" lang="en-US" altLang="ja-JP" dirty="0" smtClean="0">
              <a:latin typeface="Times New Roman" panose="02020603050405020304" pitchFamily="18" charset="0"/>
              <a:cs typeface="Times New Roman" panose="02020603050405020304" pitchFamily="18" charset="0"/>
            </a:endParaRPr>
          </a:p>
        </p:txBody>
      </p:sp>
      <p:sp>
        <p:nvSpPr>
          <p:cNvPr id="6" name="コンテンツ プレースホルダー 5"/>
          <p:cNvSpPr>
            <a:spLocks noGrp="1"/>
          </p:cNvSpPr>
          <p:nvPr>
            <p:ph sz="half" idx="2"/>
          </p:nvPr>
        </p:nvSpPr>
        <p:spPr>
          <a:xfrm>
            <a:off x="6172200" y="1426296"/>
            <a:ext cx="5181600" cy="5071485"/>
          </a:xfrm>
        </p:spPr>
        <p:txBody>
          <a:bodyPr>
            <a:normAutofit/>
          </a:bodyPr>
          <a:lstStyle/>
          <a:p>
            <a:pPr marL="0" indent="0">
              <a:buNone/>
            </a:pPr>
            <a:r>
              <a:rPr lang="en-US" altLang="ja-JP" dirty="0" smtClean="0">
                <a:latin typeface="Times New Roman" panose="02020603050405020304" pitchFamily="18" charset="0"/>
                <a:cs typeface="Times New Roman" panose="02020603050405020304" pitchFamily="18" charset="0"/>
              </a:rPr>
              <a:t>〔</a:t>
            </a:r>
            <a:r>
              <a:rPr lang="en-US" altLang="ja-JP" i="1" dirty="0">
                <a:latin typeface="Times New Roman" panose="02020603050405020304" pitchFamily="18" charset="0"/>
                <a:cs typeface="Times New Roman" panose="02020603050405020304" pitchFamily="18" charset="0"/>
              </a:rPr>
              <a:t> v-t </a:t>
            </a:r>
            <a:r>
              <a:rPr lang="ja-JP" altLang="en-US" dirty="0" smtClean="0">
                <a:latin typeface="Times New Roman" panose="02020603050405020304" pitchFamily="18" charset="0"/>
                <a:cs typeface="Times New Roman" panose="02020603050405020304" pitchFamily="18" charset="0"/>
              </a:rPr>
              <a:t>図</a:t>
            </a:r>
            <a:r>
              <a:rPr lang="ja-JP" altLang="en-US" dirty="0">
                <a:latin typeface="Times New Roman" panose="02020603050405020304" pitchFamily="18" charset="0"/>
                <a:cs typeface="Times New Roman" panose="02020603050405020304" pitchFamily="18" charset="0"/>
              </a:rPr>
              <a:t>の</a:t>
            </a:r>
            <a:r>
              <a:rPr lang="ja-JP" altLang="en-US" dirty="0" smtClean="0">
                <a:latin typeface="Times New Roman" panose="02020603050405020304" pitchFamily="18" charset="0"/>
                <a:cs typeface="Times New Roman" panose="02020603050405020304" pitchFamily="18" charset="0"/>
              </a:rPr>
              <a:t>性質</a:t>
            </a:r>
            <a:r>
              <a:rPr lang="en-US" altLang="ja-JP" dirty="0" smtClean="0">
                <a:latin typeface="Times New Roman" panose="02020603050405020304" pitchFamily="18" charset="0"/>
                <a:cs typeface="Times New Roman" panose="02020603050405020304" pitchFamily="18" charset="0"/>
              </a:rPr>
              <a:t>〕</a:t>
            </a:r>
          </a:p>
          <a:p>
            <a:pPr marL="0" indent="0">
              <a:buNone/>
            </a:pPr>
            <a:r>
              <a:rPr lang="ja-JP" altLang="en-US" dirty="0">
                <a:latin typeface="Times New Roman" panose="02020603050405020304" pitchFamily="18" charset="0"/>
                <a:cs typeface="Times New Roman" panose="02020603050405020304" pitchFamily="18" charset="0"/>
              </a:rPr>
              <a:t>どんな性質のグラフでしたか。</a:t>
            </a:r>
            <a:endParaRPr lang="en-US" altLang="ja-JP" dirty="0">
              <a:latin typeface="Times New Roman" panose="02020603050405020304" pitchFamily="18" charset="0"/>
              <a:cs typeface="Times New Roman" panose="02020603050405020304" pitchFamily="18" charset="0"/>
            </a:endParaRPr>
          </a:p>
          <a:p>
            <a:pPr marL="0" indent="0">
              <a:buNone/>
            </a:pPr>
            <a:r>
              <a:rPr lang="ja-JP" altLang="en-US" dirty="0">
                <a:solidFill>
                  <a:schemeClr val="accent6"/>
                </a:solidFill>
                <a:latin typeface="Times New Roman" panose="02020603050405020304" pitchFamily="18" charset="0"/>
                <a:cs typeface="Times New Roman" panose="02020603050405020304" pitchFamily="18" charset="0"/>
              </a:rPr>
              <a:t>　（できれば思い出してクリック）</a:t>
            </a:r>
            <a:endParaRPr lang="en-US" altLang="ja-JP" dirty="0">
              <a:solidFill>
                <a:schemeClr val="accent6"/>
              </a:solidFill>
              <a:latin typeface="Times New Roman" panose="02020603050405020304" pitchFamily="18" charset="0"/>
              <a:cs typeface="Times New Roman" panose="02020603050405020304" pitchFamily="18" charset="0"/>
            </a:endParaRPr>
          </a:p>
          <a:p>
            <a:pPr marL="0" indent="0">
              <a:buNone/>
            </a:pPr>
            <a:r>
              <a:rPr lang="ja-JP" altLang="en-US" dirty="0" smtClean="0">
                <a:solidFill>
                  <a:srgbClr val="FF0000"/>
                </a:solidFill>
                <a:latin typeface="Times New Roman" panose="02020603050405020304" pitchFamily="18" charset="0"/>
                <a:cs typeface="Times New Roman" panose="02020603050405020304" pitchFamily="18" charset="0"/>
              </a:rPr>
              <a:t>① </a:t>
            </a:r>
            <a:r>
              <a:rPr lang="en-US" altLang="ja-JP" i="1" dirty="0">
                <a:solidFill>
                  <a:srgbClr val="FF0000"/>
                </a:solidFill>
                <a:latin typeface="Times New Roman" panose="02020603050405020304" pitchFamily="18" charset="0"/>
                <a:cs typeface="Times New Roman" panose="02020603050405020304" pitchFamily="18" charset="0"/>
              </a:rPr>
              <a:t>v-t </a:t>
            </a:r>
            <a:r>
              <a:rPr lang="ja-JP" altLang="en-US" dirty="0" smtClean="0">
                <a:solidFill>
                  <a:srgbClr val="FF0000"/>
                </a:solidFill>
              </a:rPr>
              <a:t>図から時刻ごとの物体の速度を読み取ることができます。</a:t>
            </a:r>
            <a:endParaRPr lang="en-US" altLang="ja-JP"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ja-JP" altLang="en-US" dirty="0" smtClean="0">
                <a:solidFill>
                  <a:srgbClr val="FF0000"/>
                </a:solidFill>
                <a:latin typeface="Times New Roman" panose="02020603050405020304" pitchFamily="18" charset="0"/>
                <a:cs typeface="Times New Roman" panose="02020603050405020304" pitchFamily="18" charset="0"/>
              </a:rPr>
              <a:t>② </a:t>
            </a:r>
            <a:r>
              <a:rPr lang="en-US" altLang="ja-JP" i="1" dirty="0" smtClean="0">
                <a:solidFill>
                  <a:srgbClr val="FF0000"/>
                </a:solidFill>
                <a:latin typeface="Times New Roman" panose="02020603050405020304" pitchFamily="18" charset="0"/>
                <a:cs typeface="Times New Roman" panose="02020603050405020304" pitchFamily="18" charset="0"/>
              </a:rPr>
              <a:t>v-t </a:t>
            </a:r>
            <a:r>
              <a:rPr lang="ja-JP" altLang="en-US" dirty="0">
                <a:solidFill>
                  <a:srgbClr val="FF0000"/>
                </a:solidFill>
              </a:rPr>
              <a:t>図の面積は、物体の変位</a:t>
            </a:r>
            <a:r>
              <a:rPr lang="ja-JP" altLang="en-US" dirty="0" smtClean="0">
                <a:solidFill>
                  <a:srgbClr val="FF0000"/>
                </a:solidFill>
              </a:rPr>
              <a:t>（位置</a:t>
            </a:r>
            <a:r>
              <a:rPr lang="ja-JP" altLang="en-US" dirty="0">
                <a:solidFill>
                  <a:srgbClr val="FF0000"/>
                </a:solidFill>
              </a:rPr>
              <a:t>の変化）を表しています</a:t>
            </a:r>
            <a:r>
              <a:rPr lang="ja-JP" altLang="en-US" dirty="0" smtClean="0">
                <a:solidFill>
                  <a:srgbClr val="FF0000"/>
                </a:solidFill>
              </a:rPr>
              <a:t>。</a:t>
            </a:r>
            <a:endParaRPr lang="en-US" altLang="ja-JP" dirty="0" smtClean="0">
              <a:solidFill>
                <a:srgbClr val="FF0000"/>
              </a:solidFill>
            </a:endParaRPr>
          </a:p>
          <a:p>
            <a:pPr marL="0" indent="0">
              <a:buNone/>
            </a:pPr>
            <a:r>
              <a:rPr lang="ja-JP" altLang="en-US" dirty="0" smtClean="0">
                <a:solidFill>
                  <a:srgbClr val="FF0000"/>
                </a:solidFill>
              </a:rPr>
              <a:t>③ </a:t>
            </a:r>
            <a:r>
              <a:rPr lang="en-US" altLang="ja-JP" i="1" dirty="0">
                <a:solidFill>
                  <a:srgbClr val="FF0000"/>
                </a:solidFill>
                <a:latin typeface="Times New Roman" panose="02020603050405020304" pitchFamily="18" charset="0"/>
                <a:cs typeface="Times New Roman" panose="02020603050405020304" pitchFamily="18" charset="0"/>
              </a:rPr>
              <a:t>v-t </a:t>
            </a:r>
            <a:r>
              <a:rPr lang="ja-JP" altLang="en-US" dirty="0">
                <a:solidFill>
                  <a:srgbClr val="FF0000"/>
                </a:solidFill>
              </a:rPr>
              <a:t>図</a:t>
            </a:r>
            <a:r>
              <a:rPr lang="ja-JP" altLang="en-US" dirty="0" smtClean="0">
                <a:solidFill>
                  <a:srgbClr val="FF0000"/>
                </a:solidFill>
              </a:rPr>
              <a:t>の</a:t>
            </a:r>
            <a:r>
              <a:rPr lang="ja-JP" altLang="en-US" dirty="0">
                <a:solidFill>
                  <a:srgbClr val="FF0000"/>
                </a:solidFill>
              </a:rPr>
              <a:t>傾</a:t>
            </a:r>
            <a:r>
              <a:rPr lang="ja-JP" altLang="en-US" dirty="0" smtClean="0">
                <a:solidFill>
                  <a:srgbClr val="FF0000"/>
                </a:solidFill>
              </a:rPr>
              <a:t>きは</a:t>
            </a:r>
            <a:r>
              <a:rPr lang="ja-JP" altLang="en-US" dirty="0">
                <a:solidFill>
                  <a:srgbClr val="FF0000"/>
                </a:solidFill>
              </a:rPr>
              <a:t>、物体</a:t>
            </a:r>
            <a:r>
              <a:rPr lang="ja-JP" altLang="en-US" dirty="0" smtClean="0">
                <a:solidFill>
                  <a:srgbClr val="FF0000"/>
                </a:solidFill>
              </a:rPr>
              <a:t>の加速度を</a:t>
            </a:r>
            <a:r>
              <a:rPr lang="ja-JP" altLang="en-US" dirty="0">
                <a:solidFill>
                  <a:srgbClr val="FF0000"/>
                </a:solidFill>
              </a:rPr>
              <a:t>表しています</a:t>
            </a:r>
            <a:r>
              <a:rPr lang="ja-JP" altLang="en-US" dirty="0" smtClean="0">
                <a:solidFill>
                  <a:srgbClr val="FF0000"/>
                </a:solidFill>
              </a:rPr>
              <a:t>。</a:t>
            </a:r>
            <a:endParaRPr lang="en-US" altLang="ja-JP" dirty="0" smtClean="0">
              <a:solidFill>
                <a:srgbClr val="FF0000"/>
              </a:solidFill>
            </a:endParaRPr>
          </a:p>
          <a:p>
            <a:pPr marL="0" indent="0">
              <a:buNone/>
            </a:pPr>
            <a:r>
              <a:rPr lang="ja-JP" altLang="en-US" dirty="0" smtClean="0"/>
              <a:t>　　　ぜひ覚えておきましょう！</a:t>
            </a:r>
            <a:endParaRPr lang="en-US" altLang="ja-JP" dirty="0"/>
          </a:p>
          <a:p>
            <a:pPr marL="0" indent="0">
              <a:buNone/>
            </a:pPr>
            <a:endParaRPr lang="en-US" altLang="ja-JP" dirty="0" smtClean="0">
              <a:latin typeface="Times New Roman" panose="02020603050405020304" pitchFamily="18" charset="0"/>
              <a:cs typeface="Times New Roman" panose="02020603050405020304" pitchFamily="18" charset="0"/>
            </a:endParaRPr>
          </a:p>
        </p:txBody>
      </p:sp>
      <p:sp>
        <p:nvSpPr>
          <p:cNvPr id="7" name="フッター プレースホルダー 6"/>
          <p:cNvSpPr>
            <a:spLocks noGrp="1"/>
          </p:cNvSpPr>
          <p:nvPr>
            <p:ph type="ftr" sz="quarter" idx="11"/>
          </p:nvPr>
        </p:nvSpPr>
        <p:spPr/>
        <p:txBody>
          <a:bodyPr/>
          <a:lstStyle/>
          <a:p>
            <a:r>
              <a:rPr lang="zh-CN" altLang="en-US" dirty="0"/>
              <a:t>要点整理　</a:t>
            </a:r>
            <a:r>
              <a:rPr lang="en-US" altLang="zh-CN" dirty="0"/>
              <a:t>1-1-</a:t>
            </a:r>
            <a:r>
              <a:rPr lang="en-US" altLang="ja-JP" dirty="0"/>
              <a:t>2</a:t>
            </a:r>
            <a:r>
              <a:rPr lang="zh-CN" altLang="en-US" dirty="0"/>
              <a:t>　</a:t>
            </a:r>
            <a:r>
              <a:rPr lang="ja-JP" altLang="en-US" dirty="0"/>
              <a:t>加</a:t>
            </a:r>
            <a:r>
              <a:rPr lang="zh-CN" altLang="en-US" dirty="0"/>
              <a:t>速度</a:t>
            </a:r>
            <a:endParaRPr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11</a:t>
            </a:fld>
            <a:endParaRPr kumimoji="1" lang="ja-JP" altLang="en-US"/>
          </a:p>
        </p:txBody>
      </p:sp>
    </p:spTree>
    <p:extLst>
      <p:ext uri="{BB962C8B-B14F-4D97-AF65-F5344CB8AC3E}">
        <p14:creationId xmlns:p14="http://schemas.microsoft.com/office/powerpoint/2010/main" val="56934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additive="base">
                                        <p:cTn id="2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nodeType="afterEffect">
                                  <p:stCondLst>
                                    <p:cond delay="50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500"/>
                                  </p:stCondLst>
                                  <p:childTnLst>
                                    <p:set>
                                      <p:cBhvr>
                                        <p:cTn id="37" dur="1" fill="hold">
                                          <p:stCondLst>
                                            <p:cond delay="0"/>
                                          </p:stCondLst>
                                        </p:cTn>
                                        <p:tgtEl>
                                          <p:spTgt spid="6">
                                            <p:txEl>
                                              <p:pRg st="5" end="5"/>
                                            </p:txEl>
                                          </p:spTgt>
                                        </p:tgtEl>
                                        <p:attrNameLst>
                                          <p:attrName>style.visibility</p:attrName>
                                        </p:attrNameLst>
                                      </p:cBhvr>
                                      <p:to>
                                        <p:strVal val="visible"/>
                                      </p:to>
                                    </p:set>
                                    <p:anim calcmode="lin" valueType="num">
                                      <p:cBhvr additive="base">
                                        <p:cTn id="3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10" presetClass="entr" presetSubtype="0" fill="hold" nodeType="afterEffect">
                                  <p:stCondLst>
                                    <p:cond delay="50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ja-JP" altLang="en-US" dirty="0" smtClean="0"/>
              <a:t>等加速度直線運動</a:t>
            </a:r>
            <a:endParaRPr kumimoji="1" lang="ja-JP" altLang="en-US" dirty="0"/>
          </a:p>
        </p:txBody>
      </p:sp>
      <p:sp>
        <p:nvSpPr>
          <p:cNvPr id="5" name="コンテンツ プレースホルダー 4"/>
          <p:cNvSpPr>
            <a:spLocks noGrp="1"/>
          </p:cNvSpPr>
          <p:nvPr>
            <p:ph sz="half" idx="1"/>
          </p:nvPr>
        </p:nvSpPr>
        <p:spPr>
          <a:xfrm>
            <a:off x="838200" y="1426296"/>
            <a:ext cx="5181600" cy="5071485"/>
          </a:xfrm>
        </p:spPr>
        <p:txBody>
          <a:bodyPr>
            <a:normAutofit/>
          </a:bodyPr>
          <a:lstStyle/>
          <a:p>
            <a:pPr marL="0" indent="0">
              <a:buNone/>
            </a:pPr>
            <a:r>
              <a:rPr lang="en-US" altLang="ja-JP" dirty="0" smtClean="0"/>
              <a:t>〔</a:t>
            </a:r>
            <a:r>
              <a:rPr lang="ja-JP" altLang="en-US" dirty="0" smtClean="0"/>
              <a:t>等加速度直線運動とは</a:t>
            </a:r>
            <a:r>
              <a:rPr lang="en-US" altLang="ja-JP" dirty="0" smtClean="0"/>
              <a:t>〕</a:t>
            </a:r>
          </a:p>
          <a:p>
            <a:pPr marL="0" indent="0">
              <a:buNone/>
            </a:pPr>
            <a:r>
              <a:rPr lang="ja-JP" altLang="en-US" dirty="0" smtClean="0"/>
              <a:t>　等加速度直線運動とは、一定の加速度でまっすぐに運動することを意味することばです。</a:t>
            </a:r>
            <a:endParaRPr lang="en-US" altLang="ja-JP" dirty="0" smtClean="0"/>
          </a:p>
          <a:p>
            <a:pPr marL="0" indent="0">
              <a:buNone/>
            </a:pPr>
            <a:r>
              <a:rPr lang="ja-JP" altLang="en-US" dirty="0" smtClean="0"/>
              <a:t>　</a:t>
            </a:r>
            <a:r>
              <a:rPr lang="en-US" altLang="ja-JP" dirty="0" smtClean="0"/>
              <a:t>x</a:t>
            </a:r>
            <a:r>
              <a:rPr lang="ja-JP" altLang="en-US" dirty="0" smtClean="0"/>
              <a:t>軸上を運動する物体について具体的に考えながら、重要な公式を導いていきます。</a:t>
            </a:r>
            <a:endParaRPr lang="en-US" altLang="ja-JP" dirty="0" smtClean="0"/>
          </a:p>
          <a:p>
            <a:pPr marL="0" indent="0">
              <a:buNone/>
            </a:pPr>
            <a:r>
              <a:rPr lang="ja-JP" altLang="en-US" dirty="0"/>
              <a:t>　</a:t>
            </a:r>
            <a:r>
              <a:rPr lang="ja-JP" altLang="en-US" dirty="0" smtClean="0"/>
              <a:t>みなさんの目標は、この公式を自分で導けるようになることです。</a:t>
            </a:r>
            <a:endParaRPr lang="en-US" altLang="ja-JP" dirty="0" smtClean="0"/>
          </a:p>
          <a:p>
            <a:pPr marL="0" indent="0">
              <a:buNone/>
            </a:pPr>
            <a:r>
              <a:rPr lang="ja-JP" altLang="en-US" dirty="0" smtClean="0"/>
              <a:t>　こころの準備はいいですか？</a:t>
            </a:r>
            <a:endParaRPr lang="en-US" altLang="ja-JP" dirty="0" smtClean="0"/>
          </a:p>
        </p:txBody>
      </p:sp>
      <p:sp>
        <p:nvSpPr>
          <p:cNvPr id="6" name="コンテンツ プレースホルダー 5"/>
          <p:cNvSpPr>
            <a:spLocks noGrp="1"/>
          </p:cNvSpPr>
          <p:nvPr>
            <p:ph sz="half" idx="2"/>
          </p:nvPr>
        </p:nvSpPr>
        <p:spPr>
          <a:xfrm>
            <a:off x="6172200" y="1426296"/>
            <a:ext cx="5181600" cy="5071485"/>
          </a:xfrm>
        </p:spPr>
        <p:txBody>
          <a:bodyPr>
            <a:normAutofit/>
          </a:bodyPr>
          <a:lstStyle/>
          <a:p>
            <a:endParaRPr kumimoji="1" lang="ja-JP" altLang="en-US"/>
          </a:p>
        </p:txBody>
      </p:sp>
      <p:sp>
        <p:nvSpPr>
          <p:cNvPr id="7" name="フッター プレースホルダー 6"/>
          <p:cNvSpPr>
            <a:spLocks noGrp="1"/>
          </p:cNvSpPr>
          <p:nvPr>
            <p:ph type="ftr" sz="quarter" idx="11"/>
          </p:nvPr>
        </p:nvSpPr>
        <p:spPr/>
        <p:txBody>
          <a:bodyPr/>
          <a:lstStyle/>
          <a:p>
            <a:r>
              <a:rPr lang="zh-CN" altLang="en-US" dirty="0"/>
              <a:t>要点整理　</a:t>
            </a:r>
            <a:r>
              <a:rPr lang="en-US" altLang="zh-CN" dirty="0"/>
              <a:t>1-1-</a:t>
            </a:r>
            <a:r>
              <a:rPr lang="en-US" altLang="ja-JP" dirty="0"/>
              <a:t>2</a:t>
            </a:r>
            <a:r>
              <a:rPr lang="zh-CN" altLang="en-US" dirty="0"/>
              <a:t>　</a:t>
            </a:r>
            <a:r>
              <a:rPr lang="ja-JP" altLang="en-US" dirty="0"/>
              <a:t>加</a:t>
            </a:r>
            <a:r>
              <a:rPr lang="zh-CN" altLang="en-US" dirty="0"/>
              <a:t>速度</a:t>
            </a:r>
            <a:endParaRPr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12</a:t>
            </a:fld>
            <a:endParaRPr kumimoji="1" lang="ja-JP" altLang="en-US"/>
          </a:p>
        </p:txBody>
      </p:sp>
    </p:spTree>
    <p:extLst>
      <p:ext uri="{BB962C8B-B14F-4D97-AF65-F5344CB8AC3E}">
        <p14:creationId xmlns:p14="http://schemas.microsoft.com/office/powerpoint/2010/main" val="2718686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ja-JP" altLang="en-US" dirty="0" smtClean="0"/>
              <a:t>等加速度直線運動</a:t>
            </a:r>
            <a:endParaRPr kumimoji="1" lang="ja-JP" altLang="en-US" dirty="0"/>
          </a:p>
        </p:txBody>
      </p:sp>
      <p:sp>
        <p:nvSpPr>
          <p:cNvPr id="5" name="コンテンツ プレースホルダー 4"/>
          <p:cNvSpPr>
            <a:spLocks noGrp="1"/>
          </p:cNvSpPr>
          <p:nvPr>
            <p:ph sz="half" idx="1"/>
          </p:nvPr>
        </p:nvSpPr>
        <p:spPr>
          <a:xfrm>
            <a:off x="838200" y="1426296"/>
            <a:ext cx="5181600" cy="5071485"/>
          </a:xfrm>
        </p:spPr>
        <p:txBody>
          <a:bodyPr>
            <a:normAutofit/>
          </a:bodyPr>
          <a:lstStyle/>
          <a:p>
            <a:pPr marL="0" indent="0">
              <a:buNone/>
            </a:pPr>
            <a:r>
              <a:rPr lang="en-US" altLang="ja-JP" dirty="0" smtClean="0"/>
              <a:t>〔</a:t>
            </a:r>
            <a:r>
              <a:rPr lang="ja-JP" altLang="en-US" dirty="0" smtClean="0"/>
              <a:t>等加速度直線運動の</a:t>
            </a:r>
            <a:r>
              <a:rPr lang="en-US" altLang="ja-JP" i="1" dirty="0">
                <a:latin typeface="Times New Roman" panose="02020603050405020304" pitchFamily="18" charset="0"/>
                <a:cs typeface="Times New Roman" panose="02020603050405020304" pitchFamily="18" charset="0"/>
              </a:rPr>
              <a:t>v-t </a:t>
            </a:r>
            <a:r>
              <a:rPr lang="ja-JP" altLang="en-US" dirty="0">
                <a:latin typeface="Times New Roman" panose="02020603050405020304" pitchFamily="18" charset="0"/>
                <a:cs typeface="Times New Roman" panose="02020603050405020304" pitchFamily="18" charset="0"/>
              </a:rPr>
              <a:t>図</a:t>
            </a:r>
            <a:r>
              <a:rPr lang="en-US" altLang="ja-JP" dirty="0" smtClean="0"/>
              <a:t>〕</a:t>
            </a:r>
          </a:p>
          <a:p>
            <a:pPr marL="0" indent="0">
              <a:buNone/>
            </a:pPr>
            <a:r>
              <a:rPr lang="ja-JP" altLang="en-US" dirty="0">
                <a:latin typeface="Times New Roman" panose="02020603050405020304" pitchFamily="18" charset="0"/>
                <a:cs typeface="Times New Roman" panose="02020603050405020304" pitchFamily="18" charset="0"/>
              </a:rPr>
              <a:t>　</a:t>
            </a:r>
            <a:r>
              <a:rPr lang="ja-JP" altLang="en-US" dirty="0" smtClean="0">
                <a:latin typeface="Times New Roman" panose="02020603050405020304" pitchFamily="18" charset="0"/>
                <a:cs typeface="Times New Roman" panose="02020603050405020304" pitchFamily="18" charset="0"/>
              </a:rPr>
              <a:t>はじめ（時刻 </a:t>
            </a:r>
            <a:r>
              <a:rPr lang="en-US" altLang="ja-JP" i="1" dirty="0" smtClean="0">
                <a:latin typeface="Times New Roman" panose="02020603050405020304" pitchFamily="18" charset="0"/>
                <a:cs typeface="Times New Roman" panose="02020603050405020304" pitchFamily="18" charset="0"/>
              </a:rPr>
              <a:t>t</a:t>
            </a:r>
            <a:r>
              <a:rPr lang="en-US" altLang="ja-JP" dirty="0" smtClean="0">
                <a:latin typeface="Times New Roman" panose="02020603050405020304" pitchFamily="18" charset="0"/>
                <a:cs typeface="Times New Roman" panose="02020603050405020304" pitchFamily="18" charset="0"/>
              </a:rPr>
              <a:t>=0</a:t>
            </a:r>
            <a:r>
              <a:rPr lang="ja-JP" altLang="en-US" dirty="0" smtClean="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s</a:t>
            </a:r>
            <a:r>
              <a:rPr lang="ja-JP" altLang="en-US" dirty="0" smtClean="0">
                <a:latin typeface="Times New Roman" panose="02020603050405020304" pitchFamily="18" charset="0"/>
                <a:cs typeface="Times New Roman" panose="02020603050405020304" pitchFamily="18" charset="0"/>
              </a:rPr>
              <a:t>）の物体の位置は原点（ </a:t>
            </a:r>
            <a:r>
              <a:rPr lang="en-US" altLang="ja-JP" i="1" dirty="0" smtClean="0">
                <a:latin typeface="Times New Roman" panose="02020603050405020304" pitchFamily="18" charset="0"/>
                <a:cs typeface="Times New Roman" panose="02020603050405020304" pitchFamily="18" charset="0"/>
              </a:rPr>
              <a:t>x</a:t>
            </a:r>
            <a:r>
              <a:rPr lang="en-US" altLang="ja-JP" dirty="0" smtClean="0">
                <a:latin typeface="Times New Roman" panose="02020603050405020304" pitchFamily="18" charset="0"/>
                <a:cs typeface="Times New Roman" panose="02020603050405020304" pitchFamily="18" charset="0"/>
              </a:rPr>
              <a:t>=0 m</a:t>
            </a:r>
            <a:r>
              <a:rPr lang="ja-JP" altLang="en-US" dirty="0" smtClean="0">
                <a:latin typeface="Times New Roman" panose="02020603050405020304" pitchFamily="18" charset="0"/>
                <a:cs typeface="Times New Roman" panose="02020603050405020304" pitchFamily="18" charset="0"/>
              </a:rPr>
              <a:t>）にあるものとします。</a:t>
            </a:r>
            <a:endParaRPr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a:latin typeface="Times New Roman" panose="02020603050405020304" pitchFamily="18" charset="0"/>
                <a:cs typeface="Times New Roman" panose="02020603050405020304" pitchFamily="18" charset="0"/>
              </a:rPr>
              <a:t>　</a:t>
            </a:r>
            <a:r>
              <a:rPr lang="ja-JP" altLang="en-US" dirty="0" smtClean="0">
                <a:latin typeface="Times New Roman" panose="02020603050405020304" pitchFamily="18" charset="0"/>
                <a:cs typeface="Times New Roman" panose="02020603050405020304" pitchFamily="18" charset="0"/>
              </a:rPr>
              <a:t>そして、はじめの瞬間から物体は速度 </a:t>
            </a:r>
            <a:r>
              <a:rPr lang="en-US" altLang="ja-JP" i="1" dirty="0" smtClean="0">
                <a:latin typeface="Times New Roman" panose="02020603050405020304" pitchFamily="18" charset="0"/>
                <a:cs typeface="Times New Roman" panose="02020603050405020304" pitchFamily="18" charset="0"/>
              </a:rPr>
              <a:t>v</a:t>
            </a:r>
            <a:r>
              <a:rPr lang="en-US" altLang="ja-JP" sz="1400" i="1" dirty="0" smtClean="0">
                <a:latin typeface="Times New Roman" panose="02020603050405020304" pitchFamily="18" charset="0"/>
                <a:cs typeface="Times New Roman" panose="02020603050405020304" pitchFamily="18" charset="0"/>
              </a:rPr>
              <a:t>0</a:t>
            </a:r>
            <a:r>
              <a:rPr lang="en-US" altLang="ja-JP" dirty="0" smtClean="0">
                <a:latin typeface="Times New Roman" panose="02020603050405020304" pitchFamily="18" charset="0"/>
                <a:cs typeface="Times New Roman" panose="02020603050405020304" pitchFamily="18" charset="0"/>
              </a:rPr>
              <a:t> 〔m/s〕</a:t>
            </a:r>
            <a:r>
              <a:rPr lang="ja-JP" altLang="en-US" dirty="0" smtClean="0">
                <a:latin typeface="Times New Roman" panose="02020603050405020304" pitchFamily="18" charset="0"/>
                <a:cs typeface="Times New Roman" panose="02020603050405020304" pitchFamily="18" charset="0"/>
              </a:rPr>
              <a:t>で動いていて、その後、一定の加速度 </a:t>
            </a:r>
            <a:r>
              <a:rPr lang="en-US" altLang="ja-JP" i="1" dirty="0" smtClean="0">
                <a:latin typeface="Times New Roman" panose="02020603050405020304" pitchFamily="18" charset="0"/>
                <a:cs typeface="Times New Roman" panose="02020603050405020304" pitchFamily="18" charset="0"/>
              </a:rPr>
              <a:t>a</a:t>
            </a:r>
            <a:r>
              <a:rPr lang="en-US" altLang="ja-JP" dirty="0" smtClean="0">
                <a:latin typeface="Times New Roman" panose="02020603050405020304" pitchFamily="18" charset="0"/>
                <a:cs typeface="Times New Roman" panose="02020603050405020304" pitchFamily="18" charset="0"/>
              </a:rPr>
              <a:t> 〔m/s²〕</a:t>
            </a:r>
            <a:r>
              <a:rPr lang="ja-JP" altLang="en-US" dirty="0" smtClean="0">
                <a:latin typeface="Times New Roman" panose="02020603050405020304" pitchFamily="18" charset="0"/>
                <a:cs typeface="Times New Roman" panose="02020603050405020304" pitchFamily="18" charset="0"/>
              </a:rPr>
              <a:t>で加速されているものとします。</a:t>
            </a:r>
            <a:endParaRPr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a:t>　</a:t>
            </a:r>
            <a:r>
              <a:rPr lang="ja-JP" altLang="en-US" dirty="0" smtClean="0"/>
              <a:t>はじめの速度</a:t>
            </a:r>
            <a:r>
              <a:rPr lang="en-US" altLang="ja-JP" i="1" dirty="0">
                <a:solidFill>
                  <a:srgbClr val="FF0000"/>
                </a:solidFill>
                <a:latin typeface="Times New Roman" panose="02020603050405020304" pitchFamily="18" charset="0"/>
                <a:cs typeface="Times New Roman" panose="02020603050405020304" pitchFamily="18" charset="0"/>
              </a:rPr>
              <a:t>v</a:t>
            </a:r>
            <a:r>
              <a:rPr lang="en-US" altLang="ja-JP" sz="1400" i="1" dirty="0">
                <a:solidFill>
                  <a:srgbClr val="FF0000"/>
                </a:solidFill>
                <a:latin typeface="Times New Roman" panose="02020603050405020304" pitchFamily="18" charset="0"/>
                <a:cs typeface="Times New Roman" panose="02020603050405020304" pitchFamily="18" charset="0"/>
              </a:rPr>
              <a:t>0</a:t>
            </a:r>
            <a:r>
              <a:rPr lang="en-US" altLang="ja-JP" dirty="0">
                <a:solidFill>
                  <a:srgbClr val="FF0000"/>
                </a:solidFill>
                <a:latin typeface="Times New Roman" panose="02020603050405020304" pitchFamily="18" charset="0"/>
                <a:cs typeface="Times New Roman" panose="02020603050405020304" pitchFamily="18" charset="0"/>
              </a:rPr>
              <a:t> 〔m/s</a:t>
            </a:r>
            <a:r>
              <a:rPr lang="en-US" altLang="ja-JP" dirty="0" smtClean="0">
                <a:solidFill>
                  <a:srgbClr val="FF0000"/>
                </a:solidFill>
                <a:latin typeface="Times New Roman" panose="02020603050405020304" pitchFamily="18" charset="0"/>
                <a:cs typeface="Times New Roman" panose="02020603050405020304" pitchFamily="18" charset="0"/>
              </a:rPr>
              <a:t>〕</a:t>
            </a:r>
            <a:r>
              <a:rPr lang="ja-JP" altLang="en-US" dirty="0" smtClean="0">
                <a:solidFill>
                  <a:srgbClr val="FF0000"/>
                </a:solidFill>
                <a:latin typeface="Times New Roman" panose="02020603050405020304" pitchFamily="18" charset="0"/>
                <a:cs typeface="Times New Roman" panose="02020603050405020304" pitchFamily="18" charset="0"/>
              </a:rPr>
              <a:t>のことを初速度</a:t>
            </a:r>
            <a:r>
              <a:rPr lang="ja-JP" altLang="en-US" dirty="0" smtClean="0">
                <a:latin typeface="Times New Roman" panose="02020603050405020304" pitchFamily="18" charset="0"/>
                <a:cs typeface="Times New Roman" panose="02020603050405020304" pitchFamily="18" charset="0"/>
              </a:rPr>
              <a:t>といいます。</a:t>
            </a:r>
            <a:endParaRPr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a:latin typeface="Times New Roman" panose="02020603050405020304" pitchFamily="18" charset="0"/>
                <a:cs typeface="Times New Roman" panose="02020603050405020304" pitchFamily="18" charset="0"/>
              </a:rPr>
              <a:t>　</a:t>
            </a:r>
            <a:r>
              <a:rPr lang="ja-JP" altLang="en-US" dirty="0" smtClean="0">
                <a:latin typeface="Times New Roman" panose="02020603050405020304" pitchFamily="18" charset="0"/>
                <a:cs typeface="Times New Roman" panose="02020603050405020304" pitchFamily="18" charset="0"/>
              </a:rPr>
              <a:t>右図は、その</a:t>
            </a:r>
            <a:r>
              <a:rPr lang="en-US" altLang="ja-JP" i="1" dirty="0" smtClean="0">
                <a:latin typeface="Times New Roman" panose="02020603050405020304" pitchFamily="18" charset="0"/>
                <a:cs typeface="Times New Roman" panose="02020603050405020304" pitchFamily="18" charset="0"/>
              </a:rPr>
              <a:t>v-t </a:t>
            </a:r>
            <a:r>
              <a:rPr lang="ja-JP" altLang="en-US" dirty="0" smtClean="0">
                <a:latin typeface="Times New Roman" panose="02020603050405020304" pitchFamily="18" charset="0"/>
                <a:cs typeface="Times New Roman" panose="02020603050405020304" pitchFamily="18" charset="0"/>
              </a:rPr>
              <a:t>図です。</a:t>
            </a:r>
            <a:endParaRPr lang="en-US" altLang="ja-JP" dirty="0" smtClean="0"/>
          </a:p>
        </p:txBody>
      </p:sp>
      <p:sp>
        <p:nvSpPr>
          <p:cNvPr id="6" name="コンテンツ プレースホルダー 5"/>
          <p:cNvSpPr>
            <a:spLocks noGrp="1"/>
          </p:cNvSpPr>
          <p:nvPr>
            <p:ph sz="half" idx="2"/>
          </p:nvPr>
        </p:nvSpPr>
        <p:spPr>
          <a:xfrm>
            <a:off x="6172200" y="1426296"/>
            <a:ext cx="5181600" cy="5071485"/>
          </a:xfrm>
        </p:spPr>
        <p:txBody>
          <a:bodyPr>
            <a:normAutofit/>
          </a:bodyPr>
          <a:lstStyle/>
          <a:p>
            <a:endParaRPr kumimoji="1" lang="ja-JP" altLang="en-US" dirty="0"/>
          </a:p>
        </p:txBody>
      </p:sp>
      <p:sp>
        <p:nvSpPr>
          <p:cNvPr id="7" name="フッター プレースホルダー 6"/>
          <p:cNvSpPr>
            <a:spLocks noGrp="1"/>
          </p:cNvSpPr>
          <p:nvPr>
            <p:ph type="ftr" sz="quarter" idx="11"/>
          </p:nvPr>
        </p:nvSpPr>
        <p:spPr/>
        <p:txBody>
          <a:bodyPr/>
          <a:lstStyle/>
          <a:p>
            <a:r>
              <a:rPr lang="zh-CN" altLang="en-US" dirty="0"/>
              <a:t>要点整理　</a:t>
            </a:r>
            <a:r>
              <a:rPr lang="en-US" altLang="zh-CN" dirty="0"/>
              <a:t>1-1-</a:t>
            </a:r>
            <a:r>
              <a:rPr lang="en-US" altLang="ja-JP" dirty="0"/>
              <a:t>2</a:t>
            </a:r>
            <a:r>
              <a:rPr lang="zh-CN" altLang="en-US" dirty="0"/>
              <a:t>　</a:t>
            </a:r>
            <a:r>
              <a:rPr lang="ja-JP" altLang="en-US" dirty="0"/>
              <a:t>加</a:t>
            </a:r>
            <a:r>
              <a:rPr lang="zh-CN" altLang="en-US" dirty="0"/>
              <a:t>速度</a:t>
            </a:r>
            <a:endParaRPr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13</a:t>
            </a:fld>
            <a:endParaRPr kumimoji="1" lang="ja-JP" altLang="en-US"/>
          </a:p>
        </p:txBody>
      </p:sp>
      <p:grpSp>
        <p:nvGrpSpPr>
          <p:cNvPr id="13" name="グループ化 12"/>
          <p:cNvGrpSpPr/>
          <p:nvPr/>
        </p:nvGrpSpPr>
        <p:grpSpPr>
          <a:xfrm>
            <a:off x="6172200" y="1426296"/>
            <a:ext cx="5855278" cy="4502556"/>
            <a:chOff x="6172200" y="1426296"/>
            <a:chExt cx="5855278" cy="4502556"/>
          </a:xfrm>
        </p:grpSpPr>
        <p:grpSp>
          <p:nvGrpSpPr>
            <p:cNvPr id="50" name="グループ化 49"/>
            <p:cNvGrpSpPr/>
            <p:nvPr/>
          </p:nvGrpSpPr>
          <p:grpSpPr>
            <a:xfrm>
              <a:off x="6172200" y="1426296"/>
              <a:ext cx="5855278" cy="4502556"/>
              <a:chOff x="5923767" y="1397418"/>
              <a:chExt cx="5855278" cy="4502556"/>
            </a:xfrm>
          </p:grpSpPr>
          <p:grpSp>
            <p:nvGrpSpPr>
              <p:cNvPr id="3" name="グループ化 2"/>
              <p:cNvGrpSpPr/>
              <p:nvPr/>
            </p:nvGrpSpPr>
            <p:grpSpPr>
              <a:xfrm>
                <a:off x="5923767" y="1397418"/>
                <a:ext cx="5855278" cy="4502556"/>
                <a:chOff x="5923767" y="1397418"/>
                <a:chExt cx="5855278" cy="4502556"/>
              </a:xfrm>
            </p:grpSpPr>
            <p:grpSp>
              <p:nvGrpSpPr>
                <p:cNvPr id="9" name="グループ化 8"/>
                <p:cNvGrpSpPr/>
                <p:nvPr/>
              </p:nvGrpSpPr>
              <p:grpSpPr>
                <a:xfrm>
                  <a:off x="5923767" y="1397418"/>
                  <a:ext cx="5855278" cy="4502556"/>
                  <a:chOff x="6083212" y="1862890"/>
                  <a:chExt cx="6050098" cy="3482748"/>
                </a:xfrm>
              </p:grpSpPr>
              <p:grpSp>
                <p:nvGrpSpPr>
                  <p:cNvPr id="10" name="グループ化 9"/>
                  <p:cNvGrpSpPr/>
                  <p:nvPr/>
                </p:nvGrpSpPr>
                <p:grpSpPr>
                  <a:xfrm>
                    <a:off x="6083212" y="1862890"/>
                    <a:ext cx="6050098" cy="3482748"/>
                    <a:chOff x="6083212" y="1862890"/>
                    <a:chExt cx="6050098" cy="3482748"/>
                  </a:xfrm>
                </p:grpSpPr>
                <p:sp>
                  <p:nvSpPr>
                    <p:cNvPr id="16" name="正方形/長方形 15"/>
                    <p:cNvSpPr/>
                    <p:nvPr/>
                  </p:nvSpPr>
                  <p:spPr>
                    <a:xfrm>
                      <a:off x="6083212" y="1862890"/>
                      <a:ext cx="5867399" cy="348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6096000" y="2196078"/>
                      <a:ext cx="6037310" cy="2850601"/>
                      <a:chOff x="6264362" y="2402078"/>
                      <a:chExt cx="6037310" cy="2850601"/>
                    </a:xfrm>
                  </p:grpSpPr>
                  <p:cxnSp>
                    <p:nvCxnSpPr>
                      <p:cNvPr id="18" name="直線矢印コネクタ 17"/>
                      <p:cNvCxnSpPr/>
                      <p:nvPr/>
                    </p:nvCxnSpPr>
                    <p:spPr>
                      <a:xfrm flipV="1">
                        <a:off x="6837724" y="5082250"/>
                        <a:ext cx="4797198" cy="20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6824797" y="2729768"/>
                        <a:ext cx="12927" cy="23590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264362" y="2410887"/>
                        <a:ext cx="1022148"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v </a:t>
                        </a:r>
                        <a:r>
                          <a:rPr kumimoji="1" lang="en-US" altLang="ja-JP" dirty="0" smtClean="0">
                            <a:latin typeface="Times New Roman" panose="02020603050405020304" pitchFamily="18" charset="0"/>
                            <a:cs typeface="Times New Roman" panose="02020603050405020304" pitchFamily="18" charset="0"/>
                          </a:rPr>
                          <a:t>〔m/s〕</a:t>
                        </a:r>
                        <a:endParaRPr kumimoji="1" lang="ja-JP" altLang="en-US" dirty="0">
                          <a:latin typeface="Times New Roman" panose="02020603050405020304" pitchFamily="18" charset="0"/>
                          <a:cs typeface="Times New Roman" panose="02020603050405020304" pitchFamily="18" charset="0"/>
                        </a:endParaRPr>
                      </a:p>
                    </p:txBody>
                  </p:sp>
                  <p:sp>
                    <p:nvSpPr>
                      <p:cNvPr id="21" name="テキスト ボックス 20"/>
                      <p:cNvSpPr txBox="1"/>
                      <p:nvPr/>
                    </p:nvSpPr>
                    <p:spPr>
                      <a:xfrm>
                        <a:off x="11472997" y="4753472"/>
                        <a:ext cx="828675"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t </a:t>
                        </a:r>
                        <a:r>
                          <a:rPr kumimoji="1" lang="en-US" altLang="ja-JP" dirty="0" smtClean="0">
                            <a:latin typeface="Times New Roman" panose="02020603050405020304" pitchFamily="18" charset="0"/>
                            <a:cs typeface="Times New Roman" panose="02020603050405020304" pitchFamily="18" charset="0"/>
                          </a:rPr>
                          <a:t>〔s〕</a:t>
                        </a:r>
                        <a:endParaRPr kumimoji="1" lang="ja-JP" altLang="en-US" dirty="0">
                          <a:latin typeface="Times New Roman" panose="02020603050405020304" pitchFamily="18" charset="0"/>
                          <a:cs typeface="Times New Roman" panose="02020603050405020304" pitchFamily="18" charset="0"/>
                        </a:endParaRPr>
                      </a:p>
                    </p:txBody>
                  </p:sp>
                  <p:sp>
                    <p:nvSpPr>
                      <p:cNvPr id="22" name="テキスト ボックス 21"/>
                      <p:cNvSpPr txBox="1"/>
                      <p:nvPr/>
                    </p:nvSpPr>
                    <p:spPr>
                      <a:xfrm>
                        <a:off x="6532062" y="4950790"/>
                        <a:ext cx="395288" cy="301889"/>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O</a:t>
                        </a:r>
                        <a:endParaRPr kumimoji="1" lang="ja-JP" altLang="en-US" dirty="0">
                          <a:latin typeface="Times New Roman" panose="02020603050405020304" pitchFamily="18" charset="0"/>
                          <a:cs typeface="Times New Roman" panose="02020603050405020304" pitchFamily="18" charset="0"/>
                        </a:endParaRPr>
                      </a:p>
                    </p:txBody>
                  </p:sp>
                  <p:sp>
                    <p:nvSpPr>
                      <p:cNvPr id="38" name="テキスト ボックス 37"/>
                      <p:cNvSpPr txBox="1"/>
                      <p:nvPr/>
                    </p:nvSpPr>
                    <p:spPr>
                      <a:xfrm>
                        <a:off x="6350802" y="3496172"/>
                        <a:ext cx="662149" cy="285680"/>
                      </a:xfrm>
                      <a:prstGeom prst="rect">
                        <a:avLst/>
                      </a:prstGeom>
                      <a:noFill/>
                    </p:spPr>
                    <p:txBody>
                      <a:bodyPr wrap="square" rtlCol="0">
                        <a:spAutoFit/>
                      </a:bodyPr>
                      <a:lstStyle/>
                      <a:p>
                        <a:endParaRPr kumimoji="1" lang="ja-JP" altLang="en-US" dirty="0">
                          <a:latin typeface="Times New Roman" panose="02020603050405020304" pitchFamily="18" charset="0"/>
                          <a:cs typeface="Times New Roman" panose="02020603050405020304" pitchFamily="18" charset="0"/>
                        </a:endParaRPr>
                      </a:p>
                    </p:txBody>
                  </p:sp>
                  <p:sp>
                    <p:nvSpPr>
                      <p:cNvPr id="41" name="テキスト ボックス 40"/>
                      <p:cNvSpPr txBox="1"/>
                      <p:nvPr/>
                    </p:nvSpPr>
                    <p:spPr>
                      <a:xfrm>
                        <a:off x="7621325" y="2402078"/>
                        <a:ext cx="3348870" cy="285680"/>
                      </a:xfrm>
                      <a:prstGeom prst="rect">
                        <a:avLst/>
                      </a:prstGeom>
                      <a:noFill/>
                    </p:spPr>
                    <p:txBody>
                      <a:bodyPr wrap="square" rtlCol="0">
                        <a:spAutoFit/>
                      </a:bodyPr>
                      <a:lstStyle/>
                      <a:p>
                        <a:r>
                          <a:rPr lang="ja-JP" altLang="en-US" dirty="0" smtClean="0">
                            <a:latin typeface="Times New Roman" panose="02020603050405020304" pitchFamily="18" charset="0"/>
                            <a:cs typeface="Times New Roman" panose="02020603050405020304" pitchFamily="18" charset="0"/>
                          </a:rPr>
                          <a:t>等加速度直線運動の </a:t>
                        </a:r>
                        <a:r>
                          <a:rPr lang="en-US" altLang="ja-JP" i="1" dirty="0" smtClean="0">
                            <a:latin typeface="Times New Roman" panose="02020603050405020304" pitchFamily="18" charset="0"/>
                            <a:cs typeface="Times New Roman" panose="02020603050405020304" pitchFamily="18" charset="0"/>
                          </a:rPr>
                          <a:t>v-t </a:t>
                        </a:r>
                        <a:r>
                          <a:rPr lang="ja-JP" altLang="en-US" dirty="0" smtClean="0">
                            <a:latin typeface="Times New Roman" panose="02020603050405020304" pitchFamily="18" charset="0"/>
                            <a:cs typeface="Times New Roman" panose="02020603050405020304" pitchFamily="18" charset="0"/>
                          </a:rPr>
                          <a:t>図</a:t>
                        </a:r>
                        <a:endParaRPr kumimoji="1" lang="ja-JP" altLang="en-US" dirty="0">
                          <a:latin typeface="Times New Roman" panose="02020603050405020304" pitchFamily="18" charset="0"/>
                          <a:cs typeface="Times New Roman" panose="02020603050405020304" pitchFamily="18" charset="0"/>
                        </a:endParaRPr>
                      </a:p>
                    </p:txBody>
                  </p:sp>
                </p:grpSp>
              </p:grpSp>
              <p:cxnSp>
                <p:nvCxnSpPr>
                  <p:cNvPr id="11" name="直線コネクタ 10"/>
                  <p:cNvCxnSpPr/>
                  <p:nvPr/>
                </p:nvCxnSpPr>
                <p:spPr>
                  <a:xfrm flipV="1">
                    <a:off x="6660108" y="2721571"/>
                    <a:ext cx="4448782" cy="1510587"/>
                  </a:xfrm>
                  <a:prstGeom prst="line">
                    <a:avLst/>
                  </a:prstGeom>
                  <a:ln w="15875">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6656434" y="4875775"/>
                    <a:ext cx="2280397" cy="60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6650970" y="3442422"/>
                    <a:ext cx="10346" cy="14332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4" name="テキスト ボックス 43"/>
                <p:cNvSpPr txBox="1"/>
                <p:nvPr/>
              </p:nvSpPr>
              <p:spPr>
                <a:xfrm>
                  <a:off x="8701628" y="5267315"/>
                  <a:ext cx="640827" cy="369332"/>
                </a:xfrm>
                <a:prstGeom prst="rect">
                  <a:avLst/>
                </a:prstGeom>
                <a:noFill/>
              </p:spPr>
              <p:txBody>
                <a:bodyPr wrap="square" rtlCol="0">
                  <a:spAutoFit/>
                </a:bodyPr>
                <a:lstStyle/>
                <a:p>
                  <a:endParaRPr kumimoji="1" lang="ja-JP" altLang="en-US" dirty="0">
                    <a:latin typeface="Times New Roman" panose="02020603050405020304" pitchFamily="18" charset="0"/>
                    <a:cs typeface="Times New Roman" panose="02020603050405020304" pitchFamily="18" charset="0"/>
                  </a:endParaRPr>
                </a:p>
              </p:txBody>
            </p:sp>
          </p:grpSp>
          <p:sp>
            <p:nvSpPr>
              <p:cNvPr id="49" name="テキスト ボックス 48"/>
              <p:cNvSpPr txBox="1"/>
              <p:nvPr/>
            </p:nvSpPr>
            <p:spPr>
              <a:xfrm>
                <a:off x="6113208" y="4250443"/>
                <a:ext cx="640827" cy="369332"/>
              </a:xfrm>
              <a:prstGeom prst="rect">
                <a:avLst/>
              </a:prstGeom>
              <a:noFill/>
            </p:spPr>
            <p:txBody>
              <a:bodyPr wrap="square" rtlCol="0">
                <a:spAutoFit/>
              </a:bodyPr>
              <a:lstStyle/>
              <a:p>
                <a:r>
                  <a:rPr lang="en-US" altLang="ja-JP" i="1" dirty="0">
                    <a:latin typeface="Times New Roman" panose="02020603050405020304" pitchFamily="18" charset="0"/>
                    <a:cs typeface="Times New Roman" panose="02020603050405020304" pitchFamily="18" charset="0"/>
                  </a:rPr>
                  <a:t>v</a:t>
                </a:r>
                <a:r>
                  <a:rPr lang="en-US" altLang="ja-JP" sz="1050" i="1" dirty="0">
                    <a:latin typeface="Times New Roman" panose="02020603050405020304" pitchFamily="18" charset="0"/>
                    <a:cs typeface="Times New Roman" panose="02020603050405020304" pitchFamily="18" charset="0"/>
                  </a:rPr>
                  <a:t>0</a:t>
                </a:r>
                <a:endParaRPr kumimoji="1" lang="ja-JP" altLang="en-US" dirty="0">
                  <a:latin typeface="Times New Roman" panose="02020603050405020304" pitchFamily="18" charset="0"/>
                  <a:cs typeface="Times New Roman" panose="02020603050405020304" pitchFamily="18" charset="0"/>
                </a:endParaRPr>
              </a:p>
            </p:txBody>
          </p:sp>
        </p:grpSp>
        <p:sp>
          <p:nvSpPr>
            <p:cNvPr id="2" name="テキスト ボックス 1"/>
            <p:cNvSpPr txBox="1"/>
            <p:nvPr/>
          </p:nvSpPr>
          <p:spPr>
            <a:xfrm>
              <a:off x="9062977" y="2345914"/>
              <a:ext cx="1675899" cy="646331"/>
            </a:xfrm>
            <a:prstGeom prst="rect">
              <a:avLst/>
            </a:prstGeom>
            <a:noFill/>
          </p:spPr>
          <p:txBody>
            <a:bodyPr wrap="square" rtlCol="0">
              <a:spAutoFit/>
            </a:bodyPr>
            <a:lstStyle/>
            <a:p>
              <a:r>
                <a:rPr lang="ja-JP" altLang="en-US" dirty="0" smtClean="0"/>
                <a:t>加速度（</a:t>
              </a:r>
              <a:r>
                <a:rPr lang="en-US" altLang="ja-JP" dirty="0" smtClean="0"/>
                <a:t>=</a:t>
              </a:r>
              <a:r>
                <a:rPr lang="ja-JP" altLang="en-US" dirty="0" smtClean="0"/>
                <a:t>傾き）</a:t>
              </a:r>
              <a:endParaRPr lang="en-US" altLang="ja-JP" dirty="0" smtClean="0"/>
            </a:p>
            <a:p>
              <a:r>
                <a:rPr lang="ja-JP" altLang="en-US" dirty="0"/>
                <a:t>　</a:t>
              </a:r>
              <a:r>
                <a:rPr lang="ja-JP" altLang="en-US" dirty="0" smtClean="0"/>
                <a:t>　</a:t>
              </a:r>
              <a:r>
                <a:rPr lang="en-US" altLang="ja-JP" i="1" dirty="0" smtClean="0">
                  <a:latin typeface="Times New Roman" panose="02020603050405020304" pitchFamily="18" charset="0"/>
                  <a:cs typeface="Times New Roman" panose="02020603050405020304" pitchFamily="18" charset="0"/>
                </a:rPr>
                <a:t>a</a:t>
              </a:r>
              <a:r>
                <a:rPr lang="en-US" altLang="ja-JP" dirty="0" smtClean="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〔m/s²〕</a:t>
              </a:r>
              <a:endParaRPr kumimoji="1" lang="ja-JP" altLang="en-US" dirty="0"/>
            </a:p>
          </p:txBody>
        </p:sp>
      </p:grpSp>
    </p:spTree>
    <p:extLst>
      <p:ext uri="{BB962C8B-B14F-4D97-AF65-F5344CB8AC3E}">
        <p14:creationId xmlns:p14="http://schemas.microsoft.com/office/powerpoint/2010/main" val="3208209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ja-JP" altLang="en-US" dirty="0" smtClean="0"/>
              <a:t>等加速度直線運動</a:t>
            </a:r>
            <a:endParaRPr kumimoji="1" lang="ja-JP" altLang="en-US" dirty="0"/>
          </a:p>
        </p:txBody>
      </p:sp>
      <mc:AlternateContent xmlns:mc="http://schemas.openxmlformats.org/markup-compatibility/2006" xmlns:a14="http://schemas.microsoft.com/office/drawing/2010/main">
        <mc:Choice Requires="a14">
          <p:sp>
            <p:nvSpPr>
              <p:cNvPr id="5" name="コンテンツ プレースホルダー 4"/>
              <p:cNvSpPr>
                <a:spLocks noGrp="1"/>
              </p:cNvSpPr>
              <p:nvPr>
                <p:ph sz="half" idx="1"/>
              </p:nvPr>
            </p:nvSpPr>
            <p:spPr>
              <a:xfrm>
                <a:off x="838200" y="1426296"/>
                <a:ext cx="5181600" cy="5071485"/>
              </a:xfrm>
            </p:spPr>
            <p:txBody>
              <a:bodyPr>
                <a:normAutofit/>
              </a:bodyPr>
              <a:lstStyle/>
              <a:p>
                <a:pPr marL="0" indent="0">
                  <a:buNone/>
                </a:pPr>
                <a:r>
                  <a:rPr lang="en-US" altLang="ja-JP" dirty="0" smtClean="0"/>
                  <a:t>〔</a:t>
                </a:r>
                <a:r>
                  <a:rPr lang="ja-JP" altLang="en-US" dirty="0" smtClean="0"/>
                  <a:t>等加速度直線運動の公式</a:t>
                </a:r>
                <a:r>
                  <a:rPr lang="en-US" altLang="ja-JP" dirty="0" smtClean="0"/>
                  <a:t>〕</a:t>
                </a:r>
              </a:p>
              <a:p>
                <a:pPr marL="0" indent="0">
                  <a:buNone/>
                </a:pPr>
                <a:r>
                  <a:rPr lang="ja-JP" altLang="en-US" dirty="0">
                    <a:latin typeface="Times New Roman" panose="02020603050405020304" pitchFamily="18" charset="0"/>
                    <a:cs typeface="Times New Roman" panose="02020603050405020304" pitchFamily="18" charset="0"/>
                  </a:rPr>
                  <a:t>　</a:t>
                </a:r>
                <a:r>
                  <a:rPr lang="ja-JP" altLang="en-US" dirty="0" smtClean="0">
                    <a:latin typeface="Times New Roman" panose="02020603050405020304" pitchFamily="18" charset="0"/>
                    <a:cs typeface="Times New Roman" panose="02020603050405020304" pitchFamily="18" charset="0"/>
                  </a:rPr>
                  <a:t>右図のように、時刻 </a:t>
                </a:r>
                <a:r>
                  <a:rPr lang="en-US" altLang="ja-JP" i="1" dirty="0" smtClean="0">
                    <a:latin typeface="Times New Roman" panose="02020603050405020304" pitchFamily="18" charset="0"/>
                    <a:cs typeface="Times New Roman" panose="02020603050405020304" pitchFamily="18" charset="0"/>
                  </a:rPr>
                  <a:t>t</a:t>
                </a:r>
                <a:r>
                  <a:rPr lang="en-US" altLang="ja-JP" dirty="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〔s〕</a:t>
                </a:r>
                <a:r>
                  <a:rPr lang="ja-JP" altLang="en-US" dirty="0" smtClean="0">
                    <a:latin typeface="Times New Roman" panose="02020603050405020304" pitchFamily="18" charset="0"/>
                    <a:cs typeface="Times New Roman" panose="02020603050405020304" pitchFamily="18" charset="0"/>
                  </a:rPr>
                  <a:t>の瞬間の物体の速度を </a:t>
                </a:r>
                <a:r>
                  <a:rPr lang="en-US" altLang="ja-JP" i="1" dirty="0" smtClean="0">
                    <a:latin typeface="Times New Roman" panose="02020603050405020304" pitchFamily="18" charset="0"/>
                    <a:cs typeface="Times New Roman" panose="02020603050405020304" pitchFamily="18" charset="0"/>
                  </a:rPr>
                  <a:t>v</a:t>
                </a:r>
                <a:r>
                  <a:rPr lang="en-US" altLang="ja-JP" dirty="0" smtClean="0">
                    <a:latin typeface="Times New Roman" panose="02020603050405020304" pitchFamily="18" charset="0"/>
                    <a:cs typeface="Times New Roman" panose="02020603050405020304" pitchFamily="18" charset="0"/>
                  </a:rPr>
                  <a:t> 〔m/s〕</a:t>
                </a:r>
                <a:r>
                  <a:rPr lang="ja-JP" altLang="en-US" dirty="0" smtClean="0">
                    <a:latin typeface="Times New Roman" panose="02020603050405020304" pitchFamily="18" charset="0"/>
                    <a:cs typeface="Times New Roman" panose="02020603050405020304" pitchFamily="18" charset="0"/>
                  </a:rPr>
                  <a:t>とします。</a:t>
                </a:r>
                <a:endParaRPr lang="en-US" altLang="ja-JP" dirty="0" smtClean="0">
                  <a:latin typeface="Times New Roman" panose="02020603050405020304" pitchFamily="18" charset="0"/>
                  <a:cs typeface="Times New Roman" panose="02020603050405020304" pitchFamily="18" charset="0"/>
                </a:endParaRPr>
              </a:p>
              <a:p>
                <a:pPr marL="0" indent="0">
                  <a:buNone/>
                </a:pPr>
                <a:r>
                  <a:rPr lang="en-US" altLang="ja-JP" dirty="0"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問</a:t>
                </a:r>
                <a:r>
                  <a:rPr lang="en-US" altLang="ja-JP" dirty="0"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　</a:t>
                </a:r>
                <a:r>
                  <a:rPr lang="en-US" altLang="ja-JP" i="1" dirty="0">
                    <a:latin typeface="Times New Roman" panose="02020603050405020304" pitchFamily="18" charset="0"/>
                    <a:cs typeface="Times New Roman" panose="02020603050405020304" pitchFamily="18" charset="0"/>
                  </a:rPr>
                  <a:t> </a:t>
                </a:r>
                <a:r>
                  <a:rPr lang="ja-JP" altLang="en-US" dirty="0" smtClean="0">
                    <a:latin typeface="Times New Roman" panose="02020603050405020304" pitchFamily="18" charset="0"/>
                    <a:cs typeface="Times New Roman" panose="02020603050405020304" pitchFamily="18" charset="0"/>
                  </a:rPr>
                  <a:t>右の</a:t>
                </a:r>
                <a:r>
                  <a:rPr lang="en-US" altLang="ja-JP" i="1" dirty="0" smtClean="0">
                    <a:latin typeface="Times New Roman" panose="02020603050405020304" pitchFamily="18" charset="0"/>
                    <a:cs typeface="Times New Roman" panose="02020603050405020304" pitchFamily="18" charset="0"/>
                  </a:rPr>
                  <a:t>v-t </a:t>
                </a:r>
                <a:r>
                  <a:rPr lang="ja-JP" altLang="en-US" dirty="0" smtClean="0">
                    <a:latin typeface="Times New Roman" panose="02020603050405020304" pitchFamily="18" charset="0"/>
                    <a:cs typeface="Times New Roman" panose="02020603050405020304" pitchFamily="18" charset="0"/>
                  </a:rPr>
                  <a:t>図の傾きを、</a:t>
                </a:r>
                <a:r>
                  <a:rPr lang="en-US" altLang="ja-JP" i="1" dirty="0" smtClean="0">
                    <a:latin typeface="Times New Roman" panose="02020603050405020304" pitchFamily="18" charset="0"/>
                    <a:cs typeface="Times New Roman" panose="02020603050405020304" pitchFamily="18" charset="0"/>
                  </a:rPr>
                  <a:t>v</a:t>
                </a:r>
                <a:r>
                  <a:rPr lang="ja-JP" altLang="en-US" dirty="0" err="1" smtClean="0">
                    <a:latin typeface="Times New Roman" panose="02020603050405020304" pitchFamily="18" charset="0"/>
                    <a:cs typeface="Times New Roman" panose="02020603050405020304" pitchFamily="18" charset="0"/>
                  </a:rPr>
                  <a:t>、</a:t>
                </a:r>
                <a:r>
                  <a:rPr lang="en-US" altLang="ja-JP" i="1" dirty="0">
                    <a:solidFill>
                      <a:srgbClr val="FF0000"/>
                    </a:solidFill>
                    <a:latin typeface="Times New Roman" panose="02020603050405020304" pitchFamily="18" charset="0"/>
                    <a:cs typeface="Times New Roman" panose="02020603050405020304" pitchFamily="18" charset="0"/>
                  </a:rPr>
                  <a:t> </a:t>
                </a:r>
                <a:r>
                  <a:rPr lang="en-US" altLang="ja-JP" i="1" dirty="0" smtClean="0">
                    <a:latin typeface="Times New Roman" panose="02020603050405020304" pitchFamily="18" charset="0"/>
                    <a:cs typeface="Times New Roman" panose="02020603050405020304" pitchFamily="18" charset="0"/>
                  </a:rPr>
                  <a:t>v</a:t>
                </a:r>
                <a:r>
                  <a:rPr lang="en-US" altLang="ja-JP" sz="1400" i="1" dirty="0" smtClean="0">
                    <a:latin typeface="Times New Roman" panose="02020603050405020304" pitchFamily="18" charset="0"/>
                    <a:cs typeface="Times New Roman" panose="02020603050405020304" pitchFamily="18" charset="0"/>
                  </a:rPr>
                  <a:t>0</a:t>
                </a:r>
                <a:r>
                  <a:rPr lang="ja-JP" altLang="en-US" dirty="0" err="1" smtClean="0">
                    <a:latin typeface="Times New Roman" panose="02020603050405020304" pitchFamily="18" charset="0"/>
                    <a:cs typeface="Times New Roman" panose="02020603050405020304" pitchFamily="18" charset="0"/>
                  </a:rPr>
                  <a:t>、</a:t>
                </a:r>
                <a:r>
                  <a:rPr lang="en-US" altLang="ja-JP" i="1" dirty="0">
                    <a:latin typeface="Times New Roman" panose="02020603050405020304" pitchFamily="18" charset="0"/>
                    <a:cs typeface="Times New Roman" panose="02020603050405020304" pitchFamily="18" charset="0"/>
                  </a:rPr>
                  <a:t> </a:t>
                </a:r>
                <a:r>
                  <a:rPr lang="en-US" altLang="ja-JP" i="1" dirty="0" smtClean="0">
                    <a:latin typeface="Times New Roman" panose="02020603050405020304" pitchFamily="18" charset="0"/>
                    <a:cs typeface="Times New Roman" panose="02020603050405020304" pitchFamily="18" charset="0"/>
                  </a:rPr>
                  <a:t>t</a:t>
                </a:r>
                <a:r>
                  <a:rPr lang="ja-JP" altLang="en-US" dirty="0">
                    <a:latin typeface="Times New Roman" panose="02020603050405020304" pitchFamily="18" charset="0"/>
                    <a:cs typeface="Times New Roman" panose="02020603050405020304" pitchFamily="18" charset="0"/>
                  </a:rPr>
                  <a:t> </a:t>
                </a:r>
                <a:r>
                  <a:rPr lang="ja-JP" altLang="en-US" dirty="0" smtClean="0">
                    <a:latin typeface="Times New Roman" panose="02020603050405020304" pitchFamily="18" charset="0"/>
                    <a:cs typeface="Times New Roman" panose="02020603050405020304" pitchFamily="18" charset="0"/>
                  </a:rPr>
                  <a:t>を使って表してみましょう。</a:t>
                </a:r>
                <a:endParaRPr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smtClean="0">
                    <a:solidFill>
                      <a:srgbClr val="FFC000"/>
                    </a:solidFill>
                    <a:latin typeface="Times New Roman" panose="02020603050405020304" pitchFamily="18" charset="0"/>
                    <a:cs typeface="Times New Roman" panose="02020603050405020304" pitchFamily="18" charset="0"/>
                  </a:rPr>
                  <a:t>（ヒント：それぞれに具体的な数字を入れて計算のしかたを思い出してみてください。）</a:t>
                </a:r>
                <a:endParaRPr lang="en-US" altLang="ja-JP" dirty="0" smtClean="0">
                  <a:solidFill>
                    <a:srgbClr val="FFC000"/>
                  </a:solidFill>
                  <a:latin typeface="Times New Roman" panose="02020603050405020304" pitchFamily="18" charset="0"/>
                  <a:cs typeface="Times New Roman" panose="02020603050405020304" pitchFamily="18" charset="0"/>
                </a:endParaRPr>
              </a:p>
              <a:p>
                <a:pPr marL="0" indent="0">
                  <a:buNone/>
                </a:pPr>
                <a:r>
                  <a:rPr lang="ja-JP" altLang="en-US" dirty="0" smtClean="0">
                    <a:solidFill>
                      <a:schemeClr val="accent6"/>
                    </a:solidFill>
                    <a:latin typeface="Times New Roman" panose="02020603050405020304" pitchFamily="18" charset="0"/>
                    <a:cs typeface="Times New Roman" panose="02020603050405020304" pitchFamily="18" charset="0"/>
                  </a:rPr>
                  <a:t>　　　　（できたらクリック）</a:t>
                </a:r>
                <a:endParaRPr lang="en-US" altLang="ja-JP" dirty="0" smtClean="0">
                  <a:solidFill>
                    <a:schemeClr val="accent6"/>
                  </a:solidFill>
                  <a:latin typeface="Times New Roman" panose="02020603050405020304" pitchFamily="18" charset="0"/>
                  <a:cs typeface="Times New Roman" panose="02020603050405020304" pitchFamily="18" charset="0"/>
                </a:endParaRPr>
              </a:p>
              <a:p>
                <a:pPr marL="0" indent="0">
                  <a:buNone/>
                </a:pPr>
                <a:r>
                  <a:rPr lang="en-US" altLang="ja-JP" dirty="0" smtClean="0">
                    <a:solidFill>
                      <a:schemeClr val="accent1">
                        <a:lumMod val="75000"/>
                      </a:schemeClr>
                    </a:solidFill>
                    <a:latin typeface="Times New Roman" panose="02020603050405020304" pitchFamily="18" charset="0"/>
                    <a:cs typeface="Times New Roman" panose="02020603050405020304" pitchFamily="18" charset="0"/>
                  </a:rPr>
                  <a:t>〔</a:t>
                </a:r>
                <a:r>
                  <a:rPr lang="ja-JP" altLang="en-US" dirty="0" smtClean="0">
                    <a:solidFill>
                      <a:schemeClr val="accent1">
                        <a:lumMod val="75000"/>
                      </a:schemeClr>
                    </a:solidFill>
                    <a:latin typeface="Times New Roman" panose="02020603050405020304" pitchFamily="18" charset="0"/>
                    <a:cs typeface="Times New Roman" panose="02020603050405020304" pitchFamily="18" charset="0"/>
                  </a:rPr>
                  <a:t>答</a:t>
                </a:r>
                <a:r>
                  <a:rPr lang="en-US" altLang="ja-JP" dirty="0" smtClean="0">
                    <a:solidFill>
                      <a:schemeClr val="accent1">
                        <a:lumMod val="75000"/>
                      </a:schemeClr>
                    </a:solidFill>
                    <a:latin typeface="Times New Roman" panose="02020603050405020304" pitchFamily="18" charset="0"/>
                    <a:cs typeface="Times New Roman" panose="02020603050405020304" pitchFamily="18" charset="0"/>
                  </a:rPr>
                  <a:t>〕 </a:t>
                </a:r>
                <a:r>
                  <a:rPr lang="ja-JP" altLang="en-US" dirty="0" smtClean="0">
                    <a:solidFill>
                      <a:schemeClr val="accent1">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ja-JP" i="1" smtClean="0">
                            <a:solidFill>
                              <a:schemeClr val="accent1">
                                <a:lumMod val="75000"/>
                              </a:schemeClr>
                            </a:solidFill>
                            <a:latin typeface="Cambria Math" panose="02040503050406030204" pitchFamily="18" charset="0"/>
                            <a:cs typeface="Times New Roman" panose="02020603050405020304" pitchFamily="18" charset="0"/>
                          </a:rPr>
                        </m:ctrlPr>
                      </m:fPr>
                      <m:num>
                        <m:r>
                          <a:rPr lang="en-US" altLang="ja-JP" b="0" i="1" smtClean="0">
                            <a:solidFill>
                              <a:schemeClr val="accent1">
                                <a:lumMod val="75000"/>
                              </a:schemeClr>
                            </a:solidFill>
                            <a:latin typeface="Cambria Math" panose="02040503050406030204" pitchFamily="18" charset="0"/>
                            <a:cs typeface="Times New Roman" panose="02020603050405020304" pitchFamily="18" charset="0"/>
                          </a:rPr>
                          <m:t>𝑣</m:t>
                        </m:r>
                        <m:r>
                          <a:rPr lang="en-US" altLang="ja-JP" b="0" i="1" smtClean="0">
                            <a:solidFill>
                              <a:schemeClr val="accent1">
                                <a:lumMod val="75000"/>
                              </a:schemeClr>
                            </a:solidFill>
                            <a:latin typeface="Cambria Math" panose="02040503050406030204" pitchFamily="18" charset="0"/>
                            <a:cs typeface="Times New Roman" panose="02020603050405020304" pitchFamily="18" charset="0"/>
                          </a:rPr>
                          <m:t>−</m:t>
                        </m:r>
                        <m:sSub>
                          <m:sSubPr>
                            <m:ctrlPr>
                              <a:rPr lang="en-US" altLang="ja-JP" b="0" i="1" smtClean="0">
                                <a:solidFill>
                                  <a:schemeClr val="accent1">
                                    <a:lumMod val="75000"/>
                                  </a:schemeClr>
                                </a:solidFill>
                                <a:latin typeface="Cambria Math" panose="02040503050406030204" pitchFamily="18" charset="0"/>
                                <a:cs typeface="Times New Roman" panose="02020603050405020304" pitchFamily="18" charset="0"/>
                              </a:rPr>
                            </m:ctrlPr>
                          </m:sSubPr>
                          <m:e>
                            <m:r>
                              <a:rPr lang="en-US" altLang="ja-JP" b="0" i="1" smtClean="0">
                                <a:solidFill>
                                  <a:schemeClr val="accent1">
                                    <a:lumMod val="75000"/>
                                  </a:schemeClr>
                                </a:solidFill>
                                <a:latin typeface="Cambria Math" panose="02040503050406030204" pitchFamily="18" charset="0"/>
                                <a:cs typeface="Times New Roman" panose="02020603050405020304" pitchFamily="18" charset="0"/>
                              </a:rPr>
                              <m:t>𝑣</m:t>
                            </m:r>
                          </m:e>
                          <m:sub>
                            <m:r>
                              <a:rPr lang="en-US" altLang="ja-JP" b="0" i="1" smtClean="0">
                                <a:solidFill>
                                  <a:schemeClr val="accent1">
                                    <a:lumMod val="75000"/>
                                  </a:schemeClr>
                                </a:solidFill>
                                <a:latin typeface="Cambria Math" panose="02040503050406030204" pitchFamily="18" charset="0"/>
                                <a:cs typeface="Times New Roman" panose="02020603050405020304" pitchFamily="18" charset="0"/>
                              </a:rPr>
                              <m:t>0</m:t>
                            </m:r>
                          </m:sub>
                        </m:sSub>
                      </m:num>
                      <m:den>
                        <m:r>
                          <a:rPr lang="en-US" altLang="ja-JP" b="0" i="1" smtClean="0">
                            <a:solidFill>
                              <a:schemeClr val="accent1">
                                <a:lumMod val="75000"/>
                              </a:schemeClr>
                            </a:solidFill>
                            <a:latin typeface="Cambria Math" panose="02040503050406030204" pitchFamily="18" charset="0"/>
                            <a:cs typeface="Times New Roman" panose="02020603050405020304" pitchFamily="18" charset="0"/>
                          </a:rPr>
                          <m:t>𝑡</m:t>
                        </m:r>
                      </m:den>
                    </m:f>
                  </m:oMath>
                </a14:m>
                <a:endParaRPr lang="en-US" altLang="ja-JP" dirty="0" smtClean="0">
                  <a:solidFill>
                    <a:schemeClr val="accent6"/>
                  </a:solidFill>
                  <a:latin typeface="Times New Roman" panose="02020603050405020304" pitchFamily="18" charset="0"/>
                  <a:cs typeface="Times New Roman" panose="02020603050405020304" pitchFamily="18" charset="0"/>
                </a:endParaRPr>
              </a:p>
            </p:txBody>
          </p:sp>
        </mc:Choice>
        <mc:Fallback xmlns="">
          <p:sp>
            <p:nvSpPr>
              <p:cNvPr id="5" name="コンテンツ プレースホルダー 4"/>
              <p:cNvSpPr>
                <a:spLocks noGrp="1" noRot="1" noChangeAspect="1" noMove="1" noResize="1" noEditPoints="1" noAdjustHandles="1" noChangeArrowheads="1" noChangeShapeType="1" noTextEdit="1"/>
              </p:cNvSpPr>
              <p:nvPr>
                <p:ph sz="half" idx="1"/>
              </p:nvPr>
            </p:nvSpPr>
            <p:spPr>
              <a:xfrm>
                <a:off x="838200" y="1426296"/>
                <a:ext cx="5181600" cy="5071485"/>
              </a:xfrm>
              <a:blipFill>
                <a:blip r:embed="rId2"/>
                <a:stretch>
                  <a:fillRect l="-2471" t="-2644" r="-4118"/>
                </a:stretch>
              </a:blipFill>
            </p:spPr>
            <p:txBody>
              <a:bodyPr/>
              <a:lstStyle/>
              <a:p>
                <a:r>
                  <a:rPr lang="ja-JP" altLang="en-US">
                    <a:noFill/>
                  </a:rPr>
                  <a:t> </a:t>
                </a:r>
              </a:p>
            </p:txBody>
          </p:sp>
        </mc:Fallback>
      </mc:AlternateContent>
      <p:sp>
        <p:nvSpPr>
          <p:cNvPr id="6" name="コンテンツ プレースホルダー 5"/>
          <p:cNvSpPr>
            <a:spLocks noGrp="1"/>
          </p:cNvSpPr>
          <p:nvPr>
            <p:ph sz="half" idx="2"/>
          </p:nvPr>
        </p:nvSpPr>
        <p:spPr>
          <a:xfrm>
            <a:off x="6172200" y="1426296"/>
            <a:ext cx="5181600" cy="5071485"/>
          </a:xfrm>
        </p:spPr>
        <p:txBody>
          <a:bodyPr>
            <a:normAutofit/>
          </a:bodyPr>
          <a:lstStyle/>
          <a:p>
            <a:endParaRPr kumimoji="1" lang="ja-JP" altLang="en-US" dirty="0"/>
          </a:p>
        </p:txBody>
      </p:sp>
      <p:sp>
        <p:nvSpPr>
          <p:cNvPr id="7" name="フッター プレースホルダー 6"/>
          <p:cNvSpPr>
            <a:spLocks noGrp="1"/>
          </p:cNvSpPr>
          <p:nvPr>
            <p:ph type="ftr" sz="quarter" idx="11"/>
          </p:nvPr>
        </p:nvSpPr>
        <p:spPr/>
        <p:txBody>
          <a:bodyPr/>
          <a:lstStyle/>
          <a:p>
            <a:r>
              <a:rPr lang="zh-CN" altLang="en-US" dirty="0"/>
              <a:t>要点整理　</a:t>
            </a:r>
            <a:r>
              <a:rPr lang="en-US" altLang="zh-CN" dirty="0"/>
              <a:t>1-1-</a:t>
            </a:r>
            <a:r>
              <a:rPr lang="en-US" altLang="ja-JP" dirty="0"/>
              <a:t>2</a:t>
            </a:r>
            <a:r>
              <a:rPr lang="zh-CN" altLang="en-US" dirty="0"/>
              <a:t>　</a:t>
            </a:r>
            <a:r>
              <a:rPr lang="ja-JP" altLang="en-US" dirty="0"/>
              <a:t>加</a:t>
            </a:r>
            <a:r>
              <a:rPr lang="zh-CN" altLang="en-US" dirty="0"/>
              <a:t>速度</a:t>
            </a:r>
            <a:endParaRPr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14</a:t>
            </a:fld>
            <a:endParaRPr kumimoji="1" lang="ja-JP" altLang="en-US"/>
          </a:p>
        </p:txBody>
      </p:sp>
      <p:grpSp>
        <p:nvGrpSpPr>
          <p:cNvPr id="13" name="グループ化 12"/>
          <p:cNvGrpSpPr/>
          <p:nvPr/>
        </p:nvGrpSpPr>
        <p:grpSpPr>
          <a:xfrm>
            <a:off x="6172200" y="1437871"/>
            <a:ext cx="5855278" cy="4502556"/>
            <a:chOff x="6172200" y="1437871"/>
            <a:chExt cx="5855278" cy="4502556"/>
          </a:xfrm>
        </p:grpSpPr>
        <p:grpSp>
          <p:nvGrpSpPr>
            <p:cNvPr id="50" name="グループ化 49"/>
            <p:cNvGrpSpPr/>
            <p:nvPr/>
          </p:nvGrpSpPr>
          <p:grpSpPr>
            <a:xfrm>
              <a:off x="6172200" y="1437871"/>
              <a:ext cx="5855278" cy="4502556"/>
              <a:chOff x="5923767" y="1408993"/>
              <a:chExt cx="5855278" cy="4502556"/>
            </a:xfrm>
          </p:grpSpPr>
          <p:grpSp>
            <p:nvGrpSpPr>
              <p:cNvPr id="3" name="グループ化 2"/>
              <p:cNvGrpSpPr/>
              <p:nvPr/>
            </p:nvGrpSpPr>
            <p:grpSpPr>
              <a:xfrm>
                <a:off x="5923767" y="1408993"/>
                <a:ext cx="5855278" cy="4502556"/>
                <a:chOff x="5923767" y="1408993"/>
                <a:chExt cx="5855278" cy="4502556"/>
              </a:xfrm>
            </p:grpSpPr>
            <p:grpSp>
              <p:nvGrpSpPr>
                <p:cNvPr id="9" name="グループ化 8"/>
                <p:cNvGrpSpPr/>
                <p:nvPr/>
              </p:nvGrpSpPr>
              <p:grpSpPr>
                <a:xfrm>
                  <a:off x="5923767" y="1408993"/>
                  <a:ext cx="5855278" cy="4502556"/>
                  <a:chOff x="6083212" y="1871843"/>
                  <a:chExt cx="6050098" cy="3482748"/>
                </a:xfrm>
              </p:grpSpPr>
              <p:grpSp>
                <p:nvGrpSpPr>
                  <p:cNvPr id="10" name="グループ化 9"/>
                  <p:cNvGrpSpPr/>
                  <p:nvPr/>
                </p:nvGrpSpPr>
                <p:grpSpPr>
                  <a:xfrm>
                    <a:off x="6083212" y="1871843"/>
                    <a:ext cx="6050098" cy="3482748"/>
                    <a:chOff x="6083212" y="1871843"/>
                    <a:chExt cx="6050098" cy="3482748"/>
                  </a:xfrm>
                </p:grpSpPr>
                <p:sp>
                  <p:nvSpPr>
                    <p:cNvPr id="16" name="正方形/長方形 15"/>
                    <p:cNvSpPr/>
                    <p:nvPr/>
                  </p:nvSpPr>
                  <p:spPr>
                    <a:xfrm>
                      <a:off x="6083212" y="1871843"/>
                      <a:ext cx="5867399" cy="348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6096000" y="2196078"/>
                      <a:ext cx="6037310" cy="2850601"/>
                      <a:chOff x="6264362" y="2402078"/>
                      <a:chExt cx="6037310" cy="2850601"/>
                    </a:xfrm>
                  </p:grpSpPr>
                  <p:cxnSp>
                    <p:nvCxnSpPr>
                      <p:cNvPr id="18" name="直線矢印コネクタ 17"/>
                      <p:cNvCxnSpPr/>
                      <p:nvPr/>
                    </p:nvCxnSpPr>
                    <p:spPr>
                      <a:xfrm flipV="1">
                        <a:off x="6837724" y="5082250"/>
                        <a:ext cx="4797198" cy="20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6824797" y="2729768"/>
                        <a:ext cx="12927" cy="23590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264362" y="2410887"/>
                        <a:ext cx="1022148"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v </a:t>
                        </a:r>
                        <a:r>
                          <a:rPr kumimoji="1" lang="en-US" altLang="ja-JP" dirty="0" smtClean="0">
                            <a:latin typeface="Times New Roman" panose="02020603050405020304" pitchFamily="18" charset="0"/>
                            <a:cs typeface="Times New Roman" panose="02020603050405020304" pitchFamily="18" charset="0"/>
                          </a:rPr>
                          <a:t>〔m/s〕</a:t>
                        </a:r>
                        <a:endParaRPr kumimoji="1" lang="ja-JP" altLang="en-US" dirty="0">
                          <a:latin typeface="Times New Roman" panose="02020603050405020304" pitchFamily="18" charset="0"/>
                          <a:cs typeface="Times New Roman" panose="02020603050405020304" pitchFamily="18" charset="0"/>
                        </a:endParaRPr>
                      </a:p>
                    </p:txBody>
                  </p:sp>
                  <p:sp>
                    <p:nvSpPr>
                      <p:cNvPr id="21" name="テキスト ボックス 20"/>
                      <p:cNvSpPr txBox="1"/>
                      <p:nvPr/>
                    </p:nvSpPr>
                    <p:spPr>
                      <a:xfrm>
                        <a:off x="11472997" y="4753472"/>
                        <a:ext cx="828675"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t </a:t>
                        </a:r>
                        <a:r>
                          <a:rPr kumimoji="1" lang="en-US" altLang="ja-JP" dirty="0" smtClean="0">
                            <a:latin typeface="Times New Roman" panose="02020603050405020304" pitchFamily="18" charset="0"/>
                            <a:cs typeface="Times New Roman" panose="02020603050405020304" pitchFamily="18" charset="0"/>
                          </a:rPr>
                          <a:t>〔s〕</a:t>
                        </a:r>
                        <a:endParaRPr kumimoji="1" lang="ja-JP" altLang="en-US" dirty="0">
                          <a:latin typeface="Times New Roman" panose="02020603050405020304" pitchFamily="18" charset="0"/>
                          <a:cs typeface="Times New Roman" panose="02020603050405020304" pitchFamily="18" charset="0"/>
                        </a:endParaRPr>
                      </a:p>
                    </p:txBody>
                  </p:sp>
                  <p:sp>
                    <p:nvSpPr>
                      <p:cNvPr id="22" name="テキスト ボックス 21"/>
                      <p:cNvSpPr txBox="1"/>
                      <p:nvPr/>
                    </p:nvSpPr>
                    <p:spPr>
                      <a:xfrm>
                        <a:off x="6532062" y="4950790"/>
                        <a:ext cx="395288" cy="301889"/>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O</a:t>
                        </a:r>
                        <a:endParaRPr kumimoji="1" lang="ja-JP" altLang="en-US" dirty="0">
                          <a:latin typeface="Times New Roman" panose="02020603050405020304" pitchFamily="18" charset="0"/>
                          <a:cs typeface="Times New Roman" panose="02020603050405020304" pitchFamily="18" charset="0"/>
                        </a:endParaRPr>
                      </a:p>
                    </p:txBody>
                  </p:sp>
                  <p:sp>
                    <p:nvSpPr>
                      <p:cNvPr id="38" name="テキスト ボックス 37"/>
                      <p:cNvSpPr txBox="1"/>
                      <p:nvPr/>
                    </p:nvSpPr>
                    <p:spPr>
                      <a:xfrm>
                        <a:off x="6530204" y="3487218"/>
                        <a:ext cx="662149" cy="285680"/>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v</a:t>
                        </a:r>
                        <a:endParaRPr kumimoji="1" lang="ja-JP" altLang="en-US" i="1" dirty="0">
                          <a:latin typeface="Times New Roman" panose="02020603050405020304" pitchFamily="18" charset="0"/>
                          <a:cs typeface="Times New Roman" panose="02020603050405020304" pitchFamily="18" charset="0"/>
                        </a:endParaRPr>
                      </a:p>
                    </p:txBody>
                  </p:sp>
                  <p:sp>
                    <p:nvSpPr>
                      <p:cNvPr id="41" name="テキスト ボックス 40"/>
                      <p:cNvSpPr txBox="1"/>
                      <p:nvPr/>
                    </p:nvSpPr>
                    <p:spPr>
                      <a:xfrm>
                        <a:off x="7621325" y="2402078"/>
                        <a:ext cx="3348870" cy="285680"/>
                      </a:xfrm>
                      <a:prstGeom prst="rect">
                        <a:avLst/>
                      </a:prstGeom>
                      <a:noFill/>
                    </p:spPr>
                    <p:txBody>
                      <a:bodyPr wrap="square" rtlCol="0">
                        <a:spAutoFit/>
                      </a:bodyPr>
                      <a:lstStyle/>
                      <a:p>
                        <a:r>
                          <a:rPr lang="ja-JP" altLang="en-US" dirty="0" smtClean="0">
                            <a:latin typeface="Times New Roman" panose="02020603050405020304" pitchFamily="18" charset="0"/>
                            <a:cs typeface="Times New Roman" panose="02020603050405020304" pitchFamily="18" charset="0"/>
                          </a:rPr>
                          <a:t>等加速度直線運動の </a:t>
                        </a:r>
                        <a:r>
                          <a:rPr lang="en-US" altLang="ja-JP" i="1" dirty="0" smtClean="0">
                            <a:latin typeface="Times New Roman" panose="02020603050405020304" pitchFamily="18" charset="0"/>
                            <a:cs typeface="Times New Roman" panose="02020603050405020304" pitchFamily="18" charset="0"/>
                          </a:rPr>
                          <a:t>v-t </a:t>
                        </a:r>
                        <a:r>
                          <a:rPr lang="ja-JP" altLang="en-US" dirty="0" smtClean="0">
                            <a:latin typeface="Times New Roman" panose="02020603050405020304" pitchFamily="18" charset="0"/>
                            <a:cs typeface="Times New Roman" panose="02020603050405020304" pitchFamily="18" charset="0"/>
                          </a:rPr>
                          <a:t>図</a:t>
                        </a:r>
                        <a:endParaRPr kumimoji="1" lang="ja-JP" altLang="en-US" dirty="0">
                          <a:latin typeface="Times New Roman" panose="02020603050405020304" pitchFamily="18" charset="0"/>
                          <a:cs typeface="Times New Roman" panose="02020603050405020304" pitchFamily="18" charset="0"/>
                        </a:endParaRPr>
                      </a:p>
                    </p:txBody>
                  </p:sp>
                </p:grpSp>
              </p:grpSp>
              <p:cxnSp>
                <p:nvCxnSpPr>
                  <p:cNvPr id="11" name="直線コネクタ 10"/>
                  <p:cNvCxnSpPr/>
                  <p:nvPr/>
                </p:nvCxnSpPr>
                <p:spPr>
                  <a:xfrm flipV="1">
                    <a:off x="6660108" y="2721571"/>
                    <a:ext cx="4448782" cy="1510587"/>
                  </a:xfrm>
                  <a:prstGeom prst="line">
                    <a:avLst/>
                  </a:prstGeom>
                  <a:ln w="15875">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6656434" y="3443283"/>
                    <a:ext cx="2280397" cy="60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8935293" y="3442422"/>
                    <a:ext cx="10346" cy="14332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4" name="テキスト ボックス 43"/>
                <p:cNvSpPr txBox="1"/>
                <p:nvPr/>
              </p:nvSpPr>
              <p:spPr>
                <a:xfrm>
                  <a:off x="8539578" y="5255740"/>
                  <a:ext cx="640827"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t</a:t>
                  </a:r>
                  <a:endParaRPr kumimoji="1" lang="ja-JP" altLang="en-US" i="1" dirty="0">
                    <a:latin typeface="Times New Roman" panose="02020603050405020304" pitchFamily="18" charset="0"/>
                    <a:cs typeface="Times New Roman" panose="02020603050405020304" pitchFamily="18" charset="0"/>
                  </a:endParaRPr>
                </a:p>
              </p:txBody>
            </p:sp>
          </p:grpSp>
          <p:sp>
            <p:nvSpPr>
              <p:cNvPr id="49" name="テキスト ボックス 48"/>
              <p:cNvSpPr txBox="1"/>
              <p:nvPr/>
            </p:nvSpPr>
            <p:spPr>
              <a:xfrm>
                <a:off x="6113208" y="4250443"/>
                <a:ext cx="640827" cy="369332"/>
              </a:xfrm>
              <a:prstGeom prst="rect">
                <a:avLst/>
              </a:prstGeom>
              <a:noFill/>
            </p:spPr>
            <p:txBody>
              <a:bodyPr wrap="square" rtlCol="0">
                <a:spAutoFit/>
              </a:bodyPr>
              <a:lstStyle/>
              <a:p>
                <a:r>
                  <a:rPr lang="en-US" altLang="ja-JP" i="1" dirty="0">
                    <a:latin typeface="Times New Roman" panose="02020603050405020304" pitchFamily="18" charset="0"/>
                    <a:cs typeface="Times New Roman" panose="02020603050405020304" pitchFamily="18" charset="0"/>
                  </a:rPr>
                  <a:t>v</a:t>
                </a:r>
                <a:r>
                  <a:rPr lang="en-US" altLang="ja-JP" sz="1050" i="1" dirty="0">
                    <a:latin typeface="Times New Roman" panose="02020603050405020304" pitchFamily="18" charset="0"/>
                    <a:cs typeface="Times New Roman" panose="02020603050405020304" pitchFamily="18" charset="0"/>
                  </a:rPr>
                  <a:t>0</a:t>
                </a:r>
                <a:endParaRPr kumimoji="1" lang="ja-JP" altLang="en-US" dirty="0">
                  <a:latin typeface="Times New Roman" panose="02020603050405020304" pitchFamily="18" charset="0"/>
                  <a:cs typeface="Times New Roman" panose="02020603050405020304" pitchFamily="18" charset="0"/>
                </a:endParaRPr>
              </a:p>
            </p:txBody>
          </p:sp>
        </p:grpSp>
        <p:sp>
          <p:nvSpPr>
            <p:cNvPr id="2" name="テキスト ボックス 1"/>
            <p:cNvSpPr txBox="1"/>
            <p:nvPr/>
          </p:nvSpPr>
          <p:spPr>
            <a:xfrm>
              <a:off x="9062977" y="2345914"/>
              <a:ext cx="1675899" cy="646331"/>
            </a:xfrm>
            <a:prstGeom prst="rect">
              <a:avLst/>
            </a:prstGeom>
            <a:noFill/>
          </p:spPr>
          <p:txBody>
            <a:bodyPr wrap="square" rtlCol="0">
              <a:spAutoFit/>
            </a:bodyPr>
            <a:lstStyle/>
            <a:p>
              <a:r>
                <a:rPr lang="ja-JP" altLang="en-US" dirty="0" smtClean="0"/>
                <a:t>加速度（</a:t>
              </a:r>
              <a:r>
                <a:rPr lang="en-US" altLang="ja-JP" dirty="0" smtClean="0"/>
                <a:t>=</a:t>
              </a:r>
              <a:r>
                <a:rPr lang="ja-JP" altLang="en-US" dirty="0" smtClean="0"/>
                <a:t>傾き）</a:t>
              </a:r>
              <a:endParaRPr lang="en-US" altLang="ja-JP" dirty="0" smtClean="0"/>
            </a:p>
            <a:p>
              <a:r>
                <a:rPr lang="ja-JP" altLang="en-US" dirty="0"/>
                <a:t>　</a:t>
              </a:r>
              <a:r>
                <a:rPr lang="ja-JP" altLang="en-US" dirty="0" smtClean="0"/>
                <a:t>　</a:t>
              </a:r>
              <a:r>
                <a:rPr lang="en-US" altLang="ja-JP" i="1" dirty="0" smtClean="0">
                  <a:latin typeface="Times New Roman" panose="02020603050405020304" pitchFamily="18" charset="0"/>
                  <a:cs typeface="Times New Roman" panose="02020603050405020304" pitchFamily="18" charset="0"/>
                </a:rPr>
                <a:t>a</a:t>
              </a:r>
              <a:r>
                <a:rPr lang="en-US" altLang="ja-JP" dirty="0" smtClean="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〔m/s²〕</a:t>
              </a:r>
              <a:endParaRPr kumimoji="1" lang="ja-JP" altLang="en-US" dirty="0"/>
            </a:p>
          </p:txBody>
        </p:sp>
      </p:grpSp>
    </p:spTree>
    <p:extLst>
      <p:ext uri="{BB962C8B-B14F-4D97-AF65-F5344CB8AC3E}">
        <p14:creationId xmlns:p14="http://schemas.microsoft.com/office/powerpoint/2010/main" val="415350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ja-JP" altLang="en-US" dirty="0" smtClean="0"/>
              <a:t>等加速度直線運動</a:t>
            </a:r>
            <a:endParaRPr kumimoji="1" lang="ja-JP" altLang="en-US" dirty="0"/>
          </a:p>
        </p:txBody>
      </p:sp>
      <mc:AlternateContent xmlns:mc="http://schemas.openxmlformats.org/markup-compatibility/2006" xmlns:a14="http://schemas.microsoft.com/office/drawing/2010/main">
        <mc:Choice Requires="a14">
          <p:sp>
            <p:nvSpPr>
              <p:cNvPr id="5" name="コンテンツ プレースホルダー 4"/>
              <p:cNvSpPr>
                <a:spLocks noGrp="1"/>
              </p:cNvSpPr>
              <p:nvPr>
                <p:ph sz="half" idx="1"/>
              </p:nvPr>
            </p:nvSpPr>
            <p:spPr>
              <a:xfrm>
                <a:off x="838200" y="1426296"/>
                <a:ext cx="5181600" cy="5071485"/>
              </a:xfrm>
            </p:spPr>
            <p:txBody>
              <a:bodyPr>
                <a:normAutofit/>
              </a:bodyPr>
              <a:lstStyle/>
              <a:p>
                <a:pPr marL="0" indent="0">
                  <a:buNone/>
                </a:pPr>
                <a:r>
                  <a:rPr lang="en-US" altLang="ja-JP" dirty="0" smtClean="0"/>
                  <a:t>〔</a:t>
                </a:r>
                <a:r>
                  <a:rPr lang="ja-JP" altLang="en-US" dirty="0" smtClean="0"/>
                  <a:t>等加速度直線運動の公式</a:t>
                </a:r>
                <a:r>
                  <a:rPr lang="en-US" altLang="ja-JP" dirty="0" smtClean="0"/>
                  <a:t>〕</a:t>
                </a:r>
              </a:p>
              <a:p>
                <a:pPr marL="0" indent="0">
                  <a:buNone/>
                </a:pPr>
                <a:r>
                  <a:rPr lang="ja-JP" altLang="en-US" dirty="0">
                    <a:latin typeface="Times New Roman" panose="02020603050405020304" pitchFamily="18" charset="0"/>
                    <a:cs typeface="Times New Roman" panose="02020603050405020304" pitchFamily="18" charset="0"/>
                  </a:rPr>
                  <a:t>　</a:t>
                </a:r>
                <a:r>
                  <a:rPr lang="en-US" altLang="ja-JP" i="1" dirty="0">
                    <a:latin typeface="Times New Roman" panose="02020603050405020304" pitchFamily="18" charset="0"/>
                    <a:cs typeface="Times New Roman" panose="02020603050405020304" pitchFamily="18" charset="0"/>
                  </a:rPr>
                  <a:t> v-t </a:t>
                </a:r>
                <a:r>
                  <a:rPr lang="ja-JP" altLang="en-US" dirty="0" smtClean="0">
                    <a:latin typeface="Times New Roman" panose="02020603050405020304" pitchFamily="18" charset="0"/>
                    <a:cs typeface="Times New Roman" panose="02020603050405020304" pitchFamily="18" charset="0"/>
                  </a:rPr>
                  <a:t>図の性質③に、「傾きが物体の加速度を表す」というのがありましたね。ということは・・・</a:t>
                </a:r>
                <a:endParaRPr lang="en-US" altLang="ja-JP"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altLang="ja-JP" i="1" smtClean="0">
                              <a:solidFill>
                                <a:srgbClr val="FF0000"/>
                              </a:solidFill>
                              <a:latin typeface="Cambria Math" panose="02040503050406030204" pitchFamily="18" charset="0"/>
                              <a:cs typeface="Times New Roman" panose="02020603050405020304" pitchFamily="18" charset="0"/>
                            </a:rPr>
                          </m:ctrlPr>
                        </m:fPr>
                        <m:num>
                          <m:r>
                            <a:rPr lang="en-US" altLang="ja-JP" i="1">
                              <a:solidFill>
                                <a:srgbClr val="FF0000"/>
                              </a:solidFill>
                              <a:latin typeface="Cambria Math" panose="02040503050406030204" pitchFamily="18" charset="0"/>
                              <a:cs typeface="Times New Roman" panose="02020603050405020304" pitchFamily="18" charset="0"/>
                            </a:rPr>
                            <m:t>𝑣</m:t>
                          </m:r>
                          <m:r>
                            <a:rPr lang="en-US" altLang="ja-JP" i="1">
                              <a:solidFill>
                                <a:srgbClr val="FF0000"/>
                              </a:solidFill>
                              <a:latin typeface="Cambria Math" panose="02040503050406030204" pitchFamily="18" charset="0"/>
                              <a:cs typeface="Times New Roman" panose="02020603050405020304" pitchFamily="18" charset="0"/>
                            </a:rPr>
                            <m:t>−</m:t>
                          </m:r>
                          <m:sSub>
                            <m:sSubPr>
                              <m:ctrlPr>
                                <a:rPr lang="en-US" altLang="ja-JP" i="1">
                                  <a:solidFill>
                                    <a:srgbClr val="FF0000"/>
                                  </a:solidFill>
                                  <a:latin typeface="Cambria Math" panose="02040503050406030204" pitchFamily="18" charset="0"/>
                                  <a:cs typeface="Times New Roman" panose="02020603050405020304" pitchFamily="18" charset="0"/>
                                </a:rPr>
                              </m:ctrlPr>
                            </m:sSubPr>
                            <m:e>
                              <m:r>
                                <a:rPr lang="en-US" altLang="ja-JP" i="1">
                                  <a:solidFill>
                                    <a:srgbClr val="FF0000"/>
                                  </a:solidFill>
                                  <a:latin typeface="Cambria Math" panose="02040503050406030204" pitchFamily="18" charset="0"/>
                                  <a:cs typeface="Times New Roman" panose="02020603050405020304" pitchFamily="18" charset="0"/>
                                </a:rPr>
                                <m:t>𝑣</m:t>
                              </m:r>
                            </m:e>
                            <m:sub>
                              <m:r>
                                <a:rPr lang="en-US" altLang="ja-JP" i="1">
                                  <a:solidFill>
                                    <a:srgbClr val="FF0000"/>
                                  </a:solidFill>
                                  <a:latin typeface="Cambria Math" panose="02040503050406030204" pitchFamily="18" charset="0"/>
                                  <a:cs typeface="Times New Roman" panose="02020603050405020304" pitchFamily="18" charset="0"/>
                                </a:rPr>
                                <m:t>0</m:t>
                              </m:r>
                            </m:sub>
                          </m:sSub>
                        </m:num>
                        <m:den>
                          <m:r>
                            <a:rPr lang="en-US" altLang="ja-JP" i="1">
                              <a:solidFill>
                                <a:srgbClr val="FF0000"/>
                              </a:solidFill>
                              <a:latin typeface="Cambria Math" panose="02040503050406030204" pitchFamily="18" charset="0"/>
                              <a:cs typeface="Times New Roman" panose="02020603050405020304" pitchFamily="18" charset="0"/>
                            </a:rPr>
                            <m:t>𝑡</m:t>
                          </m:r>
                        </m:den>
                      </m:f>
                      <m:r>
                        <a:rPr lang="en-US" altLang="ja-JP" b="0" i="1" smtClean="0">
                          <a:solidFill>
                            <a:srgbClr val="FF0000"/>
                          </a:solidFill>
                          <a:latin typeface="Cambria Math" panose="02040503050406030204" pitchFamily="18" charset="0"/>
                          <a:cs typeface="Times New Roman" panose="02020603050405020304" pitchFamily="18" charset="0"/>
                        </a:rPr>
                        <m:t>=</m:t>
                      </m:r>
                      <m:r>
                        <a:rPr lang="en-US" altLang="ja-JP" b="0" i="1" smtClean="0">
                          <a:solidFill>
                            <a:srgbClr val="FF0000"/>
                          </a:solidFill>
                          <a:latin typeface="Cambria Math" panose="02040503050406030204" pitchFamily="18" charset="0"/>
                          <a:cs typeface="Times New Roman" panose="02020603050405020304" pitchFamily="18" charset="0"/>
                        </a:rPr>
                        <m:t>𝑎</m:t>
                      </m:r>
                    </m:oMath>
                  </m:oMathPara>
                </a14:m>
                <a:endParaRPr lang="en-US" altLang="ja-JP"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ja-JP" altLang="en-US" dirty="0" smtClean="0">
                    <a:latin typeface="Times New Roman" panose="02020603050405020304" pitchFamily="18" charset="0"/>
                    <a:cs typeface="Times New Roman" panose="02020603050405020304" pitchFamily="18" charset="0"/>
                  </a:rPr>
                  <a:t>が成り立つということですね。これを変形して </a:t>
                </a:r>
                <a:r>
                  <a:rPr lang="en-US" altLang="ja-JP" i="1" dirty="0" smtClean="0">
                    <a:latin typeface="Times New Roman" panose="02020603050405020304" pitchFamily="18" charset="0"/>
                    <a:cs typeface="Times New Roman" panose="02020603050405020304" pitchFamily="18" charset="0"/>
                  </a:rPr>
                  <a:t>v= </a:t>
                </a:r>
                <a:r>
                  <a:rPr lang="ja-JP" altLang="en-US" dirty="0" smtClean="0">
                    <a:latin typeface="Times New Roman" panose="02020603050405020304" pitchFamily="18" charset="0"/>
                    <a:cs typeface="Times New Roman" panose="02020603050405020304" pitchFamily="18" charset="0"/>
                  </a:rPr>
                  <a:t>の式をつくると･･･</a:t>
                </a:r>
                <a:endParaRPr lang="en-US" altLang="ja-JP" dirty="0">
                  <a:solidFill>
                    <a:schemeClr val="accent6"/>
                  </a:solidFill>
                  <a:latin typeface="Times New Roman" panose="02020603050405020304" pitchFamily="18" charset="0"/>
                  <a:cs typeface="Times New Roman" panose="02020603050405020304" pitchFamily="18" charset="0"/>
                </a:endParaRPr>
              </a:p>
              <a:p>
                <a:pPr marL="0" indent="0">
                  <a:buNone/>
                </a:pPr>
                <a:r>
                  <a:rPr lang="ja-JP" altLang="en-US" dirty="0" smtClean="0">
                    <a:solidFill>
                      <a:schemeClr val="accent6"/>
                    </a:solidFill>
                    <a:latin typeface="Times New Roman" panose="02020603050405020304" pitchFamily="18" charset="0"/>
                    <a:cs typeface="Times New Roman" panose="02020603050405020304" pitchFamily="18" charset="0"/>
                  </a:rPr>
                  <a:t>　　　（できたらクリック）</a:t>
                </a:r>
                <a:endParaRPr lang="en-US" altLang="ja-JP" dirty="0" smtClean="0">
                  <a:solidFill>
                    <a:schemeClr val="accent6"/>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ja-JP" b="0" i="1" smtClean="0">
                          <a:solidFill>
                            <a:srgbClr val="FF0000"/>
                          </a:solidFill>
                          <a:latin typeface="Cambria Math" panose="02040503050406030204" pitchFamily="18" charset="0"/>
                          <a:cs typeface="Times New Roman" panose="02020603050405020304" pitchFamily="18" charset="0"/>
                        </a:rPr>
                        <m:t>𝑣</m:t>
                      </m:r>
                      <m:r>
                        <a:rPr lang="en-US" altLang="ja-JP" i="1" smtClean="0">
                          <a:solidFill>
                            <a:srgbClr val="FF0000"/>
                          </a:solidFill>
                          <a:latin typeface="Cambria Math" panose="02040503050406030204" pitchFamily="18" charset="0"/>
                          <a:cs typeface="Times New Roman" panose="02020603050405020304" pitchFamily="18" charset="0"/>
                        </a:rPr>
                        <m:t>=</m:t>
                      </m:r>
                      <m:sSub>
                        <m:sSubPr>
                          <m:ctrlPr>
                            <a:rPr lang="en-US" altLang="ja-JP" i="1" smtClean="0">
                              <a:solidFill>
                                <a:srgbClr val="FF0000"/>
                              </a:solidFill>
                              <a:latin typeface="Cambria Math" panose="02040503050406030204" pitchFamily="18" charset="0"/>
                              <a:cs typeface="Times New Roman" panose="02020603050405020304" pitchFamily="18" charset="0"/>
                            </a:rPr>
                          </m:ctrlPr>
                        </m:sSubPr>
                        <m:e>
                          <m:r>
                            <a:rPr lang="en-US" altLang="ja-JP" b="0" i="1" smtClean="0">
                              <a:solidFill>
                                <a:srgbClr val="FF0000"/>
                              </a:solidFill>
                              <a:latin typeface="Cambria Math" panose="02040503050406030204" pitchFamily="18" charset="0"/>
                              <a:cs typeface="Times New Roman" panose="02020603050405020304" pitchFamily="18" charset="0"/>
                            </a:rPr>
                            <m:t>𝑣</m:t>
                          </m:r>
                        </m:e>
                        <m:sub>
                          <m:r>
                            <a:rPr lang="en-US" altLang="ja-JP" b="0" i="1" smtClean="0">
                              <a:solidFill>
                                <a:srgbClr val="FF0000"/>
                              </a:solidFill>
                              <a:latin typeface="Cambria Math" panose="02040503050406030204" pitchFamily="18" charset="0"/>
                              <a:cs typeface="Times New Roman" panose="02020603050405020304" pitchFamily="18" charset="0"/>
                            </a:rPr>
                            <m:t>0</m:t>
                          </m:r>
                        </m:sub>
                      </m:sSub>
                      <m:r>
                        <a:rPr lang="en-US" altLang="ja-JP" b="0" i="1" smtClean="0">
                          <a:solidFill>
                            <a:srgbClr val="FF0000"/>
                          </a:solidFill>
                          <a:latin typeface="Cambria Math" panose="02040503050406030204" pitchFamily="18" charset="0"/>
                          <a:cs typeface="Times New Roman" panose="02020603050405020304" pitchFamily="18" charset="0"/>
                        </a:rPr>
                        <m:t>+</m:t>
                      </m:r>
                      <m:r>
                        <a:rPr lang="en-US" altLang="ja-JP" b="0" i="1" smtClean="0">
                          <a:solidFill>
                            <a:srgbClr val="FF0000"/>
                          </a:solidFill>
                          <a:latin typeface="Cambria Math" panose="02040503050406030204" pitchFamily="18" charset="0"/>
                          <a:cs typeface="Times New Roman" panose="02020603050405020304" pitchFamily="18" charset="0"/>
                        </a:rPr>
                        <m:t>𝑎𝑡</m:t>
                      </m:r>
                    </m:oMath>
                  </m:oMathPara>
                </a14:m>
                <a:endParaRPr lang="en-US" altLang="ja-JP" dirty="0" smtClean="0">
                  <a:solidFill>
                    <a:schemeClr val="accent6"/>
                  </a:solidFill>
                  <a:latin typeface="Times New Roman" panose="02020603050405020304" pitchFamily="18" charset="0"/>
                  <a:cs typeface="Times New Roman" panose="02020603050405020304" pitchFamily="18" charset="0"/>
                </a:endParaRPr>
              </a:p>
              <a:p>
                <a:pPr marL="0" indent="0">
                  <a:buNone/>
                </a:pPr>
                <a:r>
                  <a:rPr lang="ja-JP" altLang="en-US" dirty="0" smtClean="0">
                    <a:latin typeface="Times New Roman" panose="02020603050405020304" pitchFamily="18" charset="0"/>
                    <a:cs typeface="Times New Roman" panose="02020603050405020304" pitchFamily="18" charset="0"/>
                  </a:rPr>
                  <a:t>が得られます。</a:t>
                </a:r>
                <a:endParaRPr lang="en-US" altLang="ja-JP" dirty="0" smtClean="0">
                  <a:latin typeface="Times New Roman" panose="02020603050405020304" pitchFamily="18" charset="0"/>
                  <a:cs typeface="Times New Roman" panose="02020603050405020304" pitchFamily="18" charset="0"/>
                </a:endParaRPr>
              </a:p>
            </p:txBody>
          </p:sp>
        </mc:Choice>
        <mc:Fallback xmlns="">
          <p:sp>
            <p:nvSpPr>
              <p:cNvPr id="5" name="コンテンツ プレースホルダー 4"/>
              <p:cNvSpPr>
                <a:spLocks noGrp="1" noRot="1" noChangeAspect="1" noMove="1" noResize="1" noEditPoints="1" noAdjustHandles="1" noChangeArrowheads="1" noChangeShapeType="1" noTextEdit="1"/>
              </p:cNvSpPr>
              <p:nvPr>
                <p:ph sz="half" idx="1"/>
              </p:nvPr>
            </p:nvSpPr>
            <p:spPr>
              <a:xfrm>
                <a:off x="838200" y="1426296"/>
                <a:ext cx="5181600" cy="5071485"/>
              </a:xfrm>
              <a:blipFill rotWithShape="0">
                <a:blip r:embed="rId2"/>
                <a:stretch>
                  <a:fillRect l="-2471" t="-2644" r="-1412"/>
                </a:stretch>
              </a:blipFill>
            </p:spPr>
            <p:txBody>
              <a:bodyPr/>
              <a:lstStyle/>
              <a:p>
                <a:r>
                  <a:rPr lang="ja-JP" altLang="en-US">
                    <a:noFill/>
                  </a:rPr>
                  <a:t> </a:t>
                </a:r>
              </a:p>
            </p:txBody>
          </p:sp>
        </mc:Fallback>
      </mc:AlternateContent>
      <p:sp>
        <p:nvSpPr>
          <p:cNvPr id="6" name="コンテンツ プレースホルダー 5"/>
          <p:cNvSpPr>
            <a:spLocks noGrp="1"/>
          </p:cNvSpPr>
          <p:nvPr>
            <p:ph sz="half" idx="2"/>
          </p:nvPr>
        </p:nvSpPr>
        <p:spPr>
          <a:xfrm>
            <a:off x="6172200" y="1426296"/>
            <a:ext cx="5181600" cy="5071485"/>
          </a:xfrm>
        </p:spPr>
        <p:txBody>
          <a:bodyPr>
            <a:normAutofit/>
          </a:bodyPr>
          <a:lstStyle/>
          <a:p>
            <a:endParaRPr kumimoji="1" lang="ja-JP" altLang="en-US" dirty="0"/>
          </a:p>
        </p:txBody>
      </p:sp>
      <p:sp>
        <p:nvSpPr>
          <p:cNvPr id="7" name="フッター プレースホルダー 6"/>
          <p:cNvSpPr>
            <a:spLocks noGrp="1"/>
          </p:cNvSpPr>
          <p:nvPr>
            <p:ph type="ftr" sz="quarter" idx="11"/>
          </p:nvPr>
        </p:nvSpPr>
        <p:spPr/>
        <p:txBody>
          <a:bodyPr/>
          <a:lstStyle/>
          <a:p>
            <a:r>
              <a:rPr lang="zh-CN" altLang="en-US" dirty="0"/>
              <a:t>要点整理　</a:t>
            </a:r>
            <a:r>
              <a:rPr lang="en-US" altLang="zh-CN" dirty="0"/>
              <a:t>1-1-</a:t>
            </a:r>
            <a:r>
              <a:rPr lang="en-US" altLang="ja-JP" dirty="0"/>
              <a:t>2</a:t>
            </a:r>
            <a:r>
              <a:rPr lang="zh-CN" altLang="en-US" dirty="0"/>
              <a:t>　</a:t>
            </a:r>
            <a:r>
              <a:rPr lang="ja-JP" altLang="en-US" dirty="0"/>
              <a:t>加</a:t>
            </a:r>
            <a:r>
              <a:rPr lang="zh-CN" altLang="en-US" dirty="0"/>
              <a:t>速度</a:t>
            </a:r>
            <a:endParaRPr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15</a:t>
            </a:fld>
            <a:endParaRPr kumimoji="1" lang="ja-JP" altLang="en-US"/>
          </a:p>
        </p:txBody>
      </p:sp>
      <p:grpSp>
        <p:nvGrpSpPr>
          <p:cNvPr id="13" name="グループ化 12"/>
          <p:cNvGrpSpPr/>
          <p:nvPr/>
        </p:nvGrpSpPr>
        <p:grpSpPr>
          <a:xfrm>
            <a:off x="6172200" y="1437871"/>
            <a:ext cx="5855278" cy="4502556"/>
            <a:chOff x="6172200" y="1437871"/>
            <a:chExt cx="5855278" cy="4502556"/>
          </a:xfrm>
        </p:grpSpPr>
        <p:grpSp>
          <p:nvGrpSpPr>
            <p:cNvPr id="50" name="グループ化 49"/>
            <p:cNvGrpSpPr/>
            <p:nvPr/>
          </p:nvGrpSpPr>
          <p:grpSpPr>
            <a:xfrm>
              <a:off x="6172200" y="1437871"/>
              <a:ext cx="5855278" cy="4502556"/>
              <a:chOff x="5923767" y="1408993"/>
              <a:chExt cx="5855278" cy="4502556"/>
            </a:xfrm>
          </p:grpSpPr>
          <p:grpSp>
            <p:nvGrpSpPr>
              <p:cNvPr id="3" name="グループ化 2"/>
              <p:cNvGrpSpPr/>
              <p:nvPr/>
            </p:nvGrpSpPr>
            <p:grpSpPr>
              <a:xfrm>
                <a:off x="5923767" y="1408993"/>
                <a:ext cx="5855278" cy="4502556"/>
                <a:chOff x="5923767" y="1408993"/>
                <a:chExt cx="5855278" cy="4502556"/>
              </a:xfrm>
            </p:grpSpPr>
            <p:grpSp>
              <p:nvGrpSpPr>
                <p:cNvPr id="9" name="グループ化 8"/>
                <p:cNvGrpSpPr/>
                <p:nvPr/>
              </p:nvGrpSpPr>
              <p:grpSpPr>
                <a:xfrm>
                  <a:off x="5923767" y="1408993"/>
                  <a:ext cx="5855278" cy="4502556"/>
                  <a:chOff x="6083212" y="1871843"/>
                  <a:chExt cx="6050098" cy="3482748"/>
                </a:xfrm>
              </p:grpSpPr>
              <p:grpSp>
                <p:nvGrpSpPr>
                  <p:cNvPr id="10" name="グループ化 9"/>
                  <p:cNvGrpSpPr/>
                  <p:nvPr/>
                </p:nvGrpSpPr>
                <p:grpSpPr>
                  <a:xfrm>
                    <a:off x="6083212" y="1871843"/>
                    <a:ext cx="6050098" cy="3482748"/>
                    <a:chOff x="6083212" y="1871843"/>
                    <a:chExt cx="6050098" cy="3482748"/>
                  </a:xfrm>
                </p:grpSpPr>
                <p:sp>
                  <p:nvSpPr>
                    <p:cNvPr id="16" name="正方形/長方形 15"/>
                    <p:cNvSpPr/>
                    <p:nvPr/>
                  </p:nvSpPr>
                  <p:spPr>
                    <a:xfrm>
                      <a:off x="6083212" y="1871843"/>
                      <a:ext cx="5867399" cy="348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6096000" y="2196078"/>
                      <a:ext cx="6037310" cy="2850601"/>
                      <a:chOff x="6264362" y="2402078"/>
                      <a:chExt cx="6037310" cy="2850601"/>
                    </a:xfrm>
                  </p:grpSpPr>
                  <p:cxnSp>
                    <p:nvCxnSpPr>
                      <p:cNvPr id="18" name="直線矢印コネクタ 17"/>
                      <p:cNvCxnSpPr/>
                      <p:nvPr/>
                    </p:nvCxnSpPr>
                    <p:spPr>
                      <a:xfrm flipV="1">
                        <a:off x="6837724" y="5082250"/>
                        <a:ext cx="4797198" cy="20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6824797" y="2729768"/>
                        <a:ext cx="12927" cy="23590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264362" y="2410887"/>
                        <a:ext cx="1022148"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v </a:t>
                        </a:r>
                        <a:r>
                          <a:rPr kumimoji="1" lang="en-US" altLang="ja-JP" dirty="0" smtClean="0">
                            <a:latin typeface="Times New Roman" panose="02020603050405020304" pitchFamily="18" charset="0"/>
                            <a:cs typeface="Times New Roman" panose="02020603050405020304" pitchFamily="18" charset="0"/>
                          </a:rPr>
                          <a:t>〔m/s〕</a:t>
                        </a:r>
                        <a:endParaRPr kumimoji="1" lang="ja-JP" altLang="en-US" dirty="0">
                          <a:latin typeface="Times New Roman" panose="02020603050405020304" pitchFamily="18" charset="0"/>
                          <a:cs typeface="Times New Roman" panose="02020603050405020304" pitchFamily="18" charset="0"/>
                        </a:endParaRPr>
                      </a:p>
                    </p:txBody>
                  </p:sp>
                  <p:sp>
                    <p:nvSpPr>
                      <p:cNvPr id="21" name="テキスト ボックス 20"/>
                      <p:cNvSpPr txBox="1"/>
                      <p:nvPr/>
                    </p:nvSpPr>
                    <p:spPr>
                      <a:xfrm>
                        <a:off x="11472997" y="4753472"/>
                        <a:ext cx="828675"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t </a:t>
                        </a:r>
                        <a:r>
                          <a:rPr kumimoji="1" lang="en-US" altLang="ja-JP" dirty="0" smtClean="0">
                            <a:latin typeface="Times New Roman" panose="02020603050405020304" pitchFamily="18" charset="0"/>
                            <a:cs typeface="Times New Roman" panose="02020603050405020304" pitchFamily="18" charset="0"/>
                          </a:rPr>
                          <a:t>〔s〕</a:t>
                        </a:r>
                        <a:endParaRPr kumimoji="1" lang="ja-JP" altLang="en-US" dirty="0">
                          <a:latin typeface="Times New Roman" panose="02020603050405020304" pitchFamily="18" charset="0"/>
                          <a:cs typeface="Times New Roman" panose="02020603050405020304" pitchFamily="18" charset="0"/>
                        </a:endParaRPr>
                      </a:p>
                    </p:txBody>
                  </p:sp>
                  <p:sp>
                    <p:nvSpPr>
                      <p:cNvPr id="22" name="テキスト ボックス 21"/>
                      <p:cNvSpPr txBox="1"/>
                      <p:nvPr/>
                    </p:nvSpPr>
                    <p:spPr>
                      <a:xfrm>
                        <a:off x="6532062" y="4950790"/>
                        <a:ext cx="395288" cy="301889"/>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O</a:t>
                        </a:r>
                        <a:endParaRPr kumimoji="1" lang="ja-JP" altLang="en-US" dirty="0">
                          <a:latin typeface="Times New Roman" panose="02020603050405020304" pitchFamily="18" charset="0"/>
                          <a:cs typeface="Times New Roman" panose="02020603050405020304" pitchFamily="18" charset="0"/>
                        </a:endParaRPr>
                      </a:p>
                    </p:txBody>
                  </p:sp>
                  <p:sp>
                    <p:nvSpPr>
                      <p:cNvPr id="38" name="テキスト ボックス 37"/>
                      <p:cNvSpPr txBox="1"/>
                      <p:nvPr/>
                    </p:nvSpPr>
                    <p:spPr>
                      <a:xfrm>
                        <a:off x="6530204" y="3487218"/>
                        <a:ext cx="662149" cy="285680"/>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v</a:t>
                        </a:r>
                        <a:endParaRPr kumimoji="1" lang="ja-JP" altLang="en-US" i="1" dirty="0">
                          <a:latin typeface="Times New Roman" panose="02020603050405020304" pitchFamily="18" charset="0"/>
                          <a:cs typeface="Times New Roman" panose="02020603050405020304" pitchFamily="18" charset="0"/>
                        </a:endParaRPr>
                      </a:p>
                    </p:txBody>
                  </p:sp>
                  <p:sp>
                    <p:nvSpPr>
                      <p:cNvPr id="41" name="テキスト ボックス 40"/>
                      <p:cNvSpPr txBox="1"/>
                      <p:nvPr/>
                    </p:nvSpPr>
                    <p:spPr>
                      <a:xfrm>
                        <a:off x="7621325" y="2402078"/>
                        <a:ext cx="3348870" cy="285680"/>
                      </a:xfrm>
                      <a:prstGeom prst="rect">
                        <a:avLst/>
                      </a:prstGeom>
                      <a:noFill/>
                    </p:spPr>
                    <p:txBody>
                      <a:bodyPr wrap="square" rtlCol="0">
                        <a:spAutoFit/>
                      </a:bodyPr>
                      <a:lstStyle/>
                      <a:p>
                        <a:r>
                          <a:rPr lang="ja-JP" altLang="en-US" dirty="0" smtClean="0">
                            <a:latin typeface="Times New Roman" panose="02020603050405020304" pitchFamily="18" charset="0"/>
                            <a:cs typeface="Times New Roman" panose="02020603050405020304" pitchFamily="18" charset="0"/>
                          </a:rPr>
                          <a:t>等加速度直線運動の </a:t>
                        </a:r>
                        <a:r>
                          <a:rPr lang="en-US" altLang="ja-JP" i="1" dirty="0" smtClean="0">
                            <a:latin typeface="Times New Roman" panose="02020603050405020304" pitchFamily="18" charset="0"/>
                            <a:cs typeface="Times New Roman" panose="02020603050405020304" pitchFamily="18" charset="0"/>
                          </a:rPr>
                          <a:t>v-t </a:t>
                        </a:r>
                        <a:r>
                          <a:rPr lang="ja-JP" altLang="en-US" dirty="0" smtClean="0">
                            <a:latin typeface="Times New Roman" panose="02020603050405020304" pitchFamily="18" charset="0"/>
                            <a:cs typeface="Times New Roman" panose="02020603050405020304" pitchFamily="18" charset="0"/>
                          </a:rPr>
                          <a:t>図</a:t>
                        </a:r>
                        <a:endParaRPr kumimoji="1" lang="ja-JP" altLang="en-US" dirty="0">
                          <a:latin typeface="Times New Roman" panose="02020603050405020304" pitchFamily="18" charset="0"/>
                          <a:cs typeface="Times New Roman" panose="02020603050405020304" pitchFamily="18" charset="0"/>
                        </a:endParaRPr>
                      </a:p>
                    </p:txBody>
                  </p:sp>
                </p:grpSp>
              </p:grpSp>
              <p:cxnSp>
                <p:nvCxnSpPr>
                  <p:cNvPr id="11" name="直線コネクタ 10"/>
                  <p:cNvCxnSpPr/>
                  <p:nvPr/>
                </p:nvCxnSpPr>
                <p:spPr>
                  <a:xfrm flipV="1">
                    <a:off x="6660108" y="2721571"/>
                    <a:ext cx="4448782" cy="1510587"/>
                  </a:xfrm>
                  <a:prstGeom prst="line">
                    <a:avLst/>
                  </a:prstGeom>
                  <a:ln w="15875">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6656434" y="3443283"/>
                    <a:ext cx="2280397" cy="60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8935293" y="3442422"/>
                    <a:ext cx="10346" cy="14332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4" name="テキスト ボックス 43"/>
                <p:cNvSpPr txBox="1"/>
                <p:nvPr/>
              </p:nvSpPr>
              <p:spPr>
                <a:xfrm>
                  <a:off x="8539578" y="5255740"/>
                  <a:ext cx="640827"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t</a:t>
                  </a:r>
                  <a:endParaRPr kumimoji="1" lang="ja-JP" altLang="en-US" i="1" dirty="0">
                    <a:latin typeface="Times New Roman" panose="02020603050405020304" pitchFamily="18" charset="0"/>
                    <a:cs typeface="Times New Roman" panose="02020603050405020304" pitchFamily="18" charset="0"/>
                  </a:endParaRPr>
                </a:p>
              </p:txBody>
            </p:sp>
          </p:grpSp>
          <p:sp>
            <p:nvSpPr>
              <p:cNvPr id="49" name="テキスト ボックス 48"/>
              <p:cNvSpPr txBox="1"/>
              <p:nvPr/>
            </p:nvSpPr>
            <p:spPr>
              <a:xfrm>
                <a:off x="6113208" y="4250443"/>
                <a:ext cx="640827" cy="369332"/>
              </a:xfrm>
              <a:prstGeom prst="rect">
                <a:avLst/>
              </a:prstGeom>
              <a:noFill/>
            </p:spPr>
            <p:txBody>
              <a:bodyPr wrap="square" rtlCol="0">
                <a:spAutoFit/>
              </a:bodyPr>
              <a:lstStyle/>
              <a:p>
                <a:r>
                  <a:rPr lang="en-US" altLang="ja-JP" i="1" dirty="0">
                    <a:latin typeface="Times New Roman" panose="02020603050405020304" pitchFamily="18" charset="0"/>
                    <a:cs typeface="Times New Roman" panose="02020603050405020304" pitchFamily="18" charset="0"/>
                  </a:rPr>
                  <a:t>v</a:t>
                </a:r>
                <a:r>
                  <a:rPr lang="en-US" altLang="ja-JP" sz="1050" i="1" dirty="0">
                    <a:latin typeface="Times New Roman" panose="02020603050405020304" pitchFamily="18" charset="0"/>
                    <a:cs typeface="Times New Roman" panose="02020603050405020304" pitchFamily="18" charset="0"/>
                  </a:rPr>
                  <a:t>0</a:t>
                </a:r>
                <a:endParaRPr kumimoji="1" lang="ja-JP" altLang="en-US" dirty="0">
                  <a:latin typeface="Times New Roman" panose="02020603050405020304" pitchFamily="18" charset="0"/>
                  <a:cs typeface="Times New Roman" panose="02020603050405020304" pitchFamily="18" charset="0"/>
                </a:endParaRPr>
              </a:p>
            </p:txBody>
          </p:sp>
        </p:grpSp>
        <p:sp>
          <p:nvSpPr>
            <p:cNvPr id="2" name="テキスト ボックス 1"/>
            <p:cNvSpPr txBox="1"/>
            <p:nvPr/>
          </p:nvSpPr>
          <p:spPr>
            <a:xfrm>
              <a:off x="9062977" y="2345914"/>
              <a:ext cx="1675899" cy="646331"/>
            </a:xfrm>
            <a:prstGeom prst="rect">
              <a:avLst/>
            </a:prstGeom>
            <a:noFill/>
          </p:spPr>
          <p:txBody>
            <a:bodyPr wrap="square" rtlCol="0">
              <a:spAutoFit/>
            </a:bodyPr>
            <a:lstStyle/>
            <a:p>
              <a:r>
                <a:rPr lang="ja-JP" altLang="en-US" dirty="0" smtClean="0"/>
                <a:t>加速度（</a:t>
              </a:r>
              <a:r>
                <a:rPr lang="en-US" altLang="ja-JP" dirty="0" smtClean="0"/>
                <a:t>=</a:t>
              </a:r>
              <a:r>
                <a:rPr lang="ja-JP" altLang="en-US" dirty="0" smtClean="0"/>
                <a:t>傾き）</a:t>
              </a:r>
              <a:endParaRPr lang="en-US" altLang="ja-JP" dirty="0" smtClean="0"/>
            </a:p>
            <a:p>
              <a:r>
                <a:rPr lang="ja-JP" altLang="en-US" dirty="0"/>
                <a:t>　</a:t>
              </a:r>
              <a:r>
                <a:rPr lang="ja-JP" altLang="en-US" dirty="0" smtClean="0"/>
                <a:t>　</a:t>
              </a:r>
              <a:r>
                <a:rPr lang="en-US" altLang="ja-JP" i="1" dirty="0" smtClean="0">
                  <a:latin typeface="Times New Roman" panose="02020603050405020304" pitchFamily="18" charset="0"/>
                  <a:cs typeface="Times New Roman" panose="02020603050405020304" pitchFamily="18" charset="0"/>
                </a:rPr>
                <a:t>a</a:t>
              </a:r>
              <a:r>
                <a:rPr lang="en-US" altLang="ja-JP" dirty="0" smtClean="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〔m/s²〕</a:t>
              </a:r>
              <a:endParaRPr kumimoji="1" lang="ja-JP" altLang="en-US" dirty="0"/>
            </a:p>
          </p:txBody>
        </p:sp>
      </p:grpSp>
    </p:spTree>
    <p:extLst>
      <p:ext uri="{BB962C8B-B14F-4D97-AF65-F5344CB8AC3E}">
        <p14:creationId xmlns:p14="http://schemas.microsoft.com/office/powerpoint/2010/main" val="252306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5">
                                            <p:txEl>
                                              <p:pRg st="6" end="6"/>
                                            </p:txEl>
                                          </p:spTgt>
                                        </p:tgtEl>
                                        <p:attrNameLst>
                                          <p:attrName>style.visibility</p:attrName>
                                        </p:attrNameLst>
                                      </p:cBhvr>
                                      <p:to>
                                        <p:strVal val="visible"/>
                                      </p:to>
                                    </p:set>
                                    <p:animEffect transition="in" filter="fade">
                                      <p:cBhvr>
                                        <p:cTn id="1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ja-JP" altLang="en-US" dirty="0" smtClean="0"/>
              <a:t>等加速度直線運動</a:t>
            </a:r>
            <a:endParaRPr kumimoji="1" lang="ja-JP" altLang="en-US" dirty="0"/>
          </a:p>
        </p:txBody>
      </p:sp>
      <mc:AlternateContent xmlns:mc="http://schemas.openxmlformats.org/markup-compatibility/2006" xmlns:a14="http://schemas.microsoft.com/office/drawing/2010/main">
        <mc:Choice Requires="a14">
          <p:sp>
            <p:nvSpPr>
              <p:cNvPr id="5" name="コンテンツ プレースホルダー 4"/>
              <p:cNvSpPr>
                <a:spLocks noGrp="1"/>
              </p:cNvSpPr>
              <p:nvPr>
                <p:ph sz="half" idx="1"/>
              </p:nvPr>
            </p:nvSpPr>
            <p:spPr>
              <a:xfrm>
                <a:off x="838200" y="1426296"/>
                <a:ext cx="5181600" cy="5071485"/>
              </a:xfrm>
            </p:spPr>
            <p:txBody>
              <a:bodyPr>
                <a:normAutofit/>
              </a:bodyPr>
              <a:lstStyle/>
              <a:p>
                <a:pPr marL="0" indent="0">
                  <a:buNone/>
                </a:pPr>
                <a:r>
                  <a:rPr lang="en-US" altLang="ja-JP" dirty="0" smtClean="0"/>
                  <a:t>〔</a:t>
                </a:r>
                <a:r>
                  <a:rPr lang="ja-JP" altLang="en-US" dirty="0" smtClean="0"/>
                  <a:t>等加速度直線運動の公式</a:t>
                </a:r>
                <a:r>
                  <a:rPr lang="en-US" altLang="ja-JP" dirty="0" smtClean="0"/>
                  <a:t>〕</a:t>
                </a:r>
              </a:p>
              <a:p>
                <a:pPr marL="0" indent="0">
                  <a:buNone/>
                </a:pPr>
                <a:r>
                  <a:rPr lang="ja-JP" altLang="en-US" dirty="0">
                    <a:solidFill>
                      <a:srgbClr val="FF0000"/>
                    </a:solidFill>
                    <a:cs typeface="Times New Roman" panose="02020603050405020304" pitchFamily="18" charset="0"/>
                  </a:rPr>
                  <a:t>　</a:t>
                </a:r>
                <a14:m>
                  <m:oMath xmlns:m="http://schemas.openxmlformats.org/officeDocument/2006/math">
                    <m:r>
                      <a:rPr lang="en-US" altLang="ja-JP" i="1">
                        <a:solidFill>
                          <a:srgbClr val="FF0000"/>
                        </a:solidFill>
                        <a:latin typeface="Cambria Math" panose="02040503050406030204" pitchFamily="18" charset="0"/>
                        <a:cs typeface="Times New Roman" panose="02020603050405020304" pitchFamily="18" charset="0"/>
                      </a:rPr>
                      <m:t>𝑣</m:t>
                    </m:r>
                    <m:r>
                      <a:rPr lang="en-US" altLang="ja-JP" i="1">
                        <a:solidFill>
                          <a:srgbClr val="FF0000"/>
                        </a:solidFill>
                        <a:latin typeface="Cambria Math" panose="02040503050406030204" pitchFamily="18" charset="0"/>
                        <a:cs typeface="Times New Roman" panose="02020603050405020304" pitchFamily="18" charset="0"/>
                      </a:rPr>
                      <m:t>=</m:t>
                    </m:r>
                    <m:sSub>
                      <m:sSubPr>
                        <m:ctrlPr>
                          <a:rPr lang="en-US" altLang="ja-JP" i="1">
                            <a:solidFill>
                              <a:srgbClr val="FF0000"/>
                            </a:solidFill>
                            <a:latin typeface="Cambria Math" panose="02040503050406030204" pitchFamily="18" charset="0"/>
                            <a:cs typeface="Times New Roman" panose="02020603050405020304" pitchFamily="18" charset="0"/>
                          </a:rPr>
                        </m:ctrlPr>
                      </m:sSubPr>
                      <m:e>
                        <m:r>
                          <a:rPr lang="en-US" altLang="ja-JP" i="1">
                            <a:solidFill>
                              <a:srgbClr val="FF0000"/>
                            </a:solidFill>
                            <a:latin typeface="Cambria Math" panose="02040503050406030204" pitchFamily="18" charset="0"/>
                            <a:cs typeface="Times New Roman" panose="02020603050405020304" pitchFamily="18" charset="0"/>
                          </a:rPr>
                          <m:t>𝑣</m:t>
                        </m:r>
                      </m:e>
                      <m:sub>
                        <m:r>
                          <a:rPr lang="en-US" altLang="ja-JP" i="1">
                            <a:solidFill>
                              <a:srgbClr val="FF0000"/>
                            </a:solidFill>
                            <a:latin typeface="Cambria Math" panose="02040503050406030204" pitchFamily="18" charset="0"/>
                            <a:cs typeface="Times New Roman" panose="02020603050405020304" pitchFamily="18" charset="0"/>
                          </a:rPr>
                          <m:t>0</m:t>
                        </m:r>
                      </m:sub>
                    </m:sSub>
                    <m:r>
                      <a:rPr lang="en-US" altLang="ja-JP" i="1">
                        <a:solidFill>
                          <a:srgbClr val="FF0000"/>
                        </a:solidFill>
                        <a:latin typeface="Cambria Math" panose="02040503050406030204" pitchFamily="18" charset="0"/>
                        <a:cs typeface="Times New Roman" panose="02020603050405020304" pitchFamily="18" charset="0"/>
                      </a:rPr>
                      <m:t>+</m:t>
                    </m:r>
                    <m:r>
                      <a:rPr lang="en-US" altLang="ja-JP" i="1">
                        <a:solidFill>
                          <a:srgbClr val="FF0000"/>
                        </a:solidFill>
                        <a:latin typeface="Cambria Math" panose="02040503050406030204" pitchFamily="18" charset="0"/>
                        <a:cs typeface="Times New Roman" panose="02020603050405020304" pitchFamily="18" charset="0"/>
                      </a:rPr>
                      <m:t>𝑎𝑡</m:t>
                    </m:r>
                    <m:r>
                      <a:rPr lang="ja-JP" altLang="en-US" i="1" smtClean="0">
                        <a:solidFill>
                          <a:srgbClr val="FF0000"/>
                        </a:solidFill>
                        <a:latin typeface="Cambria Math" panose="02040503050406030204" pitchFamily="18" charset="0"/>
                        <a:cs typeface="Times New Roman" panose="02020603050405020304" pitchFamily="18" charset="0"/>
                      </a:rPr>
                      <m:t>　</m:t>
                    </m:r>
                  </m:oMath>
                </a14:m>
                <a:r>
                  <a:rPr lang="ja-JP" altLang="en-US" dirty="0" smtClean="0">
                    <a:solidFill>
                      <a:srgbClr val="FF0000"/>
                    </a:solidFill>
                    <a:latin typeface="Times New Roman" panose="02020603050405020304" pitchFamily="18" charset="0"/>
                    <a:cs typeface="Times New Roman" panose="02020603050405020304" pitchFamily="18" charset="0"/>
                  </a:rPr>
                  <a:t>（重要）</a:t>
                </a:r>
                <a:r>
                  <a:rPr lang="ja-JP" altLang="en-US" dirty="0" smtClean="0">
                    <a:latin typeface="Times New Roman" panose="02020603050405020304" pitchFamily="18" charset="0"/>
                    <a:cs typeface="Times New Roman" panose="02020603050405020304" pitchFamily="18" charset="0"/>
                  </a:rPr>
                  <a:t>を「</a:t>
                </a:r>
                <a:r>
                  <a:rPr lang="ja-JP" altLang="en-US" dirty="0" smtClean="0">
                    <a:solidFill>
                      <a:srgbClr val="FF0000"/>
                    </a:solidFill>
                    <a:latin typeface="Times New Roman" panose="02020603050405020304" pitchFamily="18" charset="0"/>
                    <a:cs typeface="Times New Roman" panose="02020603050405020304" pitchFamily="18" charset="0"/>
                  </a:rPr>
                  <a:t>等加速度直線運動の速度の式</a:t>
                </a:r>
                <a:r>
                  <a:rPr lang="ja-JP" altLang="en-US" dirty="0" smtClean="0">
                    <a:latin typeface="Times New Roman" panose="02020603050405020304" pitchFamily="18" charset="0"/>
                    <a:cs typeface="Times New Roman" panose="02020603050405020304" pitchFamily="18" charset="0"/>
                  </a:rPr>
                  <a:t>」（略して今後は「速度の式」）といいます。</a:t>
                </a:r>
                <a:endParaRPr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smtClean="0">
                    <a:latin typeface="Times New Roman" panose="02020603050405020304" pitchFamily="18" charset="0"/>
                    <a:cs typeface="Times New Roman" panose="02020603050405020304" pitchFamily="18" charset="0"/>
                  </a:rPr>
                  <a:t>　初速度と加速度があらかじめ知っていれば、何秒後に物体の速度が何 </a:t>
                </a:r>
                <a:r>
                  <a:rPr lang="en-US" altLang="ja-JP" dirty="0" smtClean="0">
                    <a:latin typeface="Times New Roman" panose="02020603050405020304" pitchFamily="18" charset="0"/>
                    <a:cs typeface="Times New Roman" panose="02020603050405020304" pitchFamily="18" charset="0"/>
                  </a:rPr>
                  <a:t>m/s </a:t>
                </a:r>
                <a:r>
                  <a:rPr lang="ja-JP" altLang="en-US" dirty="0" smtClean="0">
                    <a:latin typeface="Times New Roman" panose="02020603050405020304" pitchFamily="18" charset="0"/>
                    <a:cs typeface="Times New Roman" panose="02020603050405020304" pitchFamily="18" charset="0"/>
                  </a:rPr>
                  <a:t>になっているか、簡単に計算できるのです。</a:t>
                </a:r>
                <a:endParaRPr lang="en-US" altLang="ja-JP" dirty="0" smtClean="0">
                  <a:latin typeface="Times New Roman" panose="02020603050405020304" pitchFamily="18" charset="0"/>
                  <a:cs typeface="Times New Roman" panose="02020603050405020304" pitchFamily="18" charset="0"/>
                </a:endParaRPr>
              </a:p>
            </p:txBody>
          </p:sp>
        </mc:Choice>
        <mc:Fallback xmlns="">
          <p:sp>
            <p:nvSpPr>
              <p:cNvPr id="5" name="コンテンツ プレースホルダー 4"/>
              <p:cNvSpPr>
                <a:spLocks noGrp="1" noRot="1" noChangeAspect="1" noMove="1" noResize="1" noEditPoints="1" noAdjustHandles="1" noChangeArrowheads="1" noChangeShapeType="1" noTextEdit="1"/>
              </p:cNvSpPr>
              <p:nvPr>
                <p:ph sz="half" idx="1"/>
              </p:nvPr>
            </p:nvSpPr>
            <p:spPr>
              <a:xfrm>
                <a:off x="838200" y="1426296"/>
                <a:ext cx="5181600" cy="5071485"/>
              </a:xfrm>
              <a:blipFill rotWithShape="0">
                <a:blip r:embed="rId2"/>
                <a:stretch>
                  <a:fillRect l="-2471" t="-2644" r="-1529"/>
                </a:stretch>
              </a:blipFill>
            </p:spPr>
            <p:txBody>
              <a:bodyPr/>
              <a:lstStyle/>
              <a:p>
                <a:r>
                  <a:rPr lang="ja-JP" altLang="en-US">
                    <a:noFill/>
                  </a:rPr>
                  <a:t> </a:t>
                </a:r>
              </a:p>
            </p:txBody>
          </p:sp>
        </mc:Fallback>
      </mc:AlternateContent>
      <p:sp>
        <p:nvSpPr>
          <p:cNvPr id="6" name="コンテンツ プレースホルダー 5"/>
          <p:cNvSpPr>
            <a:spLocks noGrp="1"/>
          </p:cNvSpPr>
          <p:nvPr>
            <p:ph sz="half" idx="2"/>
          </p:nvPr>
        </p:nvSpPr>
        <p:spPr>
          <a:xfrm>
            <a:off x="6172200" y="1426296"/>
            <a:ext cx="5181600" cy="5071485"/>
          </a:xfrm>
        </p:spPr>
        <p:txBody>
          <a:bodyPr>
            <a:normAutofit/>
          </a:bodyPr>
          <a:lstStyle/>
          <a:p>
            <a:endParaRPr kumimoji="1" lang="ja-JP" altLang="en-US" dirty="0"/>
          </a:p>
        </p:txBody>
      </p:sp>
      <p:sp>
        <p:nvSpPr>
          <p:cNvPr id="7" name="フッター プレースホルダー 6"/>
          <p:cNvSpPr>
            <a:spLocks noGrp="1"/>
          </p:cNvSpPr>
          <p:nvPr>
            <p:ph type="ftr" sz="quarter" idx="11"/>
          </p:nvPr>
        </p:nvSpPr>
        <p:spPr/>
        <p:txBody>
          <a:bodyPr/>
          <a:lstStyle/>
          <a:p>
            <a:r>
              <a:rPr lang="zh-CN" altLang="en-US" dirty="0"/>
              <a:t>要点整理　</a:t>
            </a:r>
            <a:r>
              <a:rPr lang="en-US" altLang="zh-CN" dirty="0"/>
              <a:t>1-1-</a:t>
            </a:r>
            <a:r>
              <a:rPr lang="en-US" altLang="ja-JP" dirty="0"/>
              <a:t>2</a:t>
            </a:r>
            <a:r>
              <a:rPr lang="zh-CN" altLang="en-US" dirty="0"/>
              <a:t>　</a:t>
            </a:r>
            <a:r>
              <a:rPr lang="ja-JP" altLang="en-US" dirty="0"/>
              <a:t>加</a:t>
            </a:r>
            <a:r>
              <a:rPr lang="zh-CN" altLang="en-US" dirty="0"/>
              <a:t>速度</a:t>
            </a:r>
            <a:endParaRPr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16</a:t>
            </a:fld>
            <a:endParaRPr kumimoji="1" lang="ja-JP" altLang="en-US"/>
          </a:p>
        </p:txBody>
      </p:sp>
      <p:grpSp>
        <p:nvGrpSpPr>
          <p:cNvPr id="13" name="グループ化 12"/>
          <p:cNvGrpSpPr/>
          <p:nvPr/>
        </p:nvGrpSpPr>
        <p:grpSpPr>
          <a:xfrm>
            <a:off x="6172200" y="1437871"/>
            <a:ext cx="5855278" cy="4502556"/>
            <a:chOff x="6172200" y="1437871"/>
            <a:chExt cx="5855278" cy="4502556"/>
          </a:xfrm>
        </p:grpSpPr>
        <p:grpSp>
          <p:nvGrpSpPr>
            <p:cNvPr id="50" name="グループ化 49"/>
            <p:cNvGrpSpPr/>
            <p:nvPr/>
          </p:nvGrpSpPr>
          <p:grpSpPr>
            <a:xfrm>
              <a:off x="6172200" y="1437871"/>
              <a:ext cx="5855278" cy="4502556"/>
              <a:chOff x="5923767" y="1408993"/>
              <a:chExt cx="5855278" cy="4502556"/>
            </a:xfrm>
          </p:grpSpPr>
          <p:grpSp>
            <p:nvGrpSpPr>
              <p:cNvPr id="3" name="グループ化 2"/>
              <p:cNvGrpSpPr/>
              <p:nvPr/>
            </p:nvGrpSpPr>
            <p:grpSpPr>
              <a:xfrm>
                <a:off x="5923767" y="1408993"/>
                <a:ext cx="5855278" cy="4502556"/>
                <a:chOff x="5923767" y="1408993"/>
                <a:chExt cx="5855278" cy="4502556"/>
              </a:xfrm>
            </p:grpSpPr>
            <p:grpSp>
              <p:nvGrpSpPr>
                <p:cNvPr id="9" name="グループ化 8"/>
                <p:cNvGrpSpPr/>
                <p:nvPr/>
              </p:nvGrpSpPr>
              <p:grpSpPr>
                <a:xfrm>
                  <a:off x="5923767" y="1408993"/>
                  <a:ext cx="5855278" cy="4502556"/>
                  <a:chOff x="6083212" y="1871843"/>
                  <a:chExt cx="6050098" cy="3482748"/>
                </a:xfrm>
              </p:grpSpPr>
              <p:grpSp>
                <p:nvGrpSpPr>
                  <p:cNvPr id="10" name="グループ化 9"/>
                  <p:cNvGrpSpPr/>
                  <p:nvPr/>
                </p:nvGrpSpPr>
                <p:grpSpPr>
                  <a:xfrm>
                    <a:off x="6083212" y="1871843"/>
                    <a:ext cx="6050098" cy="3482748"/>
                    <a:chOff x="6083212" y="1871843"/>
                    <a:chExt cx="6050098" cy="3482748"/>
                  </a:xfrm>
                </p:grpSpPr>
                <p:sp>
                  <p:nvSpPr>
                    <p:cNvPr id="16" name="正方形/長方形 15"/>
                    <p:cNvSpPr/>
                    <p:nvPr/>
                  </p:nvSpPr>
                  <p:spPr>
                    <a:xfrm>
                      <a:off x="6083212" y="1871843"/>
                      <a:ext cx="5867399" cy="348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6096000" y="2196078"/>
                      <a:ext cx="6037310" cy="2850601"/>
                      <a:chOff x="6264362" y="2402078"/>
                      <a:chExt cx="6037310" cy="2850601"/>
                    </a:xfrm>
                  </p:grpSpPr>
                  <p:cxnSp>
                    <p:nvCxnSpPr>
                      <p:cNvPr id="18" name="直線矢印コネクタ 17"/>
                      <p:cNvCxnSpPr/>
                      <p:nvPr/>
                    </p:nvCxnSpPr>
                    <p:spPr>
                      <a:xfrm flipV="1">
                        <a:off x="6837724" y="5082250"/>
                        <a:ext cx="4797198" cy="20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6824797" y="2729768"/>
                        <a:ext cx="12927" cy="23590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264362" y="2410887"/>
                        <a:ext cx="1022148"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v </a:t>
                        </a:r>
                        <a:r>
                          <a:rPr kumimoji="1" lang="en-US" altLang="ja-JP" dirty="0" smtClean="0">
                            <a:latin typeface="Times New Roman" panose="02020603050405020304" pitchFamily="18" charset="0"/>
                            <a:cs typeface="Times New Roman" panose="02020603050405020304" pitchFamily="18" charset="0"/>
                          </a:rPr>
                          <a:t>〔m/s〕</a:t>
                        </a:r>
                        <a:endParaRPr kumimoji="1" lang="ja-JP" altLang="en-US" dirty="0">
                          <a:latin typeface="Times New Roman" panose="02020603050405020304" pitchFamily="18" charset="0"/>
                          <a:cs typeface="Times New Roman" panose="02020603050405020304" pitchFamily="18" charset="0"/>
                        </a:endParaRPr>
                      </a:p>
                    </p:txBody>
                  </p:sp>
                  <p:sp>
                    <p:nvSpPr>
                      <p:cNvPr id="21" name="テキスト ボックス 20"/>
                      <p:cNvSpPr txBox="1"/>
                      <p:nvPr/>
                    </p:nvSpPr>
                    <p:spPr>
                      <a:xfrm>
                        <a:off x="11472997" y="4753472"/>
                        <a:ext cx="828675"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t </a:t>
                        </a:r>
                        <a:r>
                          <a:rPr kumimoji="1" lang="en-US" altLang="ja-JP" dirty="0" smtClean="0">
                            <a:latin typeface="Times New Roman" panose="02020603050405020304" pitchFamily="18" charset="0"/>
                            <a:cs typeface="Times New Roman" panose="02020603050405020304" pitchFamily="18" charset="0"/>
                          </a:rPr>
                          <a:t>〔s〕</a:t>
                        </a:r>
                        <a:endParaRPr kumimoji="1" lang="ja-JP" altLang="en-US" dirty="0">
                          <a:latin typeface="Times New Roman" panose="02020603050405020304" pitchFamily="18" charset="0"/>
                          <a:cs typeface="Times New Roman" panose="02020603050405020304" pitchFamily="18" charset="0"/>
                        </a:endParaRPr>
                      </a:p>
                    </p:txBody>
                  </p:sp>
                  <p:sp>
                    <p:nvSpPr>
                      <p:cNvPr id="22" name="テキスト ボックス 21"/>
                      <p:cNvSpPr txBox="1"/>
                      <p:nvPr/>
                    </p:nvSpPr>
                    <p:spPr>
                      <a:xfrm>
                        <a:off x="6532062" y="4950790"/>
                        <a:ext cx="395288" cy="301889"/>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O</a:t>
                        </a:r>
                        <a:endParaRPr kumimoji="1" lang="ja-JP" altLang="en-US" dirty="0">
                          <a:latin typeface="Times New Roman" panose="02020603050405020304" pitchFamily="18" charset="0"/>
                          <a:cs typeface="Times New Roman" panose="02020603050405020304" pitchFamily="18" charset="0"/>
                        </a:endParaRPr>
                      </a:p>
                    </p:txBody>
                  </p:sp>
                  <p:sp>
                    <p:nvSpPr>
                      <p:cNvPr id="38" name="テキスト ボックス 37"/>
                      <p:cNvSpPr txBox="1"/>
                      <p:nvPr/>
                    </p:nvSpPr>
                    <p:spPr>
                      <a:xfrm>
                        <a:off x="6530204" y="3487218"/>
                        <a:ext cx="662149" cy="285680"/>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v</a:t>
                        </a:r>
                        <a:endParaRPr kumimoji="1" lang="ja-JP" altLang="en-US" i="1" dirty="0">
                          <a:latin typeface="Times New Roman" panose="02020603050405020304" pitchFamily="18" charset="0"/>
                          <a:cs typeface="Times New Roman" panose="02020603050405020304" pitchFamily="18" charset="0"/>
                        </a:endParaRPr>
                      </a:p>
                    </p:txBody>
                  </p:sp>
                  <p:sp>
                    <p:nvSpPr>
                      <p:cNvPr id="41" name="テキスト ボックス 40"/>
                      <p:cNvSpPr txBox="1"/>
                      <p:nvPr/>
                    </p:nvSpPr>
                    <p:spPr>
                      <a:xfrm>
                        <a:off x="7621325" y="2402078"/>
                        <a:ext cx="3348870" cy="285680"/>
                      </a:xfrm>
                      <a:prstGeom prst="rect">
                        <a:avLst/>
                      </a:prstGeom>
                      <a:noFill/>
                    </p:spPr>
                    <p:txBody>
                      <a:bodyPr wrap="square" rtlCol="0">
                        <a:spAutoFit/>
                      </a:bodyPr>
                      <a:lstStyle/>
                      <a:p>
                        <a:r>
                          <a:rPr lang="ja-JP" altLang="en-US" dirty="0" smtClean="0">
                            <a:latin typeface="Times New Roman" panose="02020603050405020304" pitchFamily="18" charset="0"/>
                            <a:cs typeface="Times New Roman" panose="02020603050405020304" pitchFamily="18" charset="0"/>
                          </a:rPr>
                          <a:t>等加速度直線運動の </a:t>
                        </a:r>
                        <a:r>
                          <a:rPr lang="en-US" altLang="ja-JP" i="1" dirty="0" smtClean="0">
                            <a:latin typeface="Times New Roman" panose="02020603050405020304" pitchFamily="18" charset="0"/>
                            <a:cs typeface="Times New Roman" panose="02020603050405020304" pitchFamily="18" charset="0"/>
                          </a:rPr>
                          <a:t>v-t </a:t>
                        </a:r>
                        <a:r>
                          <a:rPr lang="ja-JP" altLang="en-US" dirty="0" smtClean="0">
                            <a:latin typeface="Times New Roman" panose="02020603050405020304" pitchFamily="18" charset="0"/>
                            <a:cs typeface="Times New Roman" panose="02020603050405020304" pitchFamily="18" charset="0"/>
                          </a:rPr>
                          <a:t>図</a:t>
                        </a:r>
                        <a:endParaRPr kumimoji="1" lang="ja-JP" altLang="en-US" dirty="0">
                          <a:latin typeface="Times New Roman" panose="02020603050405020304" pitchFamily="18" charset="0"/>
                          <a:cs typeface="Times New Roman" panose="02020603050405020304" pitchFamily="18" charset="0"/>
                        </a:endParaRPr>
                      </a:p>
                    </p:txBody>
                  </p:sp>
                </p:grpSp>
              </p:grpSp>
              <p:cxnSp>
                <p:nvCxnSpPr>
                  <p:cNvPr id="11" name="直線コネクタ 10"/>
                  <p:cNvCxnSpPr/>
                  <p:nvPr/>
                </p:nvCxnSpPr>
                <p:spPr>
                  <a:xfrm flipV="1">
                    <a:off x="6660108" y="2721571"/>
                    <a:ext cx="4448782" cy="1510587"/>
                  </a:xfrm>
                  <a:prstGeom prst="line">
                    <a:avLst/>
                  </a:prstGeom>
                  <a:ln w="15875">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6656434" y="3443283"/>
                    <a:ext cx="2280397" cy="60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8935293" y="3442422"/>
                    <a:ext cx="10346" cy="14332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4" name="テキスト ボックス 43"/>
                <p:cNvSpPr txBox="1"/>
                <p:nvPr/>
              </p:nvSpPr>
              <p:spPr>
                <a:xfrm>
                  <a:off x="8539578" y="5255740"/>
                  <a:ext cx="640827"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t</a:t>
                  </a:r>
                  <a:endParaRPr kumimoji="1" lang="ja-JP" altLang="en-US" i="1" dirty="0">
                    <a:latin typeface="Times New Roman" panose="02020603050405020304" pitchFamily="18" charset="0"/>
                    <a:cs typeface="Times New Roman" panose="02020603050405020304" pitchFamily="18" charset="0"/>
                  </a:endParaRPr>
                </a:p>
              </p:txBody>
            </p:sp>
          </p:grpSp>
          <p:sp>
            <p:nvSpPr>
              <p:cNvPr id="49" name="テキスト ボックス 48"/>
              <p:cNvSpPr txBox="1"/>
              <p:nvPr/>
            </p:nvSpPr>
            <p:spPr>
              <a:xfrm>
                <a:off x="6113208" y="4250443"/>
                <a:ext cx="640827" cy="369332"/>
              </a:xfrm>
              <a:prstGeom prst="rect">
                <a:avLst/>
              </a:prstGeom>
              <a:noFill/>
            </p:spPr>
            <p:txBody>
              <a:bodyPr wrap="square" rtlCol="0">
                <a:spAutoFit/>
              </a:bodyPr>
              <a:lstStyle/>
              <a:p>
                <a:r>
                  <a:rPr lang="en-US" altLang="ja-JP" i="1" dirty="0">
                    <a:latin typeface="Times New Roman" panose="02020603050405020304" pitchFamily="18" charset="0"/>
                    <a:cs typeface="Times New Roman" panose="02020603050405020304" pitchFamily="18" charset="0"/>
                  </a:rPr>
                  <a:t>v</a:t>
                </a:r>
                <a:r>
                  <a:rPr lang="en-US" altLang="ja-JP" sz="1050" i="1" dirty="0">
                    <a:latin typeface="Times New Roman" panose="02020603050405020304" pitchFamily="18" charset="0"/>
                    <a:cs typeface="Times New Roman" panose="02020603050405020304" pitchFamily="18" charset="0"/>
                  </a:rPr>
                  <a:t>0</a:t>
                </a:r>
                <a:endParaRPr kumimoji="1" lang="ja-JP" altLang="en-US" dirty="0">
                  <a:latin typeface="Times New Roman" panose="02020603050405020304" pitchFamily="18" charset="0"/>
                  <a:cs typeface="Times New Roman" panose="02020603050405020304" pitchFamily="18" charset="0"/>
                </a:endParaRPr>
              </a:p>
            </p:txBody>
          </p:sp>
        </p:grpSp>
        <p:sp>
          <p:nvSpPr>
            <p:cNvPr id="2" name="テキスト ボックス 1"/>
            <p:cNvSpPr txBox="1"/>
            <p:nvPr/>
          </p:nvSpPr>
          <p:spPr>
            <a:xfrm>
              <a:off x="9062977" y="2345914"/>
              <a:ext cx="1675899" cy="646331"/>
            </a:xfrm>
            <a:prstGeom prst="rect">
              <a:avLst/>
            </a:prstGeom>
            <a:noFill/>
          </p:spPr>
          <p:txBody>
            <a:bodyPr wrap="square" rtlCol="0">
              <a:spAutoFit/>
            </a:bodyPr>
            <a:lstStyle/>
            <a:p>
              <a:r>
                <a:rPr lang="ja-JP" altLang="en-US" dirty="0" smtClean="0"/>
                <a:t>加速度（</a:t>
              </a:r>
              <a:r>
                <a:rPr lang="en-US" altLang="ja-JP" dirty="0" smtClean="0"/>
                <a:t>=</a:t>
              </a:r>
              <a:r>
                <a:rPr lang="ja-JP" altLang="en-US" dirty="0" smtClean="0"/>
                <a:t>傾き）</a:t>
              </a:r>
              <a:endParaRPr lang="en-US" altLang="ja-JP" dirty="0" smtClean="0"/>
            </a:p>
            <a:p>
              <a:r>
                <a:rPr lang="ja-JP" altLang="en-US" dirty="0"/>
                <a:t>　</a:t>
              </a:r>
              <a:r>
                <a:rPr lang="ja-JP" altLang="en-US" dirty="0" smtClean="0"/>
                <a:t>　</a:t>
              </a:r>
              <a:r>
                <a:rPr lang="en-US" altLang="ja-JP" i="1" dirty="0" smtClean="0">
                  <a:latin typeface="Times New Roman" panose="02020603050405020304" pitchFamily="18" charset="0"/>
                  <a:cs typeface="Times New Roman" panose="02020603050405020304" pitchFamily="18" charset="0"/>
                </a:rPr>
                <a:t>a</a:t>
              </a:r>
              <a:r>
                <a:rPr lang="en-US" altLang="ja-JP" dirty="0" smtClean="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〔m/s²〕</a:t>
              </a:r>
              <a:endParaRPr kumimoji="1" lang="ja-JP" altLang="en-US" dirty="0"/>
            </a:p>
          </p:txBody>
        </p:sp>
      </p:grpSp>
    </p:spTree>
    <p:extLst>
      <p:ext uri="{BB962C8B-B14F-4D97-AF65-F5344CB8AC3E}">
        <p14:creationId xmlns:p14="http://schemas.microsoft.com/office/powerpoint/2010/main" val="3762442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ja-JP" altLang="en-US" dirty="0" smtClean="0"/>
              <a:t>等加速度直線運動</a:t>
            </a:r>
            <a:endParaRPr kumimoji="1" lang="ja-JP" altLang="en-US" dirty="0"/>
          </a:p>
        </p:txBody>
      </p:sp>
      <mc:AlternateContent xmlns:mc="http://schemas.openxmlformats.org/markup-compatibility/2006" xmlns:a14="http://schemas.microsoft.com/office/drawing/2010/main">
        <mc:Choice Requires="a14">
          <p:sp>
            <p:nvSpPr>
              <p:cNvPr id="5" name="コンテンツ プレースホルダー 4"/>
              <p:cNvSpPr>
                <a:spLocks noGrp="1"/>
              </p:cNvSpPr>
              <p:nvPr>
                <p:ph sz="half" idx="1"/>
              </p:nvPr>
            </p:nvSpPr>
            <p:spPr>
              <a:xfrm>
                <a:off x="838200" y="1426296"/>
                <a:ext cx="5181600" cy="5071485"/>
              </a:xfrm>
            </p:spPr>
            <p:txBody>
              <a:bodyPr>
                <a:normAutofit/>
              </a:bodyPr>
              <a:lstStyle/>
              <a:p>
                <a:pPr marL="0" indent="0">
                  <a:buNone/>
                </a:pPr>
                <a:r>
                  <a:rPr lang="en-US" altLang="ja-JP" dirty="0" smtClean="0"/>
                  <a:t>〔</a:t>
                </a:r>
                <a:r>
                  <a:rPr lang="ja-JP" altLang="en-US" dirty="0" smtClean="0"/>
                  <a:t>等加速度直線運動の公式</a:t>
                </a:r>
                <a:r>
                  <a:rPr lang="en-US" altLang="ja-JP" dirty="0" smtClean="0"/>
                  <a:t>〕</a:t>
                </a:r>
              </a:p>
              <a:p>
                <a:pPr marL="0" indent="0">
                  <a:buNone/>
                </a:pPr>
                <a:r>
                  <a:rPr lang="ja-JP" altLang="en-US" dirty="0">
                    <a:latin typeface="Times New Roman" panose="02020603050405020304" pitchFamily="18" charset="0"/>
                    <a:cs typeface="Times New Roman" panose="02020603050405020304" pitchFamily="18" charset="0"/>
                  </a:rPr>
                  <a:t>　</a:t>
                </a:r>
                <a:r>
                  <a:rPr lang="ja-JP" altLang="en-US" dirty="0" smtClean="0">
                    <a:latin typeface="Times New Roman" panose="02020603050405020304" pitchFamily="18" charset="0"/>
                    <a:cs typeface="Times New Roman" panose="02020603050405020304" pitchFamily="18" charset="0"/>
                  </a:rPr>
                  <a:t>次に、右の</a:t>
                </a:r>
                <a:r>
                  <a:rPr lang="en-US" altLang="ja-JP" i="1" dirty="0">
                    <a:latin typeface="Times New Roman" panose="02020603050405020304" pitchFamily="18" charset="0"/>
                    <a:cs typeface="Times New Roman" panose="02020603050405020304" pitchFamily="18" charset="0"/>
                  </a:rPr>
                  <a:t>v-t </a:t>
                </a:r>
                <a:r>
                  <a:rPr lang="ja-JP" altLang="en-US" dirty="0" smtClean="0">
                    <a:latin typeface="Times New Roman" panose="02020603050405020304" pitchFamily="18" charset="0"/>
                    <a:cs typeface="Times New Roman" panose="02020603050405020304" pitchFamily="18" charset="0"/>
                  </a:rPr>
                  <a:t>図の斜線部（台形）の面積を </a:t>
                </a:r>
                <a:r>
                  <a:rPr lang="en-US" altLang="ja-JP" i="1" dirty="0" smtClean="0">
                    <a:latin typeface="Times New Roman" panose="02020603050405020304" pitchFamily="18" charset="0"/>
                    <a:cs typeface="Times New Roman" panose="02020603050405020304" pitchFamily="18" charset="0"/>
                  </a:rPr>
                  <a:t>v</a:t>
                </a:r>
                <a:r>
                  <a:rPr lang="ja-JP" altLang="en-US" dirty="0" err="1">
                    <a:latin typeface="Times New Roman" panose="02020603050405020304" pitchFamily="18" charset="0"/>
                    <a:cs typeface="Times New Roman" panose="02020603050405020304" pitchFamily="18" charset="0"/>
                  </a:rPr>
                  <a:t>、</a:t>
                </a:r>
                <a:r>
                  <a:rPr lang="en-US" altLang="ja-JP" i="1" dirty="0">
                    <a:solidFill>
                      <a:srgbClr val="FF0000"/>
                    </a:solidFill>
                    <a:latin typeface="Times New Roman" panose="02020603050405020304" pitchFamily="18" charset="0"/>
                    <a:cs typeface="Times New Roman" panose="02020603050405020304" pitchFamily="18" charset="0"/>
                  </a:rPr>
                  <a:t> </a:t>
                </a:r>
                <a:r>
                  <a:rPr lang="en-US" altLang="ja-JP" i="1" dirty="0">
                    <a:latin typeface="Times New Roman" panose="02020603050405020304" pitchFamily="18" charset="0"/>
                    <a:cs typeface="Times New Roman" panose="02020603050405020304" pitchFamily="18" charset="0"/>
                  </a:rPr>
                  <a:t>v</a:t>
                </a:r>
                <a:r>
                  <a:rPr lang="en-US" altLang="ja-JP" sz="1400" i="1" dirty="0">
                    <a:latin typeface="Times New Roman" panose="02020603050405020304" pitchFamily="18" charset="0"/>
                    <a:cs typeface="Times New Roman" panose="02020603050405020304" pitchFamily="18" charset="0"/>
                  </a:rPr>
                  <a:t>0</a:t>
                </a:r>
                <a:r>
                  <a:rPr lang="ja-JP" altLang="en-US" dirty="0" err="1">
                    <a:latin typeface="Times New Roman" panose="02020603050405020304" pitchFamily="18" charset="0"/>
                    <a:cs typeface="Times New Roman" panose="02020603050405020304" pitchFamily="18" charset="0"/>
                  </a:rPr>
                  <a:t>、</a:t>
                </a:r>
                <a:r>
                  <a:rPr lang="en-US" altLang="ja-JP" i="1" dirty="0">
                    <a:latin typeface="Times New Roman" panose="02020603050405020304" pitchFamily="18" charset="0"/>
                    <a:cs typeface="Times New Roman" panose="02020603050405020304" pitchFamily="18" charset="0"/>
                  </a:rPr>
                  <a:t> t</a:t>
                </a:r>
                <a:r>
                  <a:rPr lang="ja-JP" altLang="en-US" dirty="0">
                    <a:latin typeface="Times New Roman" panose="02020603050405020304" pitchFamily="18" charset="0"/>
                    <a:cs typeface="Times New Roman" panose="02020603050405020304" pitchFamily="18" charset="0"/>
                  </a:rPr>
                  <a:t> を使って表してみましょう</a:t>
                </a:r>
                <a:r>
                  <a:rPr lang="ja-JP" altLang="en-US" dirty="0" smtClean="0">
                    <a:latin typeface="Times New Roman" panose="02020603050405020304" pitchFamily="18" charset="0"/>
                    <a:cs typeface="Times New Roman" panose="02020603050405020304" pitchFamily="18" charset="0"/>
                  </a:rPr>
                  <a:t>。</a:t>
                </a:r>
                <a:endParaRPr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a:solidFill>
                      <a:schemeClr val="accent6"/>
                    </a:solidFill>
                    <a:latin typeface="Times New Roman" panose="02020603050405020304" pitchFamily="18" charset="0"/>
                    <a:cs typeface="Times New Roman" panose="02020603050405020304" pitchFamily="18" charset="0"/>
                  </a:rPr>
                  <a:t>　　　（できたらクリック）</a:t>
                </a:r>
                <a:endParaRPr lang="en-US" altLang="ja-JP" dirty="0">
                  <a:solidFill>
                    <a:schemeClr val="accent6"/>
                  </a:solidFill>
                  <a:latin typeface="Times New Roman" panose="02020603050405020304" pitchFamily="18" charset="0"/>
                  <a:cs typeface="Times New Roman" panose="02020603050405020304" pitchFamily="18" charset="0"/>
                </a:endParaRPr>
              </a:p>
              <a:p>
                <a:pPr marL="0" indent="0">
                  <a:buNone/>
                </a:pPr>
                <a:r>
                  <a:rPr lang="ja-JP" altLang="en-US" dirty="0" smtClean="0">
                    <a:solidFill>
                      <a:schemeClr val="accent1">
                        <a:lumMod val="75000"/>
                      </a:schemeClr>
                    </a:solidFill>
                    <a:latin typeface="Times New Roman" panose="02020603050405020304" pitchFamily="18" charset="0"/>
                    <a:cs typeface="Times New Roman" panose="02020603050405020304" pitchFamily="18" charset="0"/>
                  </a:rPr>
                  <a:t>      　　面積　　</a:t>
                </a:r>
                <a14:m>
                  <m:oMath xmlns:m="http://schemas.openxmlformats.org/officeDocument/2006/math">
                    <m:f>
                      <m:fPr>
                        <m:ctrlPr>
                          <a:rPr lang="en-US" altLang="ja-JP" i="1" smtClean="0">
                            <a:solidFill>
                              <a:schemeClr val="accent1">
                                <a:lumMod val="75000"/>
                              </a:schemeClr>
                            </a:solidFill>
                            <a:latin typeface="Cambria Math" panose="02040503050406030204" pitchFamily="18" charset="0"/>
                            <a:cs typeface="Times New Roman" panose="02020603050405020304" pitchFamily="18" charset="0"/>
                          </a:rPr>
                        </m:ctrlPr>
                      </m:fPr>
                      <m:num>
                        <m:d>
                          <m:dPr>
                            <m:ctrlPr>
                              <a:rPr lang="en-US" altLang="ja-JP" b="0" i="1" smtClean="0">
                                <a:solidFill>
                                  <a:schemeClr val="accent1">
                                    <a:lumMod val="75000"/>
                                  </a:schemeClr>
                                </a:solidFill>
                                <a:latin typeface="Cambria Math" panose="02040503050406030204" pitchFamily="18" charset="0"/>
                                <a:cs typeface="Times New Roman" panose="02020603050405020304" pitchFamily="18" charset="0"/>
                              </a:rPr>
                            </m:ctrlPr>
                          </m:dPr>
                          <m:e>
                            <m:r>
                              <a:rPr lang="en-US" altLang="ja-JP" b="0" i="1" smtClean="0">
                                <a:solidFill>
                                  <a:schemeClr val="accent1">
                                    <a:lumMod val="75000"/>
                                  </a:schemeClr>
                                </a:solidFill>
                                <a:latin typeface="Cambria Math" panose="02040503050406030204" pitchFamily="18" charset="0"/>
                                <a:cs typeface="Times New Roman" panose="02020603050405020304" pitchFamily="18" charset="0"/>
                              </a:rPr>
                              <m:t>𝑣</m:t>
                            </m:r>
                            <m:r>
                              <a:rPr lang="en-US" altLang="ja-JP" b="0" i="1" smtClean="0">
                                <a:solidFill>
                                  <a:schemeClr val="accent1">
                                    <a:lumMod val="75000"/>
                                  </a:schemeClr>
                                </a:solidFill>
                                <a:latin typeface="Cambria Math" panose="02040503050406030204" pitchFamily="18" charset="0"/>
                                <a:cs typeface="Times New Roman" panose="02020603050405020304" pitchFamily="18" charset="0"/>
                              </a:rPr>
                              <m:t>+</m:t>
                            </m:r>
                            <m:sSub>
                              <m:sSubPr>
                                <m:ctrlPr>
                                  <a:rPr lang="en-US" altLang="ja-JP" b="0" i="1" smtClean="0">
                                    <a:solidFill>
                                      <a:schemeClr val="accent1">
                                        <a:lumMod val="75000"/>
                                      </a:schemeClr>
                                    </a:solidFill>
                                    <a:latin typeface="Cambria Math" panose="02040503050406030204" pitchFamily="18" charset="0"/>
                                    <a:cs typeface="Times New Roman" panose="02020603050405020304" pitchFamily="18" charset="0"/>
                                  </a:rPr>
                                </m:ctrlPr>
                              </m:sSubPr>
                              <m:e>
                                <m:r>
                                  <a:rPr lang="en-US" altLang="ja-JP" b="0" i="1" smtClean="0">
                                    <a:solidFill>
                                      <a:schemeClr val="accent1">
                                        <a:lumMod val="75000"/>
                                      </a:schemeClr>
                                    </a:solidFill>
                                    <a:latin typeface="Cambria Math" panose="02040503050406030204" pitchFamily="18" charset="0"/>
                                    <a:cs typeface="Times New Roman" panose="02020603050405020304" pitchFamily="18" charset="0"/>
                                  </a:rPr>
                                  <m:t>𝑣</m:t>
                                </m:r>
                              </m:e>
                              <m:sub>
                                <m:r>
                                  <a:rPr lang="en-US" altLang="ja-JP" b="0" i="1" smtClean="0">
                                    <a:solidFill>
                                      <a:schemeClr val="accent1">
                                        <a:lumMod val="75000"/>
                                      </a:schemeClr>
                                    </a:solidFill>
                                    <a:latin typeface="Cambria Math" panose="02040503050406030204" pitchFamily="18" charset="0"/>
                                    <a:cs typeface="Times New Roman" panose="02020603050405020304" pitchFamily="18" charset="0"/>
                                  </a:rPr>
                                  <m:t>0</m:t>
                                </m:r>
                              </m:sub>
                            </m:sSub>
                          </m:e>
                        </m:d>
                        <m:r>
                          <a:rPr lang="en-US" altLang="ja-JP" b="0" i="1" smtClean="0">
                            <a:solidFill>
                              <a:schemeClr val="accent1">
                                <a:lumMod val="75000"/>
                              </a:schemeClr>
                            </a:solidFill>
                            <a:latin typeface="Cambria Math" panose="02040503050406030204" pitchFamily="18" charset="0"/>
                            <a:cs typeface="Times New Roman" panose="02020603050405020304" pitchFamily="18" charset="0"/>
                          </a:rPr>
                          <m:t>𝑡</m:t>
                        </m:r>
                      </m:num>
                      <m:den>
                        <m:r>
                          <a:rPr lang="en-US" altLang="ja-JP" b="0" i="1" smtClean="0">
                            <a:solidFill>
                              <a:schemeClr val="accent1">
                                <a:lumMod val="75000"/>
                              </a:schemeClr>
                            </a:solidFill>
                            <a:latin typeface="Cambria Math" panose="02040503050406030204" pitchFamily="18" charset="0"/>
                            <a:cs typeface="Times New Roman" panose="02020603050405020304" pitchFamily="18" charset="0"/>
                          </a:rPr>
                          <m:t>2</m:t>
                        </m:r>
                      </m:den>
                    </m:f>
                  </m:oMath>
                </a14:m>
                <a:endParaRPr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smtClean="0">
                    <a:latin typeface="Times New Roman" panose="02020603050405020304" pitchFamily="18" charset="0"/>
                    <a:cs typeface="Times New Roman" panose="02020603050405020304" pitchFamily="18" charset="0"/>
                  </a:rPr>
                  <a:t>　さらに、</a:t>
                </a:r>
                <a:r>
                  <a:rPr lang="en-US" altLang="ja-JP" dirty="0">
                    <a:solidFill>
                      <a:srgbClr val="FF0000"/>
                    </a:solidFill>
                    <a:cs typeface="Times New Roman" panose="02020603050405020304" pitchFamily="18" charset="0"/>
                  </a:rPr>
                  <a:t> </a:t>
                </a:r>
                <a14:m>
                  <m:oMath xmlns:m="http://schemas.openxmlformats.org/officeDocument/2006/math">
                    <m:r>
                      <a:rPr lang="en-US" altLang="ja-JP" i="1" smtClean="0">
                        <a:solidFill>
                          <a:schemeClr val="tx1"/>
                        </a:solidFill>
                        <a:latin typeface="Cambria Math" panose="02040503050406030204" pitchFamily="18" charset="0"/>
                        <a:cs typeface="Times New Roman" panose="02020603050405020304" pitchFamily="18" charset="0"/>
                      </a:rPr>
                      <m:t>𝑣</m:t>
                    </m:r>
                    <m:r>
                      <a:rPr lang="en-US" altLang="ja-JP" i="1" smtClean="0">
                        <a:solidFill>
                          <a:schemeClr val="tx1"/>
                        </a:solidFill>
                        <a:latin typeface="Cambria Math" panose="02040503050406030204" pitchFamily="18" charset="0"/>
                        <a:cs typeface="Times New Roman" panose="02020603050405020304" pitchFamily="18" charset="0"/>
                      </a:rPr>
                      <m:t>=</m:t>
                    </m:r>
                    <m:sSub>
                      <m:sSubPr>
                        <m:ctrlPr>
                          <a:rPr lang="en-US" altLang="ja-JP" i="1">
                            <a:solidFill>
                              <a:schemeClr val="tx1"/>
                            </a:solidFill>
                            <a:latin typeface="Cambria Math" panose="02040503050406030204" pitchFamily="18" charset="0"/>
                            <a:cs typeface="Times New Roman" panose="02020603050405020304" pitchFamily="18" charset="0"/>
                          </a:rPr>
                        </m:ctrlPr>
                      </m:sSubPr>
                      <m:e>
                        <m:r>
                          <a:rPr lang="en-US" altLang="ja-JP" i="1">
                            <a:solidFill>
                              <a:schemeClr val="tx1"/>
                            </a:solidFill>
                            <a:latin typeface="Cambria Math" panose="02040503050406030204" pitchFamily="18" charset="0"/>
                            <a:cs typeface="Times New Roman" panose="02020603050405020304" pitchFamily="18" charset="0"/>
                          </a:rPr>
                          <m:t>𝑣</m:t>
                        </m:r>
                      </m:e>
                      <m:sub>
                        <m:r>
                          <a:rPr lang="en-US" altLang="ja-JP" i="1">
                            <a:solidFill>
                              <a:schemeClr val="tx1"/>
                            </a:solidFill>
                            <a:latin typeface="Cambria Math" panose="02040503050406030204" pitchFamily="18" charset="0"/>
                            <a:cs typeface="Times New Roman" panose="02020603050405020304" pitchFamily="18" charset="0"/>
                          </a:rPr>
                          <m:t>0</m:t>
                        </m:r>
                      </m:sub>
                    </m:sSub>
                    <m:r>
                      <a:rPr lang="en-US" altLang="ja-JP" i="1">
                        <a:solidFill>
                          <a:schemeClr val="tx1"/>
                        </a:solidFill>
                        <a:latin typeface="Cambria Math" panose="02040503050406030204" pitchFamily="18" charset="0"/>
                        <a:cs typeface="Times New Roman" panose="02020603050405020304" pitchFamily="18" charset="0"/>
                      </a:rPr>
                      <m:t>+</m:t>
                    </m:r>
                    <m:r>
                      <a:rPr lang="en-US" altLang="ja-JP" i="1">
                        <a:solidFill>
                          <a:schemeClr val="tx1"/>
                        </a:solidFill>
                        <a:latin typeface="Cambria Math" panose="02040503050406030204" pitchFamily="18" charset="0"/>
                        <a:cs typeface="Times New Roman" panose="02020603050405020304" pitchFamily="18" charset="0"/>
                      </a:rPr>
                      <m:t>𝑎𝑡</m:t>
                    </m:r>
                  </m:oMath>
                </a14:m>
                <a:r>
                  <a:rPr lang="ja-JP" altLang="en-US" dirty="0" smtClean="0">
                    <a:latin typeface="Times New Roman" panose="02020603050405020304" pitchFamily="18" charset="0"/>
                    <a:cs typeface="Times New Roman" panose="02020603050405020304" pitchFamily="18" charset="0"/>
                  </a:rPr>
                  <a:t> を代入して式を</a:t>
                </a:r>
                <a:r>
                  <a:rPr lang="ja-JP" altLang="en-US" dirty="0">
                    <a:latin typeface="Times New Roman" panose="02020603050405020304" pitchFamily="18" charset="0"/>
                    <a:cs typeface="Times New Roman" panose="02020603050405020304" pitchFamily="18" charset="0"/>
                  </a:rPr>
                  <a:t>少</a:t>
                </a:r>
                <a:r>
                  <a:rPr lang="ja-JP" altLang="en-US" dirty="0" smtClean="0">
                    <a:latin typeface="Times New Roman" panose="02020603050405020304" pitchFamily="18" charset="0"/>
                    <a:cs typeface="Times New Roman" panose="02020603050405020304" pitchFamily="18" charset="0"/>
                  </a:rPr>
                  <a:t>し整理すると</a:t>
                </a:r>
                <a:endParaRPr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a:solidFill>
                      <a:schemeClr val="accent1">
                        <a:lumMod val="75000"/>
                      </a:schemeClr>
                    </a:solidFill>
                    <a:latin typeface="Times New Roman" panose="02020603050405020304" pitchFamily="18" charset="0"/>
                    <a:cs typeface="Times New Roman" panose="02020603050405020304" pitchFamily="18" charset="0"/>
                  </a:rPr>
                  <a:t> </a:t>
                </a:r>
                <a:r>
                  <a:rPr lang="ja-JP" altLang="en-US" dirty="0" smtClean="0">
                    <a:solidFill>
                      <a:srgbClr val="FF0000"/>
                    </a:solidFill>
                    <a:latin typeface="Times New Roman" panose="02020603050405020304" pitchFamily="18" charset="0"/>
                    <a:cs typeface="Times New Roman" panose="02020603050405020304" pitchFamily="18" charset="0"/>
                  </a:rPr>
                  <a:t>面積　</a:t>
                </a:r>
                <a14:m>
                  <m:oMath xmlns:m="http://schemas.openxmlformats.org/officeDocument/2006/math">
                    <m:sSub>
                      <m:sSubPr>
                        <m:ctrlPr>
                          <a:rPr lang="en-US" altLang="ja-JP" i="1" smtClean="0">
                            <a:solidFill>
                              <a:srgbClr val="FF0000"/>
                            </a:solidFill>
                            <a:latin typeface="Cambria Math" panose="02040503050406030204" pitchFamily="18" charset="0"/>
                            <a:cs typeface="Times New Roman" panose="02020603050405020304" pitchFamily="18" charset="0"/>
                          </a:rPr>
                        </m:ctrlPr>
                      </m:sSubPr>
                      <m:e>
                        <m:r>
                          <a:rPr lang="en-US" altLang="ja-JP" b="0" i="1" smtClean="0">
                            <a:solidFill>
                              <a:srgbClr val="FF0000"/>
                            </a:solidFill>
                            <a:latin typeface="Cambria Math" panose="02040503050406030204" pitchFamily="18" charset="0"/>
                            <a:cs typeface="Times New Roman" panose="02020603050405020304" pitchFamily="18" charset="0"/>
                          </a:rPr>
                          <m:t>𝑣</m:t>
                        </m:r>
                      </m:e>
                      <m:sub>
                        <m:r>
                          <a:rPr lang="en-US" altLang="ja-JP" b="0" i="1" smtClean="0">
                            <a:solidFill>
                              <a:srgbClr val="FF0000"/>
                            </a:solidFill>
                            <a:latin typeface="Cambria Math" panose="02040503050406030204" pitchFamily="18" charset="0"/>
                            <a:cs typeface="Times New Roman" panose="02020603050405020304" pitchFamily="18" charset="0"/>
                          </a:rPr>
                          <m:t>0</m:t>
                        </m:r>
                      </m:sub>
                    </m:sSub>
                    <m:r>
                      <a:rPr lang="en-US" altLang="ja-JP" b="0" i="1" smtClean="0">
                        <a:solidFill>
                          <a:srgbClr val="FF0000"/>
                        </a:solidFill>
                        <a:latin typeface="Cambria Math" panose="02040503050406030204" pitchFamily="18" charset="0"/>
                        <a:cs typeface="Times New Roman" panose="02020603050405020304" pitchFamily="18" charset="0"/>
                      </a:rPr>
                      <m:t>𝑡</m:t>
                    </m:r>
                    <m:r>
                      <a:rPr lang="en-US" altLang="ja-JP" b="0" i="1" smtClean="0">
                        <a:solidFill>
                          <a:srgbClr val="FF0000"/>
                        </a:solidFill>
                        <a:latin typeface="Cambria Math" panose="02040503050406030204" pitchFamily="18" charset="0"/>
                        <a:cs typeface="Times New Roman" panose="02020603050405020304" pitchFamily="18" charset="0"/>
                      </a:rPr>
                      <m:t>+</m:t>
                    </m:r>
                    <m:f>
                      <m:fPr>
                        <m:ctrlPr>
                          <a:rPr lang="en-US" altLang="ja-JP" i="1">
                            <a:solidFill>
                              <a:srgbClr val="FF0000"/>
                            </a:solidFill>
                            <a:latin typeface="Cambria Math" panose="02040503050406030204" pitchFamily="18" charset="0"/>
                            <a:cs typeface="Times New Roman" panose="02020603050405020304" pitchFamily="18" charset="0"/>
                          </a:rPr>
                        </m:ctrlPr>
                      </m:fPr>
                      <m:num>
                        <m:r>
                          <a:rPr lang="en-US" altLang="ja-JP" b="0" i="1" smtClean="0">
                            <a:solidFill>
                              <a:srgbClr val="FF0000"/>
                            </a:solidFill>
                            <a:latin typeface="Cambria Math" panose="02040503050406030204" pitchFamily="18" charset="0"/>
                            <a:cs typeface="Times New Roman" panose="02020603050405020304" pitchFamily="18" charset="0"/>
                          </a:rPr>
                          <m:t>1</m:t>
                        </m:r>
                      </m:num>
                      <m:den>
                        <m:r>
                          <a:rPr lang="en-US" altLang="ja-JP" i="1">
                            <a:solidFill>
                              <a:srgbClr val="FF0000"/>
                            </a:solidFill>
                            <a:latin typeface="Cambria Math" panose="02040503050406030204" pitchFamily="18" charset="0"/>
                            <a:cs typeface="Times New Roman" panose="02020603050405020304" pitchFamily="18" charset="0"/>
                          </a:rPr>
                          <m:t>2</m:t>
                        </m:r>
                      </m:den>
                    </m:f>
                    <m:r>
                      <a:rPr lang="en-US" altLang="ja-JP" b="0" i="1" smtClean="0">
                        <a:solidFill>
                          <a:srgbClr val="FF0000"/>
                        </a:solidFill>
                        <a:latin typeface="Cambria Math" panose="02040503050406030204" pitchFamily="18" charset="0"/>
                        <a:cs typeface="Times New Roman" panose="02020603050405020304" pitchFamily="18" charset="0"/>
                      </a:rPr>
                      <m:t>𝑎</m:t>
                    </m:r>
                    <m:sSup>
                      <m:sSupPr>
                        <m:ctrlPr>
                          <a:rPr lang="en-US" altLang="ja-JP" b="0" i="1" smtClean="0">
                            <a:solidFill>
                              <a:srgbClr val="FF0000"/>
                            </a:solidFill>
                            <a:latin typeface="Cambria Math" panose="02040503050406030204" pitchFamily="18" charset="0"/>
                            <a:cs typeface="Times New Roman" panose="02020603050405020304" pitchFamily="18" charset="0"/>
                          </a:rPr>
                        </m:ctrlPr>
                      </m:sSupPr>
                      <m:e>
                        <m:r>
                          <a:rPr lang="en-US" altLang="ja-JP" b="0" i="1" smtClean="0">
                            <a:solidFill>
                              <a:srgbClr val="FF0000"/>
                            </a:solidFill>
                            <a:latin typeface="Cambria Math" panose="02040503050406030204" pitchFamily="18" charset="0"/>
                            <a:cs typeface="Times New Roman" panose="02020603050405020304" pitchFamily="18" charset="0"/>
                          </a:rPr>
                          <m:t>𝑡</m:t>
                        </m:r>
                      </m:e>
                      <m:sup>
                        <m:r>
                          <a:rPr lang="en-US" altLang="ja-JP" b="0" i="1" smtClean="0">
                            <a:solidFill>
                              <a:srgbClr val="FF0000"/>
                            </a:solidFill>
                            <a:latin typeface="Cambria Math" panose="02040503050406030204" pitchFamily="18" charset="0"/>
                            <a:cs typeface="Times New Roman" panose="02020603050405020304" pitchFamily="18" charset="0"/>
                          </a:rPr>
                          <m:t>2</m:t>
                        </m:r>
                      </m:sup>
                    </m:sSup>
                  </m:oMath>
                </a14:m>
                <a:r>
                  <a:rPr lang="ja-JP" altLang="en-US" dirty="0" smtClean="0">
                    <a:latin typeface="Times New Roman" panose="02020603050405020304" pitchFamily="18" charset="0"/>
                    <a:cs typeface="Times New Roman" panose="02020603050405020304" pitchFamily="18" charset="0"/>
                  </a:rPr>
                  <a:t>が得られます。</a:t>
                </a:r>
                <a:endParaRPr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smtClean="0">
                    <a:latin typeface="Times New Roman" panose="02020603050405020304" pitchFamily="18" charset="0"/>
                    <a:cs typeface="Times New Roman" panose="02020603050405020304" pitchFamily="18" charset="0"/>
                  </a:rPr>
                  <a:t>　　</a:t>
                </a:r>
                <a:r>
                  <a:rPr lang="ja-JP" altLang="en-US" dirty="0" smtClean="0">
                    <a:solidFill>
                      <a:srgbClr val="FFC000"/>
                    </a:solidFill>
                    <a:latin typeface="Times New Roman" panose="02020603050405020304" pitchFamily="18" charset="0"/>
                    <a:cs typeface="Times New Roman" panose="02020603050405020304" pitchFamily="18" charset="0"/>
                  </a:rPr>
                  <a:t>（確かめてみてください。）</a:t>
                </a:r>
                <a:endParaRPr lang="en-US" altLang="ja-JP" dirty="0" smtClean="0">
                  <a:solidFill>
                    <a:srgbClr val="FFC000"/>
                  </a:solidFill>
                  <a:latin typeface="Times New Roman" panose="02020603050405020304" pitchFamily="18" charset="0"/>
                  <a:cs typeface="Times New Roman" panose="02020603050405020304" pitchFamily="18" charset="0"/>
                </a:endParaRPr>
              </a:p>
            </p:txBody>
          </p:sp>
        </mc:Choice>
        <mc:Fallback xmlns="">
          <p:sp>
            <p:nvSpPr>
              <p:cNvPr id="5" name="コンテンツ プレースホルダー 4"/>
              <p:cNvSpPr>
                <a:spLocks noGrp="1" noRot="1" noChangeAspect="1" noMove="1" noResize="1" noEditPoints="1" noAdjustHandles="1" noChangeArrowheads="1" noChangeShapeType="1" noTextEdit="1"/>
              </p:cNvSpPr>
              <p:nvPr>
                <p:ph sz="half" idx="1"/>
              </p:nvPr>
            </p:nvSpPr>
            <p:spPr>
              <a:xfrm>
                <a:off x="838200" y="1426296"/>
                <a:ext cx="5181600" cy="5071485"/>
              </a:xfrm>
              <a:blipFill>
                <a:blip r:embed="rId2"/>
                <a:stretch>
                  <a:fillRect l="-2471" t="-2644" r="-1412" b="-2404"/>
                </a:stretch>
              </a:blipFill>
            </p:spPr>
            <p:txBody>
              <a:bodyPr/>
              <a:lstStyle/>
              <a:p>
                <a:r>
                  <a:rPr lang="ja-JP" altLang="en-US">
                    <a:noFill/>
                  </a:rPr>
                  <a:t> </a:t>
                </a:r>
              </a:p>
            </p:txBody>
          </p:sp>
        </mc:Fallback>
      </mc:AlternateContent>
      <p:sp>
        <p:nvSpPr>
          <p:cNvPr id="6" name="コンテンツ プレースホルダー 5"/>
          <p:cNvSpPr>
            <a:spLocks noGrp="1"/>
          </p:cNvSpPr>
          <p:nvPr>
            <p:ph sz="half" idx="2"/>
          </p:nvPr>
        </p:nvSpPr>
        <p:spPr>
          <a:xfrm>
            <a:off x="6172200" y="1426296"/>
            <a:ext cx="5181600" cy="5071485"/>
          </a:xfrm>
        </p:spPr>
        <p:txBody>
          <a:bodyPr>
            <a:normAutofit/>
          </a:bodyPr>
          <a:lstStyle/>
          <a:p>
            <a:endParaRPr kumimoji="1" lang="ja-JP" altLang="en-US" dirty="0"/>
          </a:p>
        </p:txBody>
      </p:sp>
      <p:sp>
        <p:nvSpPr>
          <p:cNvPr id="7" name="フッター プレースホルダー 6"/>
          <p:cNvSpPr>
            <a:spLocks noGrp="1"/>
          </p:cNvSpPr>
          <p:nvPr>
            <p:ph type="ftr" sz="quarter" idx="11"/>
          </p:nvPr>
        </p:nvSpPr>
        <p:spPr/>
        <p:txBody>
          <a:bodyPr/>
          <a:lstStyle/>
          <a:p>
            <a:r>
              <a:rPr lang="zh-CN" altLang="en-US" dirty="0"/>
              <a:t>要点整理　</a:t>
            </a:r>
            <a:r>
              <a:rPr lang="en-US" altLang="zh-CN" dirty="0"/>
              <a:t>1-1-</a:t>
            </a:r>
            <a:r>
              <a:rPr lang="en-US" altLang="ja-JP" dirty="0"/>
              <a:t>2</a:t>
            </a:r>
            <a:r>
              <a:rPr lang="zh-CN" altLang="en-US" dirty="0"/>
              <a:t>　</a:t>
            </a:r>
            <a:r>
              <a:rPr lang="ja-JP" altLang="en-US" dirty="0"/>
              <a:t>加</a:t>
            </a:r>
            <a:r>
              <a:rPr lang="zh-CN" altLang="en-US" dirty="0"/>
              <a:t>速度</a:t>
            </a:r>
            <a:endParaRPr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17</a:t>
            </a:fld>
            <a:endParaRPr kumimoji="1" lang="ja-JP" altLang="en-US"/>
          </a:p>
        </p:txBody>
      </p:sp>
      <p:grpSp>
        <p:nvGrpSpPr>
          <p:cNvPr id="29" name="グループ化 28"/>
          <p:cNvGrpSpPr/>
          <p:nvPr/>
        </p:nvGrpSpPr>
        <p:grpSpPr>
          <a:xfrm>
            <a:off x="6172200" y="1437871"/>
            <a:ext cx="5855278" cy="4502556"/>
            <a:chOff x="6172200" y="1437871"/>
            <a:chExt cx="5855278" cy="4502556"/>
          </a:xfrm>
        </p:grpSpPr>
        <p:grpSp>
          <p:nvGrpSpPr>
            <p:cNvPr id="13" name="グループ化 12"/>
            <p:cNvGrpSpPr/>
            <p:nvPr/>
          </p:nvGrpSpPr>
          <p:grpSpPr>
            <a:xfrm>
              <a:off x="6172200" y="1437871"/>
              <a:ext cx="5855278" cy="4502556"/>
              <a:chOff x="6172200" y="1437871"/>
              <a:chExt cx="5855278" cy="4502556"/>
            </a:xfrm>
          </p:grpSpPr>
          <p:grpSp>
            <p:nvGrpSpPr>
              <p:cNvPr id="50" name="グループ化 49"/>
              <p:cNvGrpSpPr/>
              <p:nvPr/>
            </p:nvGrpSpPr>
            <p:grpSpPr>
              <a:xfrm>
                <a:off x="6172200" y="1437871"/>
                <a:ext cx="5855278" cy="4502556"/>
                <a:chOff x="5923767" y="1408993"/>
                <a:chExt cx="5855278" cy="4502556"/>
              </a:xfrm>
            </p:grpSpPr>
            <p:grpSp>
              <p:nvGrpSpPr>
                <p:cNvPr id="3" name="グループ化 2"/>
                <p:cNvGrpSpPr/>
                <p:nvPr/>
              </p:nvGrpSpPr>
              <p:grpSpPr>
                <a:xfrm>
                  <a:off x="5923767" y="1408993"/>
                  <a:ext cx="5855278" cy="4502556"/>
                  <a:chOff x="5923767" y="1408993"/>
                  <a:chExt cx="5855278" cy="4502556"/>
                </a:xfrm>
              </p:grpSpPr>
              <p:grpSp>
                <p:nvGrpSpPr>
                  <p:cNvPr id="9" name="グループ化 8"/>
                  <p:cNvGrpSpPr/>
                  <p:nvPr/>
                </p:nvGrpSpPr>
                <p:grpSpPr>
                  <a:xfrm>
                    <a:off x="5923767" y="1408993"/>
                    <a:ext cx="5855278" cy="4502556"/>
                    <a:chOff x="6083212" y="1871843"/>
                    <a:chExt cx="6050098" cy="3482748"/>
                  </a:xfrm>
                </p:grpSpPr>
                <p:grpSp>
                  <p:nvGrpSpPr>
                    <p:cNvPr id="10" name="グループ化 9"/>
                    <p:cNvGrpSpPr/>
                    <p:nvPr/>
                  </p:nvGrpSpPr>
                  <p:grpSpPr>
                    <a:xfrm>
                      <a:off x="6083212" y="1871843"/>
                      <a:ext cx="6050098" cy="3482748"/>
                      <a:chOff x="6083212" y="1871843"/>
                      <a:chExt cx="6050098" cy="3482748"/>
                    </a:xfrm>
                  </p:grpSpPr>
                  <p:sp>
                    <p:nvSpPr>
                      <p:cNvPr id="16" name="正方形/長方形 15"/>
                      <p:cNvSpPr/>
                      <p:nvPr/>
                    </p:nvSpPr>
                    <p:spPr>
                      <a:xfrm>
                        <a:off x="6083212" y="1871843"/>
                        <a:ext cx="5867399" cy="348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6096000" y="2196078"/>
                        <a:ext cx="6037310" cy="2850601"/>
                        <a:chOff x="6264362" y="2402078"/>
                        <a:chExt cx="6037310" cy="2850601"/>
                      </a:xfrm>
                    </p:grpSpPr>
                    <p:cxnSp>
                      <p:nvCxnSpPr>
                        <p:cNvPr id="18" name="直線矢印コネクタ 17"/>
                        <p:cNvCxnSpPr/>
                        <p:nvPr/>
                      </p:nvCxnSpPr>
                      <p:spPr>
                        <a:xfrm flipV="1">
                          <a:off x="6837724" y="5082250"/>
                          <a:ext cx="4797198" cy="20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6824797" y="2729768"/>
                          <a:ext cx="12927" cy="23590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264362" y="2410887"/>
                          <a:ext cx="1022148"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v </a:t>
                          </a:r>
                          <a:r>
                            <a:rPr kumimoji="1" lang="en-US" altLang="ja-JP" dirty="0" smtClean="0">
                              <a:latin typeface="Times New Roman" panose="02020603050405020304" pitchFamily="18" charset="0"/>
                              <a:cs typeface="Times New Roman" panose="02020603050405020304" pitchFamily="18" charset="0"/>
                            </a:rPr>
                            <a:t>〔m/s〕</a:t>
                          </a:r>
                          <a:endParaRPr kumimoji="1" lang="ja-JP" altLang="en-US" dirty="0">
                            <a:latin typeface="Times New Roman" panose="02020603050405020304" pitchFamily="18" charset="0"/>
                            <a:cs typeface="Times New Roman" panose="02020603050405020304" pitchFamily="18" charset="0"/>
                          </a:endParaRPr>
                        </a:p>
                      </p:txBody>
                    </p:sp>
                    <p:sp>
                      <p:nvSpPr>
                        <p:cNvPr id="21" name="テキスト ボックス 20"/>
                        <p:cNvSpPr txBox="1"/>
                        <p:nvPr/>
                      </p:nvSpPr>
                      <p:spPr>
                        <a:xfrm>
                          <a:off x="11472997" y="4753472"/>
                          <a:ext cx="828675"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t </a:t>
                          </a:r>
                          <a:r>
                            <a:rPr kumimoji="1" lang="en-US" altLang="ja-JP" dirty="0" smtClean="0">
                              <a:latin typeface="Times New Roman" panose="02020603050405020304" pitchFamily="18" charset="0"/>
                              <a:cs typeface="Times New Roman" panose="02020603050405020304" pitchFamily="18" charset="0"/>
                            </a:rPr>
                            <a:t>〔s〕</a:t>
                          </a:r>
                          <a:endParaRPr kumimoji="1" lang="ja-JP" altLang="en-US" dirty="0">
                            <a:latin typeface="Times New Roman" panose="02020603050405020304" pitchFamily="18" charset="0"/>
                            <a:cs typeface="Times New Roman" panose="02020603050405020304" pitchFamily="18" charset="0"/>
                          </a:endParaRPr>
                        </a:p>
                      </p:txBody>
                    </p:sp>
                    <p:sp>
                      <p:nvSpPr>
                        <p:cNvPr id="22" name="テキスト ボックス 21"/>
                        <p:cNvSpPr txBox="1"/>
                        <p:nvPr/>
                      </p:nvSpPr>
                      <p:spPr>
                        <a:xfrm>
                          <a:off x="6532062" y="4950790"/>
                          <a:ext cx="395288" cy="301889"/>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O</a:t>
                          </a:r>
                          <a:endParaRPr kumimoji="1" lang="ja-JP" altLang="en-US" dirty="0">
                            <a:latin typeface="Times New Roman" panose="02020603050405020304" pitchFamily="18" charset="0"/>
                            <a:cs typeface="Times New Roman" panose="02020603050405020304" pitchFamily="18" charset="0"/>
                          </a:endParaRPr>
                        </a:p>
                      </p:txBody>
                    </p:sp>
                    <p:sp>
                      <p:nvSpPr>
                        <p:cNvPr id="38" name="テキスト ボックス 37"/>
                        <p:cNvSpPr txBox="1"/>
                        <p:nvPr/>
                      </p:nvSpPr>
                      <p:spPr>
                        <a:xfrm>
                          <a:off x="6530204" y="3487218"/>
                          <a:ext cx="662149" cy="285680"/>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v</a:t>
                          </a:r>
                          <a:endParaRPr kumimoji="1" lang="ja-JP" altLang="en-US" i="1" dirty="0">
                            <a:latin typeface="Times New Roman" panose="02020603050405020304" pitchFamily="18" charset="0"/>
                            <a:cs typeface="Times New Roman" panose="02020603050405020304" pitchFamily="18" charset="0"/>
                          </a:endParaRPr>
                        </a:p>
                      </p:txBody>
                    </p:sp>
                    <p:sp>
                      <p:nvSpPr>
                        <p:cNvPr id="41" name="テキスト ボックス 40"/>
                        <p:cNvSpPr txBox="1"/>
                        <p:nvPr/>
                      </p:nvSpPr>
                      <p:spPr>
                        <a:xfrm>
                          <a:off x="7621325" y="2402078"/>
                          <a:ext cx="3348870" cy="285680"/>
                        </a:xfrm>
                        <a:prstGeom prst="rect">
                          <a:avLst/>
                        </a:prstGeom>
                        <a:noFill/>
                      </p:spPr>
                      <p:txBody>
                        <a:bodyPr wrap="square" rtlCol="0">
                          <a:spAutoFit/>
                        </a:bodyPr>
                        <a:lstStyle/>
                        <a:p>
                          <a:r>
                            <a:rPr lang="ja-JP" altLang="en-US" dirty="0" smtClean="0">
                              <a:latin typeface="Times New Roman" panose="02020603050405020304" pitchFamily="18" charset="0"/>
                              <a:cs typeface="Times New Roman" panose="02020603050405020304" pitchFamily="18" charset="0"/>
                            </a:rPr>
                            <a:t>等加速度直線運動の </a:t>
                          </a:r>
                          <a:r>
                            <a:rPr lang="en-US" altLang="ja-JP" i="1" dirty="0" smtClean="0">
                              <a:latin typeface="Times New Roman" panose="02020603050405020304" pitchFamily="18" charset="0"/>
                              <a:cs typeface="Times New Roman" panose="02020603050405020304" pitchFamily="18" charset="0"/>
                            </a:rPr>
                            <a:t>v-t </a:t>
                          </a:r>
                          <a:r>
                            <a:rPr lang="ja-JP" altLang="en-US" dirty="0" smtClean="0">
                              <a:latin typeface="Times New Roman" panose="02020603050405020304" pitchFamily="18" charset="0"/>
                              <a:cs typeface="Times New Roman" panose="02020603050405020304" pitchFamily="18" charset="0"/>
                            </a:rPr>
                            <a:t>図</a:t>
                          </a:r>
                          <a:endParaRPr kumimoji="1" lang="ja-JP" altLang="en-US" dirty="0">
                            <a:latin typeface="Times New Roman" panose="02020603050405020304" pitchFamily="18" charset="0"/>
                            <a:cs typeface="Times New Roman" panose="02020603050405020304" pitchFamily="18" charset="0"/>
                          </a:endParaRPr>
                        </a:p>
                      </p:txBody>
                    </p:sp>
                  </p:grpSp>
                </p:grpSp>
                <p:cxnSp>
                  <p:nvCxnSpPr>
                    <p:cNvPr id="11" name="直線コネクタ 10"/>
                    <p:cNvCxnSpPr/>
                    <p:nvPr/>
                  </p:nvCxnSpPr>
                  <p:spPr>
                    <a:xfrm flipV="1">
                      <a:off x="6660108" y="2721571"/>
                      <a:ext cx="4448782" cy="1510587"/>
                    </a:xfrm>
                    <a:prstGeom prst="line">
                      <a:avLst/>
                    </a:prstGeom>
                    <a:ln w="15875">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6656434" y="3443283"/>
                      <a:ext cx="2280397" cy="60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8935293" y="3442422"/>
                      <a:ext cx="10346" cy="14332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4" name="テキスト ボックス 43"/>
                  <p:cNvSpPr txBox="1"/>
                  <p:nvPr/>
                </p:nvSpPr>
                <p:spPr>
                  <a:xfrm>
                    <a:off x="8539578" y="5255740"/>
                    <a:ext cx="640827"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t</a:t>
                    </a:r>
                    <a:endParaRPr kumimoji="1" lang="ja-JP" altLang="en-US" i="1" dirty="0">
                      <a:latin typeface="Times New Roman" panose="02020603050405020304" pitchFamily="18" charset="0"/>
                      <a:cs typeface="Times New Roman" panose="02020603050405020304" pitchFamily="18" charset="0"/>
                    </a:endParaRPr>
                  </a:p>
                </p:txBody>
              </p:sp>
            </p:grpSp>
            <p:sp>
              <p:nvSpPr>
                <p:cNvPr id="49" name="テキスト ボックス 48"/>
                <p:cNvSpPr txBox="1"/>
                <p:nvPr/>
              </p:nvSpPr>
              <p:spPr>
                <a:xfrm>
                  <a:off x="6113208" y="4250443"/>
                  <a:ext cx="640827" cy="369332"/>
                </a:xfrm>
                <a:prstGeom prst="rect">
                  <a:avLst/>
                </a:prstGeom>
                <a:noFill/>
              </p:spPr>
              <p:txBody>
                <a:bodyPr wrap="square" rtlCol="0">
                  <a:spAutoFit/>
                </a:bodyPr>
                <a:lstStyle/>
                <a:p>
                  <a:r>
                    <a:rPr lang="en-US" altLang="ja-JP" i="1" dirty="0">
                      <a:latin typeface="Times New Roman" panose="02020603050405020304" pitchFamily="18" charset="0"/>
                      <a:cs typeface="Times New Roman" panose="02020603050405020304" pitchFamily="18" charset="0"/>
                    </a:rPr>
                    <a:t>v</a:t>
                  </a:r>
                  <a:r>
                    <a:rPr lang="en-US" altLang="ja-JP" sz="1050" i="1" dirty="0">
                      <a:latin typeface="Times New Roman" panose="02020603050405020304" pitchFamily="18" charset="0"/>
                      <a:cs typeface="Times New Roman" panose="02020603050405020304" pitchFamily="18" charset="0"/>
                    </a:rPr>
                    <a:t>0</a:t>
                  </a:r>
                  <a:endParaRPr kumimoji="1" lang="ja-JP" altLang="en-US" dirty="0">
                    <a:latin typeface="Times New Roman" panose="02020603050405020304" pitchFamily="18" charset="0"/>
                    <a:cs typeface="Times New Roman" panose="02020603050405020304" pitchFamily="18" charset="0"/>
                  </a:endParaRPr>
                </a:p>
              </p:txBody>
            </p:sp>
          </p:grpSp>
          <p:sp>
            <p:nvSpPr>
              <p:cNvPr id="2" name="テキスト ボックス 1"/>
              <p:cNvSpPr txBox="1"/>
              <p:nvPr/>
            </p:nvSpPr>
            <p:spPr>
              <a:xfrm>
                <a:off x="9062977" y="2345914"/>
                <a:ext cx="1675899" cy="646331"/>
              </a:xfrm>
              <a:prstGeom prst="rect">
                <a:avLst/>
              </a:prstGeom>
              <a:noFill/>
            </p:spPr>
            <p:txBody>
              <a:bodyPr wrap="square" rtlCol="0">
                <a:spAutoFit/>
              </a:bodyPr>
              <a:lstStyle/>
              <a:p>
                <a:r>
                  <a:rPr lang="ja-JP" altLang="en-US" dirty="0" smtClean="0"/>
                  <a:t>加速度（</a:t>
                </a:r>
                <a:r>
                  <a:rPr lang="en-US" altLang="ja-JP" dirty="0" smtClean="0"/>
                  <a:t>=</a:t>
                </a:r>
                <a:r>
                  <a:rPr lang="ja-JP" altLang="en-US" dirty="0" smtClean="0"/>
                  <a:t>傾き）</a:t>
                </a:r>
                <a:endParaRPr lang="en-US" altLang="ja-JP" dirty="0" smtClean="0"/>
              </a:p>
              <a:p>
                <a:r>
                  <a:rPr lang="ja-JP" altLang="en-US" dirty="0"/>
                  <a:t>　</a:t>
                </a:r>
                <a:r>
                  <a:rPr lang="ja-JP" altLang="en-US" dirty="0" smtClean="0"/>
                  <a:t>　</a:t>
                </a:r>
                <a:r>
                  <a:rPr lang="en-US" altLang="ja-JP" i="1" dirty="0" smtClean="0">
                    <a:latin typeface="Times New Roman" panose="02020603050405020304" pitchFamily="18" charset="0"/>
                    <a:cs typeface="Times New Roman" panose="02020603050405020304" pitchFamily="18" charset="0"/>
                  </a:rPr>
                  <a:t>a</a:t>
                </a:r>
                <a:r>
                  <a:rPr lang="en-US" altLang="ja-JP" dirty="0" smtClean="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〔m/s²〕</a:t>
                </a:r>
                <a:endParaRPr kumimoji="1" lang="ja-JP" altLang="en-US" dirty="0"/>
              </a:p>
            </p:txBody>
          </p:sp>
        </p:grpSp>
        <p:sp>
          <p:nvSpPr>
            <p:cNvPr id="27" name="正方形/長方形 26"/>
            <p:cNvSpPr/>
            <p:nvPr/>
          </p:nvSpPr>
          <p:spPr>
            <a:xfrm>
              <a:off x="6739475" y="4489327"/>
              <a:ext cx="2192966" cy="841190"/>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p:cNvSpPr/>
            <p:nvPr/>
          </p:nvSpPr>
          <p:spPr>
            <a:xfrm flipH="1">
              <a:off x="6726963" y="3508459"/>
              <a:ext cx="2205477" cy="994806"/>
            </a:xfrm>
            <a:prstGeom prst="rtTriangle">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8448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5">
                                            <p:txEl>
                                              <p:pRg st="4" end="4"/>
                                            </p:txEl>
                                          </p:spTgt>
                                        </p:tgtEl>
                                        <p:attrNameLst>
                                          <p:attrName>style.visibility</p:attrName>
                                        </p:attrNameLst>
                                      </p:cBhvr>
                                      <p:to>
                                        <p:strVal val="visible"/>
                                      </p:to>
                                    </p:set>
                                    <p:animEffect transition="in" filter="fade">
                                      <p:cBhvr>
                                        <p:cTn id="11" dur="500"/>
                                        <p:tgtEl>
                                          <p:spTgt spid="5">
                                            <p:txEl>
                                              <p:pRg st="4" end="4"/>
                                            </p:txEl>
                                          </p:spTgt>
                                        </p:tgtEl>
                                      </p:cBhvr>
                                    </p:animEffect>
                                  </p:childTnLst>
                                </p:cTn>
                              </p:par>
                              <p:par>
                                <p:cTn id="12" presetID="10" presetClass="entr" presetSubtype="0" fill="hold" nodeType="withEffect">
                                  <p:stCondLst>
                                    <p:cond delay="1000"/>
                                  </p:stCondLst>
                                  <p:childTnLst>
                                    <p:set>
                                      <p:cBhvr>
                                        <p:cTn id="13" dur="1" fill="hold">
                                          <p:stCondLst>
                                            <p:cond delay="0"/>
                                          </p:stCondLst>
                                        </p:cTn>
                                        <p:tgtEl>
                                          <p:spTgt spid="5">
                                            <p:txEl>
                                              <p:pRg st="5" end="5"/>
                                            </p:txEl>
                                          </p:spTgt>
                                        </p:tgtEl>
                                        <p:attrNameLst>
                                          <p:attrName>style.visibility</p:attrName>
                                        </p:attrNameLst>
                                      </p:cBhvr>
                                      <p:to>
                                        <p:strVal val="visible"/>
                                      </p:to>
                                    </p:set>
                                    <p:animEffect transition="in" filter="fade">
                                      <p:cBhvr>
                                        <p:cTn id="14" dur="500"/>
                                        <p:tgtEl>
                                          <p:spTgt spid="5">
                                            <p:txEl>
                                              <p:pRg st="5" end="5"/>
                                            </p:txEl>
                                          </p:spTgt>
                                        </p:tgtEl>
                                      </p:cBhvr>
                                    </p:animEffect>
                                  </p:childTnLst>
                                </p:cTn>
                              </p:par>
                              <p:par>
                                <p:cTn id="15" presetID="10" presetClass="entr" presetSubtype="0" fill="hold" nodeType="withEffect">
                                  <p:stCondLst>
                                    <p:cond delay="100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ja-JP" altLang="en-US" dirty="0" smtClean="0"/>
              <a:t>等加速度直線運動</a:t>
            </a:r>
            <a:endParaRPr kumimoji="1" lang="ja-JP" altLang="en-US" dirty="0"/>
          </a:p>
        </p:txBody>
      </p:sp>
      <mc:AlternateContent xmlns:mc="http://schemas.openxmlformats.org/markup-compatibility/2006" xmlns:a14="http://schemas.microsoft.com/office/drawing/2010/main">
        <mc:Choice Requires="a14">
          <p:sp>
            <p:nvSpPr>
              <p:cNvPr id="5" name="コンテンツ プレースホルダー 4"/>
              <p:cNvSpPr>
                <a:spLocks noGrp="1"/>
              </p:cNvSpPr>
              <p:nvPr>
                <p:ph sz="half" idx="1"/>
              </p:nvPr>
            </p:nvSpPr>
            <p:spPr>
              <a:xfrm>
                <a:off x="838200" y="1426296"/>
                <a:ext cx="5181600" cy="5071485"/>
              </a:xfrm>
            </p:spPr>
            <p:txBody>
              <a:bodyPr>
                <a:normAutofit/>
              </a:bodyPr>
              <a:lstStyle/>
              <a:p>
                <a:pPr marL="0" indent="0">
                  <a:buNone/>
                </a:pPr>
                <a:r>
                  <a:rPr lang="en-US" altLang="ja-JP" dirty="0" smtClean="0"/>
                  <a:t>〔</a:t>
                </a:r>
                <a:r>
                  <a:rPr lang="ja-JP" altLang="en-US" dirty="0" smtClean="0"/>
                  <a:t>等加速度直線運動の公式</a:t>
                </a:r>
                <a:r>
                  <a:rPr lang="en-US" altLang="ja-JP" dirty="0" smtClean="0"/>
                  <a:t>〕</a:t>
                </a:r>
              </a:p>
              <a:p>
                <a:pPr marL="0" indent="0">
                  <a:buNone/>
                </a:pPr>
                <a:r>
                  <a:rPr lang="ja-JP" altLang="en-US" dirty="0">
                    <a:latin typeface="Times New Roman" panose="02020603050405020304" pitchFamily="18" charset="0"/>
                    <a:cs typeface="Times New Roman" panose="02020603050405020304" pitchFamily="18" charset="0"/>
                  </a:rPr>
                  <a:t>　</a:t>
                </a:r>
                <a:r>
                  <a:rPr lang="en-US" altLang="ja-JP" i="1" dirty="0">
                    <a:latin typeface="Times New Roman" panose="02020603050405020304" pitchFamily="18" charset="0"/>
                    <a:cs typeface="Times New Roman" panose="02020603050405020304" pitchFamily="18" charset="0"/>
                  </a:rPr>
                  <a:t> v-t </a:t>
                </a:r>
                <a:r>
                  <a:rPr lang="ja-JP" altLang="en-US" dirty="0">
                    <a:latin typeface="Times New Roman" panose="02020603050405020304" pitchFamily="18" charset="0"/>
                    <a:cs typeface="Times New Roman" panose="02020603050405020304" pitchFamily="18" charset="0"/>
                  </a:rPr>
                  <a:t>図の</a:t>
                </a:r>
                <a:r>
                  <a:rPr lang="ja-JP" altLang="en-US" dirty="0" smtClean="0">
                    <a:latin typeface="Times New Roman" panose="02020603050405020304" pitchFamily="18" charset="0"/>
                    <a:cs typeface="Times New Roman" panose="02020603050405020304" pitchFamily="18" charset="0"/>
                  </a:rPr>
                  <a:t>性質②に</a:t>
                </a:r>
                <a:r>
                  <a:rPr lang="ja-JP" altLang="en-US" dirty="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「面積が</a:t>
                </a:r>
                <a:r>
                  <a:rPr lang="ja-JP" altLang="en-US" dirty="0">
                    <a:latin typeface="Times New Roman" panose="02020603050405020304" pitchFamily="18" charset="0"/>
                    <a:cs typeface="Times New Roman" panose="02020603050405020304" pitchFamily="18" charset="0"/>
                  </a:rPr>
                  <a:t>物体</a:t>
                </a:r>
                <a:r>
                  <a:rPr lang="ja-JP" altLang="en-US" dirty="0" smtClean="0">
                    <a:latin typeface="Times New Roman" panose="02020603050405020304" pitchFamily="18" charset="0"/>
                    <a:cs typeface="Times New Roman" panose="02020603050405020304" pitchFamily="18" charset="0"/>
                  </a:rPr>
                  <a:t>の変位を表す</a:t>
                </a:r>
                <a:r>
                  <a:rPr lang="ja-JP" altLang="en-US" dirty="0">
                    <a:latin typeface="Times New Roman" panose="02020603050405020304" pitchFamily="18" charset="0"/>
                    <a:cs typeface="Times New Roman" panose="02020603050405020304" pitchFamily="18" charset="0"/>
                  </a:rPr>
                  <a:t>」というのがありましたね</a:t>
                </a:r>
                <a:r>
                  <a:rPr lang="ja-JP" altLang="en-US" dirty="0" smtClean="0">
                    <a:latin typeface="Times New Roman" panose="02020603050405020304" pitchFamily="18" charset="0"/>
                    <a:cs typeface="Times New Roman" panose="02020603050405020304" pitchFamily="18" charset="0"/>
                  </a:rPr>
                  <a:t>。また、はじめの物体の位置は原点にありましたから、この場合の変位は物体の位置</a:t>
                </a:r>
                <a:r>
                  <a:rPr lang="en-US" altLang="ja-JP" i="1" dirty="0" err="1" smtClean="0">
                    <a:latin typeface="Times New Roman" panose="02020603050405020304" pitchFamily="18" charset="0"/>
                    <a:cs typeface="Times New Roman" panose="02020603050405020304" pitchFamily="18" charset="0"/>
                  </a:rPr>
                  <a:t>x</a:t>
                </a:r>
                <a:r>
                  <a:rPr lang="en-US" altLang="ja-JP" dirty="0" err="1" smtClean="0">
                    <a:latin typeface="Times New Roman" panose="02020603050405020304" pitchFamily="18" charset="0"/>
                    <a:cs typeface="Times New Roman" panose="02020603050405020304" pitchFamily="18" charset="0"/>
                  </a:rPr>
                  <a:t>〔m</a:t>
                </a:r>
                <a:r>
                  <a:rPr lang="en-US" altLang="ja-JP" dirty="0"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に等しくなっています。と</a:t>
                </a:r>
                <a:r>
                  <a:rPr lang="ja-JP" altLang="en-US" dirty="0">
                    <a:latin typeface="Times New Roman" panose="02020603050405020304" pitchFamily="18" charset="0"/>
                    <a:cs typeface="Times New Roman" panose="02020603050405020304" pitchFamily="18" charset="0"/>
                  </a:rPr>
                  <a:t>いうこと</a:t>
                </a:r>
                <a:r>
                  <a:rPr lang="ja-JP" altLang="en-US" dirty="0" smtClean="0">
                    <a:latin typeface="Times New Roman" panose="02020603050405020304" pitchFamily="18" charset="0"/>
                    <a:cs typeface="Times New Roman" panose="02020603050405020304" pitchFamily="18" charset="0"/>
                  </a:rPr>
                  <a:t>は（位置</a:t>
                </a:r>
                <a:r>
                  <a:rPr lang="en-US" altLang="ja-JP" i="1" dirty="0" smtClean="0">
                    <a:latin typeface="Times New Roman" panose="02020603050405020304" pitchFamily="18" charset="0"/>
                    <a:cs typeface="Times New Roman" panose="02020603050405020304" pitchFamily="18" charset="0"/>
                  </a:rPr>
                  <a:t>x</a:t>
                </a:r>
                <a:r>
                  <a:rPr lang="en-US" altLang="ja-JP" dirty="0"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面積だから）</a:t>
                </a:r>
                <a:endParaRPr lang="en-US" altLang="ja-JP" dirty="0">
                  <a:latin typeface="Times New Roman" panose="02020603050405020304" pitchFamily="18" charset="0"/>
                  <a:cs typeface="Times New Roman" panose="02020603050405020304" pitchFamily="18" charset="0"/>
                </a:endParaRPr>
              </a:p>
              <a:p>
                <a:pPr marL="0" indent="0">
                  <a:buNone/>
                </a:pPr>
                <a:r>
                  <a:rPr lang="ja-JP" altLang="en-US" dirty="0">
                    <a:solidFill>
                      <a:schemeClr val="accent1">
                        <a:lumMod val="75000"/>
                      </a:schemeClr>
                    </a:solidFill>
                    <a:latin typeface="Times New Roman" panose="02020603050405020304" pitchFamily="18" charset="0"/>
                    <a:cs typeface="Times New Roman" panose="02020603050405020304" pitchFamily="18" charset="0"/>
                  </a:rPr>
                  <a:t>　</a:t>
                </a:r>
                <a:r>
                  <a:rPr lang="ja-JP" altLang="en-US"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i="1" smtClean="0">
                            <a:solidFill>
                              <a:srgbClr val="FF0000"/>
                            </a:solidFill>
                            <a:latin typeface="Cambria Math" panose="02040503050406030204" pitchFamily="18" charset="0"/>
                            <a:cs typeface="Times New Roman" panose="02020603050405020304" pitchFamily="18" charset="0"/>
                          </a:rPr>
                        </m:ctrlPr>
                      </m:sSubPr>
                      <m:e>
                        <m:r>
                          <a:rPr lang="en-US" altLang="ja-JP" b="0" i="1" smtClean="0">
                            <a:solidFill>
                              <a:srgbClr val="FF0000"/>
                            </a:solidFill>
                            <a:latin typeface="Cambria Math" panose="02040503050406030204" pitchFamily="18" charset="0"/>
                            <a:cs typeface="Times New Roman" panose="02020603050405020304" pitchFamily="18" charset="0"/>
                          </a:rPr>
                          <m:t>𝑥</m:t>
                        </m:r>
                        <m:r>
                          <a:rPr lang="en-US" altLang="ja-JP" b="0" i="1" smtClean="0">
                            <a:solidFill>
                              <a:srgbClr val="FF0000"/>
                            </a:solidFill>
                            <a:latin typeface="Cambria Math" panose="02040503050406030204" pitchFamily="18" charset="0"/>
                            <a:cs typeface="Times New Roman" panose="02020603050405020304" pitchFamily="18" charset="0"/>
                          </a:rPr>
                          <m:t>=</m:t>
                        </m:r>
                        <m:r>
                          <a:rPr lang="en-US" altLang="ja-JP" b="0" i="1" smtClean="0">
                            <a:solidFill>
                              <a:srgbClr val="FF0000"/>
                            </a:solidFill>
                            <a:latin typeface="Cambria Math" panose="02040503050406030204" pitchFamily="18" charset="0"/>
                            <a:cs typeface="Times New Roman" panose="02020603050405020304" pitchFamily="18" charset="0"/>
                          </a:rPr>
                          <m:t>𝑣</m:t>
                        </m:r>
                      </m:e>
                      <m:sub>
                        <m:r>
                          <a:rPr lang="en-US" altLang="ja-JP" b="0" i="1" smtClean="0">
                            <a:solidFill>
                              <a:srgbClr val="FF0000"/>
                            </a:solidFill>
                            <a:latin typeface="Cambria Math" panose="02040503050406030204" pitchFamily="18" charset="0"/>
                            <a:cs typeface="Times New Roman" panose="02020603050405020304" pitchFamily="18" charset="0"/>
                          </a:rPr>
                          <m:t>0</m:t>
                        </m:r>
                      </m:sub>
                    </m:sSub>
                    <m:r>
                      <a:rPr lang="en-US" altLang="ja-JP" b="0" i="1" smtClean="0">
                        <a:solidFill>
                          <a:srgbClr val="FF0000"/>
                        </a:solidFill>
                        <a:latin typeface="Cambria Math" panose="02040503050406030204" pitchFamily="18" charset="0"/>
                        <a:cs typeface="Times New Roman" panose="02020603050405020304" pitchFamily="18" charset="0"/>
                      </a:rPr>
                      <m:t>𝑡</m:t>
                    </m:r>
                    <m:r>
                      <a:rPr lang="en-US" altLang="ja-JP" b="0" i="1" smtClean="0">
                        <a:solidFill>
                          <a:srgbClr val="FF0000"/>
                        </a:solidFill>
                        <a:latin typeface="Cambria Math" panose="02040503050406030204" pitchFamily="18" charset="0"/>
                        <a:cs typeface="Times New Roman" panose="02020603050405020304" pitchFamily="18" charset="0"/>
                      </a:rPr>
                      <m:t>+</m:t>
                    </m:r>
                    <m:f>
                      <m:fPr>
                        <m:ctrlPr>
                          <a:rPr lang="en-US" altLang="ja-JP" i="1">
                            <a:solidFill>
                              <a:srgbClr val="FF0000"/>
                            </a:solidFill>
                            <a:latin typeface="Cambria Math" panose="02040503050406030204" pitchFamily="18" charset="0"/>
                            <a:cs typeface="Times New Roman" panose="02020603050405020304" pitchFamily="18" charset="0"/>
                          </a:rPr>
                        </m:ctrlPr>
                      </m:fPr>
                      <m:num>
                        <m:r>
                          <a:rPr lang="en-US" altLang="ja-JP" b="0" i="1" smtClean="0">
                            <a:solidFill>
                              <a:srgbClr val="FF0000"/>
                            </a:solidFill>
                            <a:latin typeface="Cambria Math" panose="02040503050406030204" pitchFamily="18" charset="0"/>
                            <a:cs typeface="Times New Roman" panose="02020603050405020304" pitchFamily="18" charset="0"/>
                          </a:rPr>
                          <m:t>1</m:t>
                        </m:r>
                      </m:num>
                      <m:den>
                        <m:r>
                          <a:rPr lang="en-US" altLang="ja-JP" i="1">
                            <a:solidFill>
                              <a:srgbClr val="FF0000"/>
                            </a:solidFill>
                            <a:latin typeface="Cambria Math" panose="02040503050406030204" pitchFamily="18" charset="0"/>
                            <a:cs typeface="Times New Roman" panose="02020603050405020304" pitchFamily="18" charset="0"/>
                          </a:rPr>
                          <m:t>2</m:t>
                        </m:r>
                      </m:den>
                    </m:f>
                    <m:r>
                      <a:rPr lang="en-US" altLang="ja-JP" b="0" i="1" smtClean="0">
                        <a:solidFill>
                          <a:srgbClr val="FF0000"/>
                        </a:solidFill>
                        <a:latin typeface="Cambria Math" panose="02040503050406030204" pitchFamily="18" charset="0"/>
                        <a:cs typeface="Times New Roman" panose="02020603050405020304" pitchFamily="18" charset="0"/>
                      </a:rPr>
                      <m:t>𝑎</m:t>
                    </m:r>
                    <m:sSup>
                      <m:sSupPr>
                        <m:ctrlPr>
                          <a:rPr lang="en-US" altLang="ja-JP" b="0" i="1" smtClean="0">
                            <a:solidFill>
                              <a:srgbClr val="FF0000"/>
                            </a:solidFill>
                            <a:latin typeface="Cambria Math" panose="02040503050406030204" pitchFamily="18" charset="0"/>
                            <a:cs typeface="Times New Roman" panose="02020603050405020304" pitchFamily="18" charset="0"/>
                          </a:rPr>
                        </m:ctrlPr>
                      </m:sSupPr>
                      <m:e>
                        <m:r>
                          <a:rPr lang="en-US" altLang="ja-JP" b="0" i="1" smtClean="0">
                            <a:solidFill>
                              <a:srgbClr val="FF0000"/>
                            </a:solidFill>
                            <a:latin typeface="Cambria Math" panose="02040503050406030204" pitchFamily="18" charset="0"/>
                            <a:cs typeface="Times New Roman" panose="02020603050405020304" pitchFamily="18" charset="0"/>
                          </a:rPr>
                          <m:t>𝑡</m:t>
                        </m:r>
                      </m:e>
                      <m:sup>
                        <m:r>
                          <a:rPr lang="en-US" altLang="ja-JP" b="0" i="1" smtClean="0">
                            <a:solidFill>
                              <a:srgbClr val="FF0000"/>
                            </a:solidFill>
                            <a:latin typeface="Cambria Math" panose="02040503050406030204" pitchFamily="18" charset="0"/>
                            <a:cs typeface="Times New Roman" panose="02020603050405020304" pitchFamily="18" charset="0"/>
                          </a:rPr>
                          <m:t>2</m:t>
                        </m:r>
                      </m:sup>
                    </m:sSup>
                  </m:oMath>
                </a14:m>
                <a:endParaRPr lang="en-US" altLang="ja-JP" b="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ja-JP" altLang="en-US" dirty="0" smtClean="0">
                    <a:latin typeface="Times New Roman" panose="02020603050405020304" pitchFamily="18" charset="0"/>
                    <a:cs typeface="Times New Roman" panose="02020603050405020304" pitchFamily="18" charset="0"/>
                  </a:rPr>
                  <a:t>という公式が得られます。</a:t>
                </a:r>
                <a:endParaRPr lang="en-US" altLang="ja-JP" dirty="0" smtClean="0">
                  <a:latin typeface="Times New Roman" panose="02020603050405020304" pitchFamily="18" charset="0"/>
                  <a:cs typeface="Times New Roman" panose="02020603050405020304" pitchFamily="18" charset="0"/>
                </a:endParaRPr>
              </a:p>
            </p:txBody>
          </p:sp>
        </mc:Choice>
        <mc:Fallback xmlns="">
          <p:sp>
            <p:nvSpPr>
              <p:cNvPr id="5" name="コンテンツ プレースホルダー 4"/>
              <p:cNvSpPr>
                <a:spLocks noGrp="1" noRot="1" noChangeAspect="1" noMove="1" noResize="1" noEditPoints="1" noAdjustHandles="1" noChangeArrowheads="1" noChangeShapeType="1" noTextEdit="1"/>
              </p:cNvSpPr>
              <p:nvPr>
                <p:ph sz="half" idx="1"/>
              </p:nvPr>
            </p:nvSpPr>
            <p:spPr>
              <a:xfrm>
                <a:off x="838200" y="1426296"/>
                <a:ext cx="5181600" cy="5071485"/>
              </a:xfrm>
              <a:blipFill rotWithShape="0">
                <a:blip r:embed="rId2"/>
                <a:stretch>
                  <a:fillRect l="-2471" t="-2644"/>
                </a:stretch>
              </a:blipFill>
            </p:spPr>
            <p:txBody>
              <a:bodyPr/>
              <a:lstStyle/>
              <a:p>
                <a:r>
                  <a:rPr lang="ja-JP" altLang="en-US">
                    <a:noFill/>
                  </a:rPr>
                  <a:t> </a:t>
                </a:r>
              </a:p>
            </p:txBody>
          </p:sp>
        </mc:Fallback>
      </mc:AlternateContent>
      <p:sp>
        <p:nvSpPr>
          <p:cNvPr id="6" name="コンテンツ プレースホルダー 5"/>
          <p:cNvSpPr>
            <a:spLocks noGrp="1"/>
          </p:cNvSpPr>
          <p:nvPr>
            <p:ph sz="half" idx="2"/>
          </p:nvPr>
        </p:nvSpPr>
        <p:spPr>
          <a:xfrm>
            <a:off x="6172200" y="1426296"/>
            <a:ext cx="5181600" cy="5071485"/>
          </a:xfrm>
        </p:spPr>
        <p:txBody>
          <a:bodyPr>
            <a:normAutofit/>
          </a:bodyPr>
          <a:lstStyle/>
          <a:p>
            <a:endParaRPr kumimoji="1" lang="ja-JP" altLang="en-US" dirty="0"/>
          </a:p>
        </p:txBody>
      </p:sp>
      <p:sp>
        <p:nvSpPr>
          <p:cNvPr id="7" name="フッター プレースホルダー 6"/>
          <p:cNvSpPr>
            <a:spLocks noGrp="1"/>
          </p:cNvSpPr>
          <p:nvPr>
            <p:ph type="ftr" sz="quarter" idx="11"/>
          </p:nvPr>
        </p:nvSpPr>
        <p:spPr/>
        <p:txBody>
          <a:bodyPr/>
          <a:lstStyle/>
          <a:p>
            <a:r>
              <a:rPr lang="zh-CN" altLang="en-US" dirty="0"/>
              <a:t>要点整理　</a:t>
            </a:r>
            <a:r>
              <a:rPr lang="en-US" altLang="zh-CN" dirty="0"/>
              <a:t>1-1-</a:t>
            </a:r>
            <a:r>
              <a:rPr lang="en-US" altLang="ja-JP" dirty="0"/>
              <a:t>2</a:t>
            </a:r>
            <a:r>
              <a:rPr lang="zh-CN" altLang="en-US" dirty="0"/>
              <a:t>　</a:t>
            </a:r>
            <a:r>
              <a:rPr lang="ja-JP" altLang="en-US" dirty="0"/>
              <a:t>加</a:t>
            </a:r>
            <a:r>
              <a:rPr lang="zh-CN" altLang="en-US" dirty="0"/>
              <a:t>速度</a:t>
            </a:r>
            <a:endParaRPr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18</a:t>
            </a:fld>
            <a:endParaRPr kumimoji="1" lang="ja-JP" altLang="en-US"/>
          </a:p>
        </p:txBody>
      </p:sp>
      <p:grpSp>
        <p:nvGrpSpPr>
          <p:cNvPr id="29" name="グループ化 28"/>
          <p:cNvGrpSpPr/>
          <p:nvPr/>
        </p:nvGrpSpPr>
        <p:grpSpPr>
          <a:xfrm>
            <a:off x="6172200" y="1437871"/>
            <a:ext cx="5855278" cy="4502556"/>
            <a:chOff x="6172200" y="1437871"/>
            <a:chExt cx="5855278" cy="4502556"/>
          </a:xfrm>
        </p:grpSpPr>
        <p:grpSp>
          <p:nvGrpSpPr>
            <p:cNvPr id="13" name="グループ化 12"/>
            <p:cNvGrpSpPr/>
            <p:nvPr/>
          </p:nvGrpSpPr>
          <p:grpSpPr>
            <a:xfrm>
              <a:off x="6172200" y="1437871"/>
              <a:ext cx="5855278" cy="4502556"/>
              <a:chOff x="6172200" y="1437871"/>
              <a:chExt cx="5855278" cy="4502556"/>
            </a:xfrm>
          </p:grpSpPr>
          <p:grpSp>
            <p:nvGrpSpPr>
              <p:cNvPr id="50" name="グループ化 49"/>
              <p:cNvGrpSpPr/>
              <p:nvPr/>
            </p:nvGrpSpPr>
            <p:grpSpPr>
              <a:xfrm>
                <a:off x="6172200" y="1437871"/>
                <a:ext cx="5855278" cy="4502556"/>
                <a:chOff x="5923767" y="1408993"/>
                <a:chExt cx="5855278" cy="4502556"/>
              </a:xfrm>
            </p:grpSpPr>
            <p:grpSp>
              <p:nvGrpSpPr>
                <p:cNvPr id="3" name="グループ化 2"/>
                <p:cNvGrpSpPr/>
                <p:nvPr/>
              </p:nvGrpSpPr>
              <p:grpSpPr>
                <a:xfrm>
                  <a:off x="5923767" y="1408993"/>
                  <a:ext cx="5855278" cy="4502556"/>
                  <a:chOff x="5923767" y="1408993"/>
                  <a:chExt cx="5855278" cy="4502556"/>
                </a:xfrm>
              </p:grpSpPr>
              <p:grpSp>
                <p:nvGrpSpPr>
                  <p:cNvPr id="9" name="グループ化 8"/>
                  <p:cNvGrpSpPr/>
                  <p:nvPr/>
                </p:nvGrpSpPr>
                <p:grpSpPr>
                  <a:xfrm>
                    <a:off x="5923767" y="1408993"/>
                    <a:ext cx="5855278" cy="4502556"/>
                    <a:chOff x="6083212" y="1871843"/>
                    <a:chExt cx="6050098" cy="3482748"/>
                  </a:xfrm>
                </p:grpSpPr>
                <p:grpSp>
                  <p:nvGrpSpPr>
                    <p:cNvPr id="10" name="グループ化 9"/>
                    <p:cNvGrpSpPr/>
                    <p:nvPr/>
                  </p:nvGrpSpPr>
                  <p:grpSpPr>
                    <a:xfrm>
                      <a:off x="6083212" y="1871843"/>
                      <a:ext cx="6050098" cy="3482748"/>
                      <a:chOff x="6083212" y="1871843"/>
                      <a:chExt cx="6050098" cy="3482748"/>
                    </a:xfrm>
                  </p:grpSpPr>
                  <p:sp>
                    <p:nvSpPr>
                      <p:cNvPr id="16" name="正方形/長方形 15"/>
                      <p:cNvSpPr/>
                      <p:nvPr/>
                    </p:nvSpPr>
                    <p:spPr>
                      <a:xfrm>
                        <a:off x="6083212" y="1871843"/>
                        <a:ext cx="5867399" cy="348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6096000" y="2196078"/>
                        <a:ext cx="6037310" cy="2850601"/>
                        <a:chOff x="6264362" y="2402078"/>
                        <a:chExt cx="6037310" cy="2850601"/>
                      </a:xfrm>
                    </p:grpSpPr>
                    <p:cxnSp>
                      <p:nvCxnSpPr>
                        <p:cNvPr id="18" name="直線矢印コネクタ 17"/>
                        <p:cNvCxnSpPr/>
                        <p:nvPr/>
                      </p:nvCxnSpPr>
                      <p:spPr>
                        <a:xfrm flipV="1">
                          <a:off x="6837724" y="5082250"/>
                          <a:ext cx="4797198" cy="20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6824797" y="2729768"/>
                          <a:ext cx="12927" cy="23590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264362" y="2410887"/>
                          <a:ext cx="1022148"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v </a:t>
                          </a:r>
                          <a:r>
                            <a:rPr kumimoji="1" lang="en-US" altLang="ja-JP" dirty="0" smtClean="0">
                              <a:latin typeface="Times New Roman" panose="02020603050405020304" pitchFamily="18" charset="0"/>
                              <a:cs typeface="Times New Roman" panose="02020603050405020304" pitchFamily="18" charset="0"/>
                            </a:rPr>
                            <a:t>〔m/s〕</a:t>
                          </a:r>
                          <a:endParaRPr kumimoji="1" lang="ja-JP" altLang="en-US" dirty="0">
                            <a:latin typeface="Times New Roman" panose="02020603050405020304" pitchFamily="18" charset="0"/>
                            <a:cs typeface="Times New Roman" panose="02020603050405020304" pitchFamily="18" charset="0"/>
                          </a:endParaRPr>
                        </a:p>
                      </p:txBody>
                    </p:sp>
                    <p:sp>
                      <p:nvSpPr>
                        <p:cNvPr id="21" name="テキスト ボックス 20"/>
                        <p:cNvSpPr txBox="1"/>
                        <p:nvPr/>
                      </p:nvSpPr>
                      <p:spPr>
                        <a:xfrm>
                          <a:off x="11472997" y="4753472"/>
                          <a:ext cx="828675"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t </a:t>
                          </a:r>
                          <a:r>
                            <a:rPr kumimoji="1" lang="en-US" altLang="ja-JP" dirty="0" smtClean="0">
                              <a:latin typeface="Times New Roman" panose="02020603050405020304" pitchFamily="18" charset="0"/>
                              <a:cs typeface="Times New Roman" panose="02020603050405020304" pitchFamily="18" charset="0"/>
                            </a:rPr>
                            <a:t>〔s〕</a:t>
                          </a:r>
                          <a:endParaRPr kumimoji="1" lang="ja-JP" altLang="en-US" dirty="0">
                            <a:latin typeface="Times New Roman" panose="02020603050405020304" pitchFamily="18" charset="0"/>
                            <a:cs typeface="Times New Roman" panose="02020603050405020304" pitchFamily="18" charset="0"/>
                          </a:endParaRPr>
                        </a:p>
                      </p:txBody>
                    </p:sp>
                    <p:sp>
                      <p:nvSpPr>
                        <p:cNvPr id="22" name="テキスト ボックス 21"/>
                        <p:cNvSpPr txBox="1"/>
                        <p:nvPr/>
                      </p:nvSpPr>
                      <p:spPr>
                        <a:xfrm>
                          <a:off x="6532062" y="4950790"/>
                          <a:ext cx="395288" cy="301889"/>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O</a:t>
                          </a:r>
                          <a:endParaRPr kumimoji="1" lang="ja-JP" altLang="en-US" dirty="0">
                            <a:latin typeface="Times New Roman" panose="02020603050405020304" pitchFamily="18" charset="0"/>
                            <a:cs typeface="Times New Roman" panose="02020603050405020304" pitchFamily="18" charset="0"/>
                          </a:endParaRPr>
                        </a:p>
                      </p:txBody>
                    </p:sp>
                    <p:sp>
                      <p:nvSpPr>
                        <p:cNvPr id="38" name="テキスト ボックス 37"/>
                        <p:cNvSpPr txBox="1"/>
                        <p:nvPr/>
                      </p:nvSpPr>
                      <p:spPr>
                        <a:xfrm>
                          <a:off x="6530204" y="3487218"/>
                          <a:ext cx="662149" cy="285680"/>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v</a:t>
                          </a:r>
                          <a:endParaRPr kumimoji="1" lang="ja-JP" altLang="en-US" i="1" dirty="0">
                            <a:latin typeface="Times New Roman" panose="02020603050405020304" pitchFamily="18" charset="0"/>
                            <a:cs typeface="Times New Roman" panose="02020603050405020304" pitchFamily="18" charset="0"/>
                          </a:endParaRPr>
                        </a:p>
                      </p:txBody>
                    </p:sp>
                    <p:sp>
                      <p:nvSpPr>
                        <p:cNvPr id="41" name="テキスト ボックス 40"/>
                        <p:cNvSpPr txBox="1"/>
                        <p:nvPr/>
                      </p:nvSpPr>
                      <p:spPr>
                        <a:xfrm>
                          <a:off x="7621325" y="2402078"/>
                          <a:ext cx="3348870" cy="285680"/>
                        </a:xfrm>
                        <a:prstGeom prst="rect">
                          <a:avLst/>
                        </a:prstGeom>
                        <a:noFill/>
                      </p:spPr>
                      <p:txBody>
                        <a:bodyPr wrap="square" rtlCol="0">
                          <a:spAutoFit/>
                        </a:bodyPr>
                        <a:lstStyle/>
                        <a:p>
                          <a:r>
                            <a:rPr lang="ja-JP" altLang="en-US" dirty="0" smtClean="0">
                              <a:latin typeface="Times New Roman" panose="02020603050405020304" pitchFamily="18" charset="0"/>
                              <a:cs typeface="Times New Roman" panose="02020603050405020304" pitchFamily="18" charset="0"/>
                            </a:rPr>
                            <a:t>等加速度直線運動の </a:t>
                          </a:r>
                          <a:r>
                            <a:rPr lang="en-US" altLang="ja-JP" i="1" dirty="0" smtClean="0">
                              <a:latin typeface="Times New Roman" panose="02020603050405020304" pitchFamily="18" charset="0"/>
                              <a:cs typeface="Times New Roman" panose="02020603050405020304" pitchFamily="18" charset="0"/>
                            </a:rPr>
                            <a:t>v-t </a:t>
                          </a:r>
                          <a:r>
                            <a:rPr lang="ja-JP" altLang="en-US" dirty="0" smtClean="0">
                              <a:latin typeface="Times New Roman" panose="02020603050405020304" pitchFamily="18" charset="0"/>
                              <a:cs typeface="Times New Roman" panose="02020603050405020304" pitchFamily="18" charset="0"/>
                            </a:rPr>
                            <a:t>図</a:t>
                          </a:r>
                          <a:endParaRPr kumimoji="1" lang="ja-JP" altLang="en-US" dirty="0">
                            <a:latin typeface="Times New Roman" panose="02020603050405020304" pitchFamily="18" charset="0"/>
                            <a:cs typeface="Times New Roman" panose="02020603050405020304" pitchFamily="18" charset="0"/>
                          </a:endParaRPr>
                        </a:p>
                      </p:txBody>
                    </p:sp>
                  </p:grpSp>
                </p:grpSp>
                <p:cxnSp>
                  <p:nvCxnSpPr>
                    <p:cNvPr id="11" name="直線コネクタ 10"/>
                    <p:cNvCxnSpPr/>
                    <p:nvPr/>
                  </p:nvCxnSpPr>
                  <p:spPr>
                    <a:xfrm flipV="1">
                      <a:off x="6660108" y="2721571"/>
                      <a:ext cx="4448782" cy="1510587"/>
                    </a:xfrm>
                    <a:prstGeom prst="line">
                      <a:avLst/>
                    </a:prstGeom>
                    <a:ln w="15875">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6656434" y="3443283"/>
                      <a:ext cx="2280397" cy="60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8935293" y="3442422"/>
                      <a:ext cx="10346" cy="14332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4" name="テキスト ボックス 43"/>
                  <p:cNvSpPr txBox="1"/>
                  <p:nvPr/>
                </p:nvSpPr>
                <p:spPr>
                  <a:xfrm>
                    <a:off x="8539578" y="5255740"/>
                    <a:ext cx="640827"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t</a:t>
                    </a:r>
                    <a:endParaRPr kumimoji="1" lang="ja-JP" altLang="en-US" i="1" dirty="0">
                      <a:latin typeface="Times New Roman" panose="02020603050405020304" pitchFamily="18" charset="0"/>
                      <a:cs typeface="Times New Roman" panose="02020603050405020304" pitchFamily="18" charset="0"/>
                    </a:endParaRPr>
                  </a:p>
                </p:txBody>
              </p:sp>
            </p:grpSp>
            <p:sp>
              <p:nvSpPr>
                <p:cNvPr id="49" name="テキスト ボックス 48"/>
                <p:cNvSpPr txBox="1"/>
                <p:nvPr/>
              </p:nvSpPr>
              <p:spPr>
                <a:xfrm>
                  <a:off x="6113208" y="4250443"/>
                  <a:ext cx="640827" cy="369332"/>
                </a:xfrm>
                <a:prstGeom prst="rect">
                  <a:avLst/>
                </a:prstGeom>
                <a:noFill/>
              </p:spPr>
              <p:txBody>
                <a:bodyPr wrap="square" rtlCol="0">
                  <a:spAutoFit/>
                </a:bodyPr>
                <a:lstStyle/>
                <a:p>
                  <a:r>
                    <a:rPr lang="en-US" altLang="ja-JP" i="1" dirty="0">
                      <a:latin typeface="Times New Roman" panose="02020603050405020304" pitchFamily="18" charset="0"/>
                      <a:cs typeface="Times New Roman" panose="02020603050405020304" pitchFamily="18" charset="0"/>
                    </a:rPr>
                    <a:t>v</a:t>
                  </a:r>
                  <a:r>
                    <a:rPr lang="en-US" altLang="ja-JP" sz="1050" i="1" dirty="0">
                      <a:latin typeface="Times New Roman" panose="02020603050405020304" pitchFamily="18" charset="0"/>
                      <a:cs typeface="Times New Roman" panose="02020603050405020304" pitchFamily="18" charset="0"/>
                    </a:rPr>
                    <a:t>0</a:t>
                  </a:r>
                  <a:endParaRPr kumimoji="1" lang="ja-JP" altLang="en-US" dirty="0">
                    <a:latin typeface="Times New Roman" panose="02020603050405020304" pitchFamily="18" charset="0"/>
                    <a:cs typeface="Times New Roman" panose="02020603050405020304" pitchFamily="18" charset="0"/>
                  </a:endParaRPr>
                </a:p>
              </p:txBody>
            </p:sp>
          </p:grpSp>
          <p:sp>
            <p:nvSpPr>
              <p:cNvPr id="2" name="テキスト ボックス 1"/>
              <p:cNvSpPr txBox="1"/>
              <p:nvPr/>
            </p:nvSpPr>
            <p:spPr>
              <a:xfrm>
                <a:off x="9062977" y="2345914"/>
                <a:ext cx="1675899" cy="646331"/>
              </a:xfrm>
              <a:prstGeom prst="rect">
                <a:avLst/>
              </a:prstGeom>
              <a:noFill/>
            </p:spPr>
            <p:txBody>
              <a:bodyPr wrap="square" rtlCol="0">
                <a:spAutoFit/>
              </a:bodyPr>
              <a:lstStyle/>
              <a:p>
                <a:r>
                  <a:rPr lang="ja-JP" altLang="en-US" dirty="0" smtClean="0"/>
                  <a:t>加速度（</a:t>
                </a:r>
                <a:r>
                  <a:rPr lang="en-US" altLang="ja-JP" dirty="0" smtClean="0"/>
                  <a:t>=</a:t>
                </a:r>
                <a:r>
                  <a:rPr lang="ja-JP" altLang="en-US" dirty="0" smtClean="0"/>
                  <a:t>傾き）</a:t>
                </a:r>
                <a:endParaRPr lang="en-US" altLang="ja-JP" dirty="0" smtClean="0"/>
              </a:p>
              <a:p>
                <a:r>
                  <a:rPr lang="ja-JP" altLang="en-US" dirty="0"/>
                  <a:t>　</a:t>
                </a:r>
                <a:r>
                  <a:rPr lang="ja-JP" altLang="en-US" dirty="0" smtClean="0"/>
                  <a:t>　</a:t>
                </a:r>
                <a:r>
                  <a:rPr lang="en-US" altLang="ja-JP" i="1" dirty="0" smtClean="0">
                    <a:latin typeface="Times New Roman" panose="02020603050405020304" pitchFamily="18" charset="0"/>
                    <a:cs typeface="Times New Roman" panose="02020603050405020304" pitchFamily="18" charset="0"/>
                  </a:rPr>
                  <a:t>a</a:t>
                </a:r>
                <a:r>
                  <a:rPr lang="en-US" altLang="ja-JP" dirty="0" smtClean="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〔m/s²〕</a:t>
                </a:r>
                <a:endParaRPr kumimoji="1" lang="ja-JP" altLang="en-US" dirty="0"/>
              </a:p>
            </p:txBody>
          </p:sp>
        </p:grpSp>
        <p:sp>
          <p:nvSpPr>
            <p:cNvPr id="27" name="正方形/長方形 26"/>
            <p:cNvSpPr/>
            <p:nvPr/>
          </p:nvSpPr>
          <p:spPr>
            <a:xfrm>
              <a:off x="6739475" y="4489327"/>
              <a:ext cx="2192966" cy="841190"/>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p:cNvSpPr/>
            <p:nvPr/>
          </p:nvSpPr>
          <p:spPr>
            <a:xfrm flipH="1">
              <a:off x="6726963" y="3508459"/>
              <a:ext cx="2205477" cy="994806"/>
            </a:xfrm>
            <a:prstGeom prst="rtTriangle">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45872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ja-JP" altLang="en-US" dirty="0" smtClean="0"/>
              <a:t>等加速度直線運動</a:t>
            </a:r>
            <a:endParaRPr kumimoji="1" lang="ja-JP" altLang="en-US" dirty="0"/>
          </a:p>
        </p:txBody>
      </p:sp>
      <mc:AlternateContent xmlns:mc="http://schemas.openxmlformats.org/markup-compatibility/2006" xmlns:a14="http://schemas.microsoft.com/office/drawing/2010/main">
        <mc:Choice Requires="a14">
          <p:sp>
            <p:nvSpPr>
              <p:cNvPr id="5" name="コンテンツ プレースホルダー 4"/>
              <p:cNvSpPr>
                <a:spLocks noGrp="1"/>
              </p:cNvSpPr>
              <p:nvPr>
                <p:ph sz="half" idx="1"/>
              </p:nvPr>
            </p:nvSpPr>
            <p:spPr>
              <a:xfrm>
                <a:off x="838200" y="1426296"/>
                <a:ext cx="5181600" cy="5071485"/>
              </a:xfrm>
            </p:spPr>
            <p:txBody>
              <a:bodyPr>
                <a:normAutofit/>
              </a:bodyPr>
              <a:lstStyle/>
              <a:p>
                <a:pPr marL="0" indent="0">
                  <a:buNone/>
                </a:pPr>
                <a:r>
                  <a:rPr lang="en-US" altLang="ja-JP" dirty="0" smtClean="0"/>
                  <a:t>〔</a:t>
                </a:r>
                <a:r>
                  <a:rPr lang="ja-JP" altLang="en-US" dirty="0" smtClean="0"/>
                  <a:t>等加速度直線運動の公式</a:t>
                </a:r>
                <a:r>
                  <a:rPr lang="en-US" altLang="ja-JP" dirty="0" smtClean="0"/>
                  <a:t>〕</a:t>
                </a:r>
              </a:p>
              <a:p>
                <a:pPr marL="0" indent="0">
                  <a:buNone/>
                </a:pPr>
                <a:r>
                  <a:rPr lang="ja-JP" altLang="en-US" dirty="0">
                    <a:latin typeface="Times New Roman" panose="02020603050405020304" pitchFamily="18" charset="0"/>
                    <a:cs typeface="Times New Roman" panose="02020603050405020304" pitchFamily="18" charset="0"/>
                  </a:rPr>
                  <a:t>　</a:t>
                </a:r>
                <a:r>
                  <a:rPr lang="en-US" altLang="ja-JP" i="1" dirty="0">
                    <a:latin typeface="Times New Roman" panose="02020603050405020304" pitchFamily="18" charset="0"/>
                    <a:cs typeface="Times New Roman" panose="02020603050405020304" pitchFamily="18" charset="0"/>
                  </a:rPr>
                  <a:t> </a:t>
                </a:r>
                <a:r>
                  <a:rPr lang="ja-JP" altLang="en-US"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i="1">
                            <a:solidFill>
                              <a:srgbClr val="FF0000"/>
                            </a:solidFill>
                            <a:latin typeface="Cambria Math" panose="02040503050406030204" pitchFamily="18" charset="0"/>
                            <a:cs typeface="Times New Roman" panose="02020603050405020304" pitchFamily="18" charset="0"/>
                          </a:rPr>
                        </m:ctrlPr>
                      </m:sSubPr>
                      <m:e>
                        <m:r>
                          <a:rPr lang="en-US" altLang="ja-JP" i="1">
                            <a:solidFill>
                              <a:srgbClr val="FF0000"/>
                            </a:solidFill>
                            <a:latin typeface="Cambria Math" panose="02040503050406030204" pitchFamily="18" charset="0"/>
                            <a:cs typeface="Times New Roman" panose="02020603050405020304" pitchFamily="18" charset="0"/>
                          </a:rPr>
                          <m:t>𝑥</m:t>
                        </m:r>
                        <m:r>
                          <a:rPr lang="en-US" altLang="ja-JP" i="1">
                            <a:solidFill>
                              <a:srgbClr val="FF0000"/>
                            </a:solidFill>
                            <a:latin typeface="Cambria Math" panose="02040503050406030204" pitchFamily="18" charset="0"/>
                            <a:cs typeface="Times New Roman" panose="02020603050405020304" pitchFamily="18" charset="0"/>
                          </a:rPr>
                          <m:t>=</m:t>
                        </m:r>
                        <m:r>
                          <a:rPr lang="en-US" altLang="ja-JP" i="1">
                            <a:solidFill>
                              <a:srgbClr val="FF0000"/>
                            </a:solidFill>
                            <a:latin typeface="Cambria Math" panose="02040503050406030204" pitchFamily="18" charset="0"/>
                            <a:cs typeface="Times New Roman" panose="02020603050405020304" pitchFamily="18" charset="0"/>
                          </a:rPr>
                          <m:t>𝑣</m:t>
                        </m:r>
                      </m:e>
                      <m:sub>
                        <m:r>
                          <a:rPr lang="en-US" altLang="ja-JP" i="1">
                            <a:solidFill>
                              <a:srgbClr val="FF0000"/>
                            </a:solidFill>
                            <a:latin typeface="Cambria Math" panose="02040503050406030204" pitchFamily="18" charset="0"/>
                            <a:cs typeface="Times New Roman" panose="02020603050405020304" pitchFamily="18" charset="0"/>
                          </a:rPr>
                          <m:t>0</m:t>
                        </m:r>
                      </m:sub>
                    </m:sSub>
                    <m:r>
                      <a:rPr lang="en-US" altLang="ja-JP" i="1">
                        <a:solidFill>
                          <a:srgbClr val="FF0000"/>
                        </a:solidFill>
                        <a:latin typeface="Cambria Math" panose="02040503050406030204" pitchFamily="18" charset="0"/>
                        <a:cs typeface="Times New Roman" panose="02020603050405020304" pitchFamily="18" charset="0"/>
                      </a:rPr>
                      <m:t>𝑡</m:t>
                    </m:r>
                    <m:r>
                      <a:rPr lang="en-US" altLang="ja-JP" i="1">
                        <a:solidFill>
                          <a:srgbClr val="FF0000"/>
                        </a:solidFill>
                        <a:latin typeface="Cambria Math" panose="02040503050406030204" pitchFamily="18" charset="0"/>
                        <a:cs typeface="Times New Roman" panose="02020603050405020304" pitchFamily="18" charset="0"/>
                      </a:rPr>
                      <m:t>+</m:t>
                    </m:r>
                    <m:f>
                      <m:fPr>
                        <m:ctrlPr>
                          <a:rPr lang="en-US" altLang="ja-JP" i="1">
                            <a:solidFill>
                              <a:srgbClr val="FF0000"/>
                            </a:solidFill>
                            <a:latin typeface="Cambria Math" panose="02040503050406030204" pitchFamily="18" charset="0"/>
                            <a:cs typeface="Times New Roman" panose="02020603050405020304" pitchFamily="18" charset="0"/>
                          </a:rPr>
                        </m:ctrlPr>
                      </m:fPr>
                      <m:num>
                        <m:r>
                          <a:rPr lang="en-US" altLang="ja-JP" i="1">
                            <a:solidFill>
                              <a:srgbClr val="FF0000"/>
                            </a:solidFill>
                            <a:latin typeface="Cambria Math" panose="02040503050406030204" pitchFamily="18" charset="0"/>
                            <a:cs typeface="Times New Roman" panose="02020603050405020304" pitchFamily="18" charset="0"/>
                          </a:rPr>
                          <m:t>1</m:t>
                        </m:r>
                      </m:num>
                      <m:den>
                        <m:r>
                          <a:rPr lang="en-US" altLang="ja-JP" i="1">
                            <a:solidFill>
                              <a:srgbClr val="FF0000"/>
                            </a:solidFill>
                            <a:latin typeface="Cambria Math" panose="02040503050406030204" pitchFamily="18" charset="0"/>
                            <a:cs typeface="Times New Roman" panose="02020603050405020304" pitchFamily="18" charset="0"/>
                          </a:rPr>
                          <m:t>2</m:t>
                        </m:r>
                      </m:den>
                    </m:f>
                    <m:r>
                      <a:rPr lang="en-US" altLang="ja-JP" i="1">
                        <a:solidFill>
                          <a:srgbClr val="FF0000"/>
                        </a:solidFill>
                        <a:latin typeface="Cambria Math" panose="02040503050406030204" pitchFamily="18" charset="0"/>
                        <a:cs typeface="Times New Roman" panose="02020603050405020304" pitchFamily="18" charset="0"/>
                      </a:rPr>
                      <m:t>𝑎</m:t>
                    </m:r>
                    <m:sSup>
                      <m:sSupPr>
                        <m:ctrlPr>
                          <a:rPr lang="en-US" altLang="ja-JP" i="1">
                            <a:solidFill>
                              <a:srgbClr val="FF0000"/>
                            </a:solidFill>
                            <a:latin typeface="Cambria Math" panose="02040503050406030204" pitchFamily="18" charset="0"/>
                            <a:cs typeface="Times New Roman" panose="02020603050405020304" pitchFamily="18" charset="0"/>
                          </a:rPr>
                        </m:ctrlPr>
                      </m:sSupPr>
                      <m:e>
                        <m:r>
                          <a:rPr lang="en-US" altLang="ja-JP" i="1">
                            <a:solidFill>
                              <a:srgbClr val="FF0000"/>
                            </a:solidFill>
                            <a:latin typeface="Cambria Math" panose="02040503050406030204" pitchFamily="18" charset="0"/>
                            <a:cs typeface="Times New Roman" panose="02020603050405020304" pitchFamily="18" charset="0"/>
                          </a:rPr>
                          <m:t>𝑡</m:t>
                        </m:r>
                      </m:e>
                      <m:sup>
                        <m:r>
                          <a:rPr lang="en-US" altLang="ja-JP" i="1">
                            <a:solidFill>
                              <a:srgbClr val="FF0000"/>
                            </a:solidFill>
                            <a:latin typeface="Cambria Math" panose="02040503050406030204" pitchFamily="18" charset="0"/>
                            <a:cs typeface="Times New Roman" panose="02020603050405020304" pitchFamily="18" charset="0"/>
                          </a:rPr>
                          <m:t>2</m:t>
                        </m:r>
                      </m:sup>
                    </m:sSup>
                  </m:oMath>
                </a14:m>
                <a:r>
                  <a:rPr lang="ja-JP" altLang="en-US" dirty="0" smtClean="0">
                    <a:solidFill>
                      <a:srgbClr val="FF0000"/>
                    </a:solidFill>
                    <a:latin typeface="Times New Roman" panose="02020603050405020304" pitchFamily="18" charset="0"/>
                    <a:cs typeface="Times New Roman" panose="02020603050405020304" pitchFamily="18" charset="0"/>
                  </a:rPr>
                  <a:t>≪重要≫</a:t>
                </a:r>
                <a:endParaRPr lang="en-US" altLang="ja-JP"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ja-JP" altLang="en-US" dirty="0" smtClean="0">
                    <a:latin typeface="Times New Roman" panose="02020603050405020304" pitchFamily="18" charset="0"/>
                    <a:cs typeface="Times New Roman" panose="02020603050405020304" pitchFamily="18" charset="0"/>
                  </a:rPr>
                  <a:t>を「等加速度直線運動の</a:t>
                </a:r>
                <a:r>
                  <a:rPr lang="ja-JP" altLang="en-US" dirty="0" smtClean="0">
                    <a:solidFill>
                      <a:srgbClr val="FF0000"/>
                    </a:solidFill>
                    <a:latin typeface="Times New Roman" panose="02020603050405020304" pitchFamily="18" charset="0"/>
                    <a:cs typeface="Times New Roman" panose="02020603050405020304" pitchFamily="18" charset="0"/>
                  </a:rPr>
                  <a:t>位置の式または変位の式</a:t>
                </a:r>
                <a:r>
                  <a:rPr lang="ja-JP" altLang="en-US" dirty="0" smtClean="0">
                    <a:latin typeface="Times New Roman" panose="02020603050405020304" pitchFamily="18" charset="0"/>
                    <a:cs typeface="Times New Roman" panose="02020603050405020304" pitchFamily="18" charset="0"/>
                  </a:rPr>
                  <a:t>」といいます。</a:t>
                </a:r>
                <a:endParaRPr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a:latin typeface="Times New Roman" panose="02020603050405020304" pitchFamily="18" charset="0"/>
                    <a:cs typeface="Times New Roman" panose="02020603050405020304" pitchFamily="18" charset="0"/>
                  </a:rPr>
                  <a:t>　初速度と加速度があらかじめ知っていれば、何秒後に</a:t>
                </a:r>
                <a:r>
                  <a:rPr lang="ja-JP" altLang="en-US" dirty="0" smtClean="0">
                    <a:latin typeface="Times New Roman" panose="02020603050405020304" pitchFamily="18" charset="0"/>
                    <a:cs typeface="Times New Roman" panose="02020603050405020304" pitchFamily="18" charset="0"/>
                  </a:rPr>
                  <a:t>物体がどの位置に達しているか、簡単</a:t>
                </a:r>
                <a:r>
                  <a:rPr lang="ja-JP" altLang="en-US" dirty="0">
                    <a:latin typeface="Times New Roman" panose="02020603050405020304" pitchFamily="18" charset="0"/>
                    <a:cs typeface="Times New Roman" panose="02020603050405020304" pitchFamily="18" charset="0"/>
                  </a:rPr>
                  <a:t>に計算できるのです</a:t>
                </a:r>
                <a:r>
                  <a:rPr lang="ja-JP" altLang="en-US" dirty="0" smtClean="0">
                    <a:latin typeface="Times New Roman" panose="02020603050405020304" pitchFamily="18" charset="0"/>
                    <a:cs typeface="Times New Roman" panose="02020603050405020304" pitchFamily="18" charset="0"/>
                  </a:rPr>
                  <a:t>。</a:t>
                </a:r>
                <a:endParaRPr lang="en-US" altLang="ja-JP" dirty="0">
                  <a:latin typeface="Times New Roman" panose="02020603050405020304" pitchFamily="18" charset="0"/>
                  <a:cs typeface="Times New Roman" panose="02020603050405020304" pitchFamily="18" charset="0"/>
                </a:endParaRPr>
              </a:p>
            </p:txBody>
          </p:sp>
        </mc:Choice>
        <mc:Fallback xmlns="">
          <p:sp>
            <p:nvSpPr>
              <p:cNvPr id="5" name="コンテンツ プレースホルダー 4"/>
              <p:cNvSpPr>
                <a:spLocks noGrp="1" noRot="1" noChangeAspect="1" noMove="1" noResize="1" noEditPoints="1" noAdjustHandles="1" noChangeArrowheads="1" noChangeShapeType="1" noTextEdit="1"/>
              </p:cNvSpPr>
              <p:nvPr>
                <p:ph sz="half" idx="1"/>
              </p:nvPr>
            </p:nvSpPr>
            <p:spPr>
              <a:xfrm>
                <a:off x="838200" y="1426296"/>
                <a:ext cx="5181600" cy="5071485"/>
              </a:xfrm>
              <a:blipFill rotWithShape="0">
                <a:blip r:embed="rId2"/>
                <a:stretch>
                  <a:fillRect l="-2471" t="-2644" r="-824"/>
                </a:stretch>
              </a:blipFill>
            </p:spPr>
            <p:txBody>
              <a:bodyPr/>
              <a:lstStyle/>
              <a:p>
                <a:r>
                  <a:rPr lang="ja-JP" altLang="en-US">
                    <a:noFill/>
                  </a:rPr>
                  <a:t> </a:t>
                </a:r>
              </a:p>
            </p:txBody>
          </p:sp>
        </mc:Fallback>
      </mc:AlternateContent>
      <p:sp>
        <p:nvSpPr>
          <p:cNvPr id="6" name="コンテンツ プレースホルダー 5"/>
          <p:cNvSpPr>
            <a:spLocks noGrp="1"/>
          </p:cNvSpPr>
          <p:nvPr>
            <p:ph sz="half" idx="2"/>
          </p:nvPr>
        </p:nvSpPr>
        <p:spPr>
          <a:xfrm>
            <a:off x="6172200" y="1426296"/>
            <a:ext cx="5181600" cy="5071485"/>
          </a:xfrm>
        </p:spPr>
        <p:txBody>
          <a:bodyPr>
            <a:normAutofit/>
          </a:bodyPr>
          <a:lstStyle/>
          <a:p>
            <a:endParaRPr kumimoji="1" lang="ja-JP" altLang="en-US" dirty="0"/>
          </a:p>
        </p:txBody>
      </p:sp>
      <p:sp>
        <p:nvSpPr>
          <p:cNvPr id="7" name="フッター プレースホルダー 6"/>
          <p:cNvSpPr>
            <a:spLocks noGrp="1"/>
          </p:cNvSpPr>
          <p:nvPr>
            <p:ph type="ftr" sz="quarter" idx="11"/>
          </p:nvPr>
        </p:nvSpPr>
        <p:spPr/>
        <p:txBody>
          <a:bodyPr/>
          <a:lstStyle/>
          <a:p>
            <a:r>
              <a:rPr lang="zh-CN" altLang="en-US" dirty="0"/>
              <a:t>要点整理　</a:t>
            </a:r>
            <a:r>
              <a:rPr lang="en-US" altLang="zh-CN" dirty="0"/>
              <a:t>1-1-</a:t>
            </a:r>
            <a:r>
              <a:rPr lang="en-US" altLang="ja-JP" dirty="0"/>
              <a:t>2</a:t>
            </a:r>
            <a:r>
              <a:rPr lang="zh-CN" altLang="en-US" dirty="0"/>
              <a:t>　</a:t>
            </a:r>
            <a:r>
              <a:rPr lang="ja-JP" altLang="en-US" dirty="0"/>
              <a:t>加</a:t>
            </a:r>
            <a:r>
              <a:rPr lang="zh-CN" altLang="en-US" dirty="0"/>
              <a:t>速度</a:t>
            </a:r>
            <a:endParaRPr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19</a:t>
            </a:fld>
            <a:endParaRPr kumimoji="1" lang="ja-JP" altLang="en-US"/>
          </a:p>
        </p:txBody>
      </p:sp>
      <p:grpSp>
        <p:nvGrpSpPr>
          <p:cNvPr id="29" name="グループ化 28"/>
          <p:cNvGrpSpPr/>
          <p:nvPr/>
        </p:nvGrpSpPr>
        <p:grpSpPr>
          <a:xfrm>
            <a:off x="6172200" y="1437871"/>
            <a:ext cx="5855278" cy="4502556"/>
            <a:chOff x="6172200" y="1437871"/>
            <a:chExt cx="5855278" cy="4502556"/>
          </a:xfrm>
        </p:grpSpPr>
        <p:grpSp>
          <p:nvGrpSpPr>
            <p:cNvPr id="13" name="グループ化 12"/>
            <p:cNvGrpSpPr/>
            <p:nvPr/>
          </p:nvGrpSpPr>
          <p:grpSpPr>
            <a:xfrm>
              <a:off x="6172200" y="1437871"/>
              <a:ext cx="5855278" cy="4502556"/>
              <a:chOff x="6172200" y="1437871"/>
              <a:chExt cx="5855278" cy="4502556"/>
            </a:xfrm>
          </p:grpSpPr>
          <p:grpSp>
            <p:nvGrpSpPr>
              <p:cNvPr id="50" name="グループ化 49"/>
              <p:cNvGrpSpPr/>
              <p:nvPr/>
            </p:nvGrpSpPr>
            <p:grpSpPr>
              <a:xfrm>
                <a:off x="6172200" y="1437871"/>
                <a:ext cx="5855278" cy="4502556"/>
                <a:chOff x="5923767" y="1408993"/>
                <a:chExt cx="5855278" cy="4502556"/>
              </a:xfrm>
            </p:grpSpPr>
            <p:grpSp>
              <p:nvGrpSpPr>
                <p:cNvPr id="3" name="グループ化 2"/>
                <p:cNvGrpSpPr/>
                <p:nvPr/>
              </p:nvGrpSpPr>
              <p:grpSpPr>
                <a:xfrm>
                  <a:off x="5923767" y="1408993"/>
                  <a:ext cx="5855278" cy="4502556"/>
                  <a:chOff x="5923767" y="1408993"/>
                  <a:chExt cx="5855278" cy="4502556"/>
                </a:xfrm>
              </p:grpSpPr>
              <p:grpSp>
                <p:nvGrpSpPr>
                  <p:cNvPr id="9" name="グループ化 8"/>
                  <p:cNvGrpSpPr/>
                  <p:nvPr/>
                </p:nvGrpSpPr>
                <p:grpSpPr>
                  <a:xfrm>
                    <a:off x="5923767" y="1408993"/>
                    <a:ext cx="5855278" cy="4502556"/>
                    <a:chOff x="6083212" y="1871843"/>
                    <a:chExt cx="6050098" cy="3482748"/>
                  </a:xfrm>
                </p:grpSpPr>
                <p:grpSp>
                  <p:nvGrpSpPr>
                    <p:cNvPr id="10" name="グループ化 9"/>
                    <p:cNvGrpSpPr/>
                    <p:nvPr/>
                  </p:nvGrpSpPr>
                  <p:grpSpPr>
                    <a:xfrm>
                      <a:off x="6083212" y="1871843"/>
                      <a:ext cx="6050098" cy="3482748"/>
                      <a:chOff x="6083212" y="1871843"/>
                      <a:chExt cx="6050098" cy="3482748"/>
                    </a:xfrm>
                  </p:grpSpPr>
                  <p:sp>
                    <p:nvSpPr>
                      <p:cNvPr id="16" name="正方形/長方形 15"/>
                      <p:cNvSpPr/>
                      <p:nvPr/>
                    </p:nvSpPr>
                    <p:spPr>
                      <a:xfrm>
                        <a:off x="6083212" y="1871843"/>
                        <a:ext cx="5867399" cy="348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6096000" y="2196078"/>
                        <a:ext cx="6037310" cy="2850601"/>
                        <a:chOff x="6264362" y="2402078"/>
                        <a:chExt cx="6037310" cy="2850601"/>
                      </a:xfrm>
                    </p:grpSpPr>
                    <p:cxnSp>
                      <p:nvCxnSpPr>
                        <p:cNvPr id="18" name="直線矢印コネクタ 17"/>
                        <p:cNvCxnSpPr/>
                        <p:nvPr/>
                      </p:nvCxnSpPr>
                      <p:spPr>
                        <a:xfrm flipV="1">
                          <a:off x="6837724" y="5082250"/>
                          <a:ext cx="4797198" cy="20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6824797" y="2729768"/>
                          <a:ext cx="12927" cy="23590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264362" y="2410887"/>
                          <a:ext cx="1022148"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v </a:t>
                          </a:r>
                          <a:r>
                            <a:rPr kumimoji="1" lang="en-US" altLang="ja-JP" dirty="0" smtClean="0">
                              <a:latin typeface="Times New Roman" panose="02020603050405020304" pitchFamily="18" charset="0"/>
                              <a:cs typeface="Times New Roman" panose="02020603050405020304" pitchFamily="18" charset="0"/>
                            </a:rPr>
                            <a:t>〔m/s〕</a:t>
                          </a:r>
                          <a:endParaRPr kumimoji="1" lang="ja-JP" altLang="en-US" dirty="0">
                            <a:latin typeface="Times New Roman" panose="02020603050405020304" pitchFamily="18" charset="0"/>
                            <a:cs typeface="Times New Roman" panose="02020603050405020304" pitchFamily="18" charset="0"/>
                          </a:endParaRPr>
                        </a:p>
                      </p:txBody>
                    </p:sp>
                    <p:sp>
                      <p:nvSpPr>
                        <p:cNvPr id="21" name="テキスト ボックス 20"/>
                        <p:cNvSpPr txBox="1"/>
                        <p:nvPr/>
                      </p:nvSpPr>
                      <p:spPr>
                        <a:xfrm>
                          <a:off x="11472997" y="4753472"/>
                          <a:ext cx="828675"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t </a:t>
                          </a:r>
                          <a:r>
                            <a:rPr kumimoji="1" lang="en-US" altLang="ja-JP" dirty="0" smtClean="0">
                              <a:latin typeface="Times New Roman" panose="02020603050405020304" pitchFamily="18" charset="0"/>
                              <a:cs typeface="Times New Roman" panose="02020603050405020304" pitchFamily="18" charset="0"/>
                            </a:rPr>
                            <a:t>〔s〕</a:t>
                          </a:r>
                          <a:endParaRPr kumimoji="1" lang="ja-JP" altLang="en-US" dirty="0">
                            <a:latin typeface="Times New Roman" panose="02020603050405020304" pitchFamily="18" charset="0"/>
                            <a:cs typeface="Times New Roman" panose="02020603050405020304" pitchFamily="18" charset="0"/>
                          </a:endParaRPr>
                        </a:p>
                      </p:txBody>
                    </p:sp>
                    <p:sp>
                      <p:nvSpPr>
                        <p:cNvPr id="22" name="テキスト ボックス 21"/>
                        <p:cNvSpPr txBox="1"/>
                        <p:nvPr/>
                      </p:nvSpPr>
                      <p:spPr>
                        <a:xfrm>
                          <a:off x="6532062" y="4950790"/>
                          <a:ext cx="395288" cy="301889"/>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O</a:t>
                          </a:r>
                          <a:endParaRPr kumimoji="1" lang="ja-JP" altLang="en-US" dirty="0">
                            <a:latin typeface="Times New Roman" panose="02020603050405020304" pitchFamily="18" charset="0"/>
                            <a:cs typeface="Times New Roman" panose="02020603050405020304" pitchFamily="18" charset="0"/>
                          </a:endParaRPr>
                        </a:p>
                      </p:txBody>
                    </p:sp>
                    <p:sp>
                      <p:nvSpPr>
                        <p:cNvPr id="38" name="テキスト ボックス 37"/>
                        <p:cNvSpPr txBox="1"/>
                        <p:nvPr/>
                      </p:nvSpPr>
                      <p:spPr>
                        <a:xfrm>
                          <a:off x="6530204" y="3487218"/>
                          <a:ext cx="662149" cy="285680"/>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v</a:t>
                          </a:r>
                          <a:endParaRPr kumimoji="1" lang="ja-JP" altLang="en-US" i="1" dirty="0">
                            <a:latin typeface="Times New Roman" panose="02020603050405020304" pitchFamily="18" charset="0"/>
                            <a:cs typeface="Times New Roman" panose="02020603050405020304" pitchFamily="18" charset="0"/>
                          </a:endParaRPr>
                        </a:p>
                      </p:txBody>
                    </p:sp>
                    <p:sp>
                      <p:nvSpPr>
                        <p:cNvPr id="41" name="テキスト ボックス 40"/>
                        <p:cNvSpPr txBox="1"/>
                        <p:nvPr/>
                      </p:nvSpPr>
                      <p:spPr>
                        <a:xfrm>
                          <a:off x="7621325" y="2402078"/>
                          <a:ext cx="3348870" cy="285680"/>
                        </a:xfrm>
                        <a:prstGeom prst="rect">
                          <a:avLst/>
                        </a:prstGeom>
                        <a:noFill/>
                      </p:spPr>
                      <p:txBody>
                        <a:bodyPr wrap="square" rtlCol="0">
                          <a:spAutoFit/>
                        </a:bodyPr>
                        <a:lstStyle/>
                        <a:p>
                          <a:r>
                            <a:rPr lang="ja-JP" altLang="en-US" dirty="0" smtClean="0">
                              <a:latin typeface="Times New Roman" panose="02020603050405020304" pitchFamily="18" charset="0"/>
                              <a:cs typeface="Times New Roman" panose="02020603050405020304" pitchFamily="18" charset="0"/>
                            </a:rPr>
                            <a:t>等加速度直線運動の </a:t>
                          </a:r>
                          <a:r>
                            <a:rPr lang="en-US" altLang="ja-JP" i="1" dirty="0" smtClean="0">
                              <a:latin typeface="Times New Roman" panose="02020603050405020304" pitchFamily="18" charset="0"/>
                              <a:cs typeface="Times New Roman" panose="02020603050405020304" pitchFamily="18" charset="0"/>
                            </a:rPr>
                            <a:t>v-t </a:t>
                          </a:r>
                          <a:r>
                            <a:rPr lang="ja-JP" altLang="en-US" dirty="0" smtClean="0">
                              <a:latin typeface="Times New Roman" panose="02020603050405020304" pitchFamily="18" charset="0"/>
                              <a:cs typeface="Times New Roman" panose="02020603050405020304" pitchFamily="18" charset="0"/>
                            </a:rPr>
                            <a:t>図</a:t>
                          </a:r>
                          <a:endParaRPr kumimoji="1" lang="ja-JP" altLang="en-US" dirty="0">
                            <a:latin typeface="Times New Roman" panose="02020603050405020304" pitchFamily="18" charset="0"/>
                            <a:cs typeface="Times New Roman" panose="02020603050405020304" pitchFamily="18" charset="0"/>
                          </a:endParaRPr>
                        </a:p>
                      </p:txBody>
                    </p:sp>
                  </p:grpSp>
                </p:grpSp>
                <p:cxnSp>
                  <p:nvCxnSpPr>
                    <p:cNvPr id="11" name="直線コネクタ 10"/>
                    <p:cNvCxnSpPr/>
                    <p:nvPr/>
                  </p:nvCxnSpPr>
                  <p:spPr>
                    <a:xfrm flipV="1">
                      <a:off x="6660108" y="2721571"/>
                      <a:ext cx="4448782" cy="1510587"/>
                    </a:xfrm>
                    <a:prstGeom prst="line">
                      <a:avLst/>
                    </a:prstGeom>
                    <a:ln w="15875">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6656434" y="3443283"/>
                      <a:ext cx="2280397" cy="60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8935293" y="3442422"/>
                      <a:ext cx="10346" cy="14332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4" name="テキスト ボックス 43"/>
                  <p:cNvSpPr txBox="1"/>
                  <p:nvPr/>
                </p:nvSpPr>
                <p:spPr>
                  <a:xfrm>
                    <a:off x="8539578" y="5255740"/>
                    <a:ext cx="640827"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t</a:t>
                    </a:r>
                    <a:endParaRPr kumimoji="1" lang="ja-JP" altLang="en-US" i="1" dirty="0">
                      <a:latin typeface="Times New Roman" panose="02020603050405020304" pitchFamily="18" charset="0"/>
                      <a:cs typeface="Times New Roman" panose="02020603050405020304" pitchFamily="18" charset="0"/>
                    </a:endParaRPr>
                  </a:p>
                </p:txBody>
              </p:sp>
            </p:grpSp>
            <p:sp>
              <p:nvSpPr>
                <p:cNvPr id="49" name="テキスト ボックス 48"/>
                <p:cNvSpPr txBox="1"/>
                <p:nvPr/>
              </p:nvSpPr>
              <p:spPr>
                <a:xfrm>
                  <a:off x="6113208" y="4250443"/>
                  <a:ext cx="640827" cy="369332"/>
                </a:xfrm>
                <a:prstGeom prst="rect">
                  <a:avLst/>
                </a:prstGeom>
                <a:noFill/>
              </p:spPr>
              <p:txBody>
                <a:bodyPr wrap="square" rtlCol="0">
                  <a:spAutoFit/>
                </a:bodyPr>
                <a:lstStyle/>
                <a:p>
                  <a:r>
                    <a:rPr lang="en-US" altLang="ja-JP" i="1" dirty="0">
                      <a:latin typeface="Times New Roman" panose="02020603050405020304" pitchFamily="18" charset="0"/>
                      <a:cs typeface="Times New Roman" panose="02020603050405020304" pitchFamily="18" charset="0"/>
                    </a:rPr>
                    <a:t>v</a:t>
                  </a:r>
                  <a:r>
                    <a:rPr lang="en-US" altLang="ja-JP" sz="1050" i="1" dirty="0">
                      <a:latin typeface="Times New Roman" panose="02020603050405020304" pitchFamily="18" charset="0"/>
                      <a:cs typeface="Times New Roman" panose="02020603050405020304" pitchFamily="18" charset="0"/>
                    </a:rPr>
                    <a:t>0</a:t>
                  </a:r>
                  <a:endParaRPr kumimoji="1" lang="ja-JP" altLang="en-US" dirty="0">
                    <a:latin typeface="Times New Roman" panose="02020603050405020304" pitchFamily="18" charset="0"/>
                    <a:cs typeface="Times New Roman" panose="02020603050405020304" pitchFamily="18" charset="0"/>
                  </a:endParaRPr>
                </a:p>
              </p:txBody>
            </p:sp>
          </p:grpSp>
          <p:sp>
            <p:nvSpPr>
              <p:cNvPr id="2" name="テキスト ボックス 1"/>
              <p:cNvSpPr txBox="1"/>
              <p:nvPr/>
            </p:nvSpPr>
            <p:spPr>
              <a:xfrm>
                <a:off x="9062977" y="2345914"/>
                <a:ext cx="1675899" cy="646331"/>
              </a:xfrm>
              <a:prstGeom prst="rect">
                <a:avLst/>
              </a:prstGeom>
              <a:noFill/>
            </p:spPr>
            <p:txBody>
              <a:bodyPr wrap="square" rtlCol="0">
                <a:spAutoFit/>
              </a:bodyPr>
              <a:lstStyle/>
              <a:p>
                <a:r>
                  <a:rPr lang="ja-JP" altLang="en-US" dirty="0" smtClean="0"/>
                  <a:t>加速度（</a:t>
                </a:r>
                <a:r>
                  <a:rPr lang="en-US" altLang="ja-JP" dirty="0" smtClean="0"/>
                  <a:t>=</a:t>
                </a:r>
                <a:r>
                  <a:rPr lang="ja-JP" altLang="en-US" dirty="0" smtClean="0"/>
                  <a:t>傾き）</a:t>
                </a:r>
                <a:endParaRPr lang="en-US" altLang="ja-JP" dirty="0" smtClean="0"/>
              </a:p>
              <a:p>
                <a:r>
                  <a:rPr lang="ja-JP" altLang="en-US" dirty="0"/>
                  <a:t>　</a:t>
                </a:r>
                <a:r>
                  <a:rPr lang="ja-JP" altLang="en-US" dirty="0" smtClean="0"/>
                  <a:t>　</a:t>
                </a:r>
                <a:r>
                  <a:rPr lang="en-US" altLang="ja-JP" i="1" dirty="0" smtClean="0">
                    <a:latin typeface="Times New Roman" panose="02020603050405020304" pitchFamily="18" charset="0"/>
                    <a:cs typeface="Times New Roman" panose="02020603050405020304" pitchFamily="18" charset="0"/>
                  </a:rPr>
                  <a:t>a</a:t>
                </a:r>
                <a:r>
                  <a:rPr lang="en-US" altLang="ja-JP" dirty="0" smtClean="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〔m/s²〕</a:t>
                </a:r>
                <a:endParaRPr kumimoji="1" lang="ja-JP" altLang="en-US" dirty="0"/>
              </a:p>
            </p:txBody>
          </p:sp>
        </p:grpSp>
        <p:sp>
          <p:nvSpPr>
            <p:cNvPr id="27" name="正方形/長方形 26"/>
            <p:cNvSpPr/>
            <p:nvPr/>
          </p:nvSpPr>
          <p:spPr>
            <a:xfrm>
              <a:off x="6739475" y="4489327"/>
              <a:ext cx="2192966" cy="841190"/>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p:cNvSpPr/>
            <p:nvPr/>
          </p:nvSpPr>
          <p:spPr>
            <a:xfrm flipH="1">
              <a:off x="6726963" y="3508459"/>
              <a:ext cx="2205477" cy="994806"/>
            </a:xfrm>
            <a:prstGeom prst="rtTriangle">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20758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kumimoji="1" lang="ja-JP" altLang="en-US" dirty="0" smtClean="0"/>
              <a:t>物理の学び方のコツ</a:t>
            </a:r>
            <a:endParaRPr kumimoji="1" lang="ja-JP" altLang="en-US" dirty="0"/>
          </a:p>
        </p:txBody>
      </p:sp>
      <p:sp>
        <p:nvSpPr>
          <p:cNvPr id="5" name="コンテンツ プレースホルダー 4"/>
          <p:cNvSpPr>
            <a:spLocks noGrp="1"/>
          </p:cNvSpPr>
          <p:nvPr>
            <p:ph sz="half" idx="1"/>
          </p:nvPr>
        </p:nvSpPr>
        <p:spPr>
          <a:xfrm>
            <a:off x="838200" y="1426296"/>
            <a:ext cx="5181600" cy="5071485"/>
          </a:xfrm>
        </p:spPr>
        <p:txBody>
          <a:bodyPr/>
          <a:lstStyle/>
          <a:p>
            <a:pPr marL="0" indent="0">
              <a:buNone/>
            </a:pPr>
            <a:r>
              <a:rPr kumimoji="1" lang="en-US" altLang="ja-JP" dirty="0" smtClean="0"/>
              <a:t>〔</a:t>
            </a:r>
            <a:r>
              <a:rPr kumimoji="1" lang="ja-JP" altLang="en-US" dirty="0" smtClean="0"/>
              <a:t>コツその</a:t>
            </a:r>
            <a:r>
              <a:rPr kumimoji="1" lang="en-US" altLang="ja-JP" dirty="0" smtClean="0"/>
              <a:t>1〕</a:t>
            </a:r>
          </a:p>
          <a:p>
            <a:pPr marL="0" indent="0">
              <a:buNone/>
            </a:pPr>
            <a:r>
              <a:rPr kumimoji="1" lang="ja-JP" altLang="en-US" dirty="0" smtClean="0"/>
              <a:t>　物理では、「位置」、「時間」、「速さ」、「速度」、「変位」、「加速度」、「質量」、「相対速度」、「力」、「仕事」、「エネルギー」など、運動の様子や物体の性質を表す用語がいくつか登場しますが、これらの</a:t>
            </a:r>
            <a:r>
              <a:rPr kumimoji="1" lang="ja-JP" altLang="en-US" dirty="0" smtClean="0">
                <a:solidFill>
                  <a:srgbClr val="FF0000"/>
                </a:solidFill>
              </a:rPr>
              <a:t>用語の意味（定義）をしっかり覚えること</a:t>
            </a:r>
            <a:r>
              <a:rPr kumimoji="1" lang="ja-JP" altLang="en-US" dirty="0" smtClean="0"/>
              <a:t>がとても重要です。</a:t>
            </a:r>
            <a:endParaRPr kumimoji="1" lang="en-US" altLang="ja-JP" dirty="0" smtClean="0"/>
          </a:p>
          <a:p>
            <a:pPr marL="0" indent="0">
              <a:buNone/>
            </a:pPr>
            <a:r>
              <a:rPr lang="ja-JP" altLang="en-US" dirty="0"/>
              <a:t>　</a:t>
            </a:r>
            <a:r>
              <a:rPr lang="ja-JP" altLang="en-US" dirty="0" smtClean="0"/>
              <a:t>公式のいくつかは、これらの意味を知っているだけで、自分で簡単に導くことができます。</a:t>
            </a:r>
            <a:endParaRPr kumimoji="1" lang="ja-JP" altLang="en-US" dirty="0"/>
          </a:p>
        </p:txBody>
      </p:sp>
      <p:sp>
        <p:nvSpPr>
          <p:cNvPr id="6" name="コンテンツ プレースホルダー 5"/>
          <p:cNvSpPr>
            <a:spLocks noGrp="1"/>
          </p:cNvSpPr>
          <p:nvPr>
            <p:ph sz="half" idx="2"/>
          </p:nvPr>
        </p:nvSpPr>
        <p:spPr>
          <a:xfrm>
            <a:off x="6172200" y="1426296"/>
            <a:ext cx="5181600" cy="5071485"/>
          </a:xfrm>
        </p:spPr>
        <p:txBody>
          <a:bodyPr/>
          <a:lstStyle/>
          <a:p>
            <a:endParaRPr kumimoji="1" lang="ja-JP" altLang="en-US"/>
          </a:p>
        </p:txBody>
      </p:sp>
      <p:sp>
        <p:nvSpPr>
          <p:cNvPr id="7" name="フッター プレースホルダー 6"/>
          <p:cNvSpPr>
            <a:spLocks noGrp="1"/>
          </p:cNvSpPr>
          <p:nvPr>
            <p:ph type="ftr" sz="quarter" idx="11"/>
          </p:nvPr>
        </p:nvSpPr>
        <p:spPr/>
        <p:txBody>
          <a:bodyPr/>
          <a:lstStyle/>
          <a:p>
            <a:r>
              <a:rPr kumimoji="1" lang="zh-CN" altLang="en-US" dirty="0" smtClean="0"/>
              <a:t>要点整理　</a:t>
            </a:r>
            <a:r>
              <a:rPr kumimoji="1" lang="en-US" altLang="zh-CN" dirty="0" smtClean="0"/>
              <a:t>1-1-</a:t>
            </a:r>
            <a:r>
              <a:rPr kumimoji="1" lang="en-US" altLang="ja-JP" dirty="0" smtClean="0"/>
              <a:t>2</a:t>
            </a:r>
            <a:r>
              <a:rPr kumimoji="1" lang="zh-CN" altLang="en-US" dirty="0" smtClean="0"/>
              <a:t>　</a:t>
            </a:r>
            <a:r>
              <a:rPr kumimoji="1" lang="ja-JP" altLang="en-US" dirty="0" smtClean="0"/>
              <a:t>加</a:t>
            </a:r>
            <a:r>
              <a:rPr kumimoji="1" lang="zh-CN" altLang="en-US" dirty="0" smtClean="0"/>
              <a:t>速度</a:t>
            </a:r>
            <a:endParaRPr kumimoji="1"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2</a:t>
            </a:fld>
            <a:endParaRPr kumimoji="1" lang="ja-JP" altLang="en-US"/>
          </a:p>
        </p:txBody>
      </p:sp>
    </p:spTree>
    <p:extLst>
      <p:ext uri="{BB962C8B-B14F-4D97-AF65-F5344CB8AC3E}">
        <p14:creationId xmlns:p14="http://schemas.microsoft.com/office/powerpoint/2010/main" val="3326005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ja-JP" altLang="en-US" dirty="0" smtClean="0"/>
              <a:t>等加速度直線運動の公式まとめ</a:t>
            </a:r>
            <a:endParaRPr kumimoji="1" lang="ja-JP" altLang="en-US" dirty="0"/>
          </a:p>
        </p:txBody>
      </p:sp>
      <mc:AlternateContent xmlns:mc="http://schemas.openxmlformats.org/markup-compatibility/2006" xmlns:a14="http://schemas.microsoft.com/office/drawing/2010/main">
        <mc:Choice Requires="a14">
          <p:sp>
            <p:nvSpPr>
              <p:cNvPr id="5" name="コンテンツ プレースホルダー 4"/>
              <p:cNvSpPr>
                <a:spLocks noGrp="1"/>
              </p:cNvSpPr>
              <p:nvPr>
                <p:ph sz="half" idx="1"/>
              </p:nvPr>
            </p:nvSpPr>
            <p:spPr>
              <a:xfrm>
                <a:off x="838200" y="1426296"/>
                <a:ext cx="5181600" cy="5071485"/>
              </a:xfrm>
            </p:spPr>
            <p:txBody>
              <a:bodyPr>
                <a:normAutofit/>
              </a:bodyPr>
              <a:lstStyle/>
              <a:p>
                <a:pPr marL="0" indent="0">
                  <a:buNone/>
                </a:pPr>
                <a:r>
                  <a:rPr lang="en-US" altLang="ja-JP" dirty="0" smtClean="0"/>
                  <a:t>〔</a:t>
                </a:r>
                <a:r>
                  <a:rPr lang="ja-JP" altLang="en-US" dirty="0"/>
                  <a:t>速度</a:t>
                </a:r>
                <a:r>
                  <a:rPr lang="ja-JP" altLang="en-US" dirty="0" smtClean="0"/>
                  <a:t>の式</a:t>
                </a:r>
                <a:r>
                  <a:rPr lang="en-US" altLang="ja-JP" dirty="0" smtClean="0"/>
                  <a:t>〕</a:t>
                </a:r>
                <a:endParaRPr lang="en-US" altLang="ja-JP" dirty="0"/>
              </a:p>
              <a:p>
                <a:pPr marL="0" indent="0">
                  <a:buNone/>
                </a:pPr>
                <a:r>
                  <a:rPr lang="ja-JP" altLang="en-US" dirty="0">
                    <a:solidFill>
                      <a:srgbClr val="FF0000"/>
                    </a:solidFill>
                    <a:cs typeface="Times New Roman" panose="02020603050405020304" pitchFamily="18" charset="0"/>
                  </a:rPr>
                  <a:t>　</a:t>
                </a:r>
                <a:r>
                  <a:rPr lang="ja-JP" altLang="en-US" dirty="0" smtClean="0">
                    <a:solidFill>
                      <a:srgbClr val="FF0000"/>
                    </a:solidFill>
                    <a:cs typeface="Times New Roman" panose="02020603050405020304" pitchFamily="18" charset="0"/>
                  </a:rPr>
                  <a:t>　</a:t>
                </a:r>
                <a14:m>
                  <m:oMath xmlns:m="http://schemas.openxmlformats.org/officeDocument/2006/math">
                    <m:r>
                      <a:rPr lang="en-US" altLang="ja-JP" i="1">
                        <a:solidFill>
                          <a:srgbClr val="FF0000"/>
                        </a:solidFill>
                        <a:latin typeface="Cambria Math" panose="02040503050406030204" pitchFamily="18" charset="0"/>
                        <a:cs typeface="Times New Roman" panose="02020603050405020304" pitchFamily="18" charset="0"/>
                      </a:rPr>
                      <m:t>𝑣</m:t>
                    </m:r>
                    <m:r>
                      <a:rPr lang="en-US" altLang="ja-JP" i="1">
                        <a:solidFill>
                          <a:srgbClr val="FF0000"/>
                        </a:solidFill>
                        <a:latin typeface="Cambria Math" panose="02040503050406030204" pitchFamily="18" charset="0"/>
                        <a:cs typeface="Times New Roman" panose="02020603050405020304" pitchFamily="18" charset="0"/>
                      </a:rPr>
                      <m:t>=</m:t>
                    </m:r>
                    <m:sSub>
                      <m:sSubPr>
                        <m:ctrlPr>
                          <a:rPr lang="en-US" altLang="ja-JP" i="1">
                            <a:solidFill>
                              <a:srgbClr val="FF0000"/>
                            </a:solidFill>
                            <a:latin typeface="Cambria Math" panose="02040503050406030204" pitchFamily="18" charset="0"/>
                            <a:cs typeface="Times New Roman" panose="02020603050405020304" pitchFamily="18" charset="0"/>
                          </a:rPr>
                        </m:ctrlPr>
                      </m:sSubPr>
                      <m:e>
                        <m:r>
                          <a:rPr lang="en-US" altLang="ja-JP" i="1">
                            <a:solidFill>
                              <a:srgbClr val="FF0000"/>
                            </a:solidFill>
                            <a:latin typeface="Cambria Math" panose="02040503050406030204" pitchFamily="18" charset="0"/>
                            <a:cs typeface="Times New Roman" panose="02020603050405020304" pitchFamily="18" charset="0"/>
                          </a:rPr>
                          <m:t>𝑣</m:t>
                        </m:r>
                      </m:e>
                      <m:sub>
                        <m:r>
                          <a:rPr lang="en-US" altLang="ja-JP" i="1">
                            <a:solidFill>
                              <a:srgbClr val="FF0000"/>
                            </a:solidFill>
                            <a:latin typeface="Cambria Math" panose="02040503050406030204" pitchFamily="18" charset="0"/>
                            <a:cs typeface="Times New Roman" panose="02020603050405020304" pitchFamily="18" charset="0"/>
                          </a:rPr>
                          <m:t>0</m:t>
                        </m:r>
                      </m:sub>
                    </m:sSub>
                    <m:r>
                      <a:rPr lang="en-US" altLang="ja-JP" i="1">
                        <a:solidFill>
                          <a:srgbClr val="FF0000"/>
                        </a:solidFill>
                        <a:latin typeface="Cambria Math" panose="02040503050406030204" pitchFamily="18" charset="0"/>
                        <a:cs typeface="Times New Roman" panose="02020603050405020304" pitchFamily="18" charset="0"/>
                      </a:rPr>
                      <m:t>+</m:t>
                    </m:r>
                    <m:r>
                      <a:rPr lang="en-US" altLang="ja-JP" i="1">
                        <a:solidFill>
                          <a:srgbClr val="FF0000"/>
                        </a:solidFill>
                        <a:latin typeface="Cambria Math" panose="02040503050406030204" pitchFamily="18" charset="0"/>
                        <a:cs typeface="Times New Roman" panose="02020603050405020304" pitchFamily="18" charset="0"/>
                      </a:rPr>
                      <m:t>𝑎𝑡</m:t>
                    </m:r>
                    <m:r>
                      <a:rPr lang="ja-JP" altLang="en-US" i="1">
                        <a:solidFill>
                          <a:srgbClr val="FF0000"/>
                        </a:solidFill>
                        <a:latin typeface="Cambria Math" panose="02040503050406030204" pitchFamily="18" charset="0"/>
                        <a:cs typeface="Times New Roman" panose="02020603050405020304" pitchFamily="18" charset="0"/>
                      </a:rPr>
                      <m:t>　</m:t>
                    </m:r>
                  </m:oMath>
                </a14:m>
                <a:r>
                  <a:rPr lang="ja-JP" altLang="en-US" dirty="0" smtClean="0">
                    <a:latin typeface="Times New Roman" panose="02020603050405020304" pitchFamily="18" charset="0"/>
                    <a:cs typeface="Times New Roman" panose="02020603050405020304" pitchFamily="18" charset="0"/>
                  </a:rPr>
                  <a:t>・・・①</a:t>
                </a:r>
                <a:endParaRPr lang="en-US" altLang="ja-JP" dirty="0">
                  <a:latin typeface="Times New Roman" panose="02020603050405020304" pitchFamily="18" charset="0"/>
                  <a:cs typeface="Times New Roman" panose="02020603050405020304" pitchFamily="18" charset="0"/>
                </a:endParaRPr>
              </a:p>
              <a:p>
                <a:pPr marL="0" indent="0">
                  <a:buNone/>
                </a:pPr>
                <a:endParaRPr lang="en-US" altLang="ja-JP" dirty="0" smtClean="0"/>
              </a:p>
              <a:p>
                <a:pPr marL="0" indent="0">
                  <a:buNone/>
                </a:pPr>
                <a:r>
                  <a:rPr lang="en-US" altLang="ja-JP" dirty="0" smtClean="0"/>
                  <a:t>〔</a:t>
                </a:r>
                <a:r>
                  <a:rPr lang="ja-JP" altLang="en-US" dirty="0" smtClean="0"/>
                  <a:t>位置の式（または変位の式）</a:t>
                </a:r>
                <a:r>
                  <a:rPr lang="en-US" altLang="ja-JP" dirty="0" smtClean="0"/>
                  <a:t>〕</a:t>
                </a:r>
              </a:p>
              <a:p>
                <a:pPr marL="0" indent="0">
                  <a:buNone/>
                </a:pPr>
                <a:r>
                  <a:rPr lang="ja-JP" altLang="en-US" dirty="0">
                    <a:latin typeface="Times New Roman" panose="02020603050405020304" pitchFamily="18" charset="0"/>
                    <a:cs typeface="Times New Roman" panose="02020603050405020304" pitchFamily="18" charset="0"/>
                  </a:rPr>
                  <a:t>　</a:t>
                </a:r>
                <a:r>
                  <a:rPr lang="en-US" altLang="ja-JP" i="1" dirty="0">
                    <a:latin typeface="Times New Roman" panose="02020603050405020304" pitchFamily="18" charset="0"/>
                    <a:cs typeface="Times New Roman" panose="02020603050405020304" pitchFamily="18" charset="0"/>
                  </a:rPr>
                  <a:t> </a:t>
                </a:r>
                <a:r>
                  <a:rPr lang="ja-JP" altLang="en-US"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i="1">
                            <a:solidFill>
                              <a:srgbClr val="FF0000"/>
                            </a:solidFill>
                            <a:latin typeface="Cambria Math" panose="02040503050406030204" pitchFamily="18" charset="0"/>
                            <a:cs typeface="Times New Roman" panose="02020603050405020304" pitchFamily="18" charset="0"/>
                          </a:rPr>
                        </m:ctrlPr>
                      </m:sSubPr>
                      <m:e>
                        <m:r>
                          <a:rPr lang="en-US" altLang="ja-JP" i="1">
                            <a:solidFill>
                              <a:srgbClr val="FF0000"/>
                            </a:solidFill>
                            <a:latin typeface="Cambria Math" panose="02040503050406030204" pitchFamily="18" charset="0"/>
                            <a:cs typeface="Times New Roman" panose="02020603050405020304" pitchFamily="18" charset="0"/>
                          </a:rPr>
                          <m:t>𝑥</m:t>
                        </m:r>
                        <m:r>
                          <a:rPr lang="en-US" altLang="ja-JP" i="1">
                            <a:solidFill>
                              <a:srgbClr val="FF0000"/>
                            </a:solidFill>
                            <a:latin typeface="Cambria Math" panose="02040503050406030204" pitchFamily="18" charset="0"/>
                            <a:cs typeface="Times New Roman" panose="02020603050405020304" pitchFamily="18" charset="0"/>
                          </a:rPr>
                          <m:t>=</m:t>
                        </m:r>
                        <m:r>
                          <a:rPr lang="en-US" altLang="ja-JP" i="1">
                            <a:solidFill>
                              <a:srgbClr val="FF0000"/>
                            </a:solidFill>
                            <a:latin typeface="Cambria Math" panose="02040503050406030204" pitchFamily="18" charset="0"/>
                            <a:cs typeface="Times New Roman" panose="02020603050405020304" pitchFamily="18" charset="0"/>
                          </a:rPr>
                          <m:t>𝑣</m:t>
                        </m:r>
                      </m:e>
                      <m:sub>
                        <m:r>
                          <a:rPr lang="en-US" altLang="ja-JP" i="1">
                            <a:solidFill>
                              <a:srgbClr val="FF0000"/>
                            </a:solidFill>
                            <a:latin typeface="Cambria Math" panose="02040503050406030204" pitchFamily="18" charset="0"/>
                            <a:cs typeface="Times New Roman" panose="02020603050405020304" pitchFamily="18" charset="0"/>
                          </a:rPr>
                          <m:t>0</m:t>
                        </m:r>
                      </m:sub>
                    </m:sSub>
                    <m:r>
                      <a:rPr lang="en-US" altLang="ja-JP" i="1">
                        <a:solidFill>
                          <a:srgbClr val="FF0000"/>
                        </a:solidFill>
                        <a:latin typeface="Cambria Math" panose="02040503050406030204" pitchFamily="18" charset="0"/>
                        <a:cs typeface="Times New Roman" panose="02020603050405020304" pitchFamily="18" charset="0"/>
                      </a:rPr>
                      <m:t>𝑡</m:t>
                    </m:r>
                    <m:r>
                      <a:rPr lang="en-US" altLang="ja-JP" i="1">
                        <a:solidFill>
                          <a:srgbClr val="FF0000"/>
                        </a:solidFill>
                        <a:latin typeface="Cambria Math" panose="02040503050406030204" pitchFamily="18" charset="0"/>
                        <a:cs typeface="Times New Roman" panose="02020603050405020304" pitchFamily="18" charset="0"/>
                      </a:rPr>
                      <m:t>+</m:t>
                    </m:r>
                    <m:f>
                      <m:fPr>
                        <m:ctrlPr>
                          <a:rPr lang="en-US" altLang="ja-JP" i="1">
                            <a:solidFill>
                              <a:srgbClr val="FF0000"/>
                            </a:solidFill>
                            <a:latin typeface="Cambria Math" panose="02040503050406030204" pitchFamily="18" charset="0"/>
                            <a:cs typeface="Times New Roman" panose="02020603050405020304" pitchFamily="18" charset="0"/>
                          </a:rPr>
                        </m:ctrlPr>
                      </m:fPr>
                      <m:num>
                        <m:r>
                          <a:rPr lang="en-US" altLang="ja-JP" i="1">
                            <a:solidFill>
                              <a:srgbClr val="FF0000"/>
                            </a:solidFill>
                            <a:latin typeface="Cambria Math" panose="02040503050406030204" pitchFamily="18" charset="0"/>
                            <a:cs typeface="Times New Roman" panose="02020603050405020304" pitchFamily="18" charset="0"/>
                          </a:rPr>
                          <m:t>1</m:t>
                        </m:r>
                      </m:num>
                      <m:den>
                        <m:r>
                          <a:rPr lang="en-US" altLang="ja-JP" i="1">
                            <a:solidFill>
                              <a:srgbClr val="FF0000"/>
                            </a:solidFill>
                            <a:latin typeface="Cambria Math" panose="02040503050406030204" pitchFamily="18" charset="0"/>
                            <a:cs typeface="Times New Roman" panose="02020603050405020304" pitchFamily="18" charset="0"/>
                          </a:rPr>
                          <m:t>2</m:t>
                        </m:r>
                      </m:den>
                    </m:f>
                    <m:r>
                      <a:rPr lang="en-US" altLang="ja-JP" i="1">
                        <a:solidFill>
                          <a:srgbClr val="FF0000"/>
                        </a:solidFill>
                        <a:latin typeface="Cambria Math" panose="02040503050406030204" pitchFamily="18" charset="0"/>
                        <a:cs typeface="Times New Roman" panose="02020603050405020304" pitchFamily="18" charset="0"/>
                      </a:rPr>
                      <m:t>𝑎</m:t>
                    </m:r>
                    <m:sSup>
                      <m:sSupPr>
                        <m:ctrlPr>
                          <a:rPr lang="en-US" altLang="ja-JP" i="1">
                            <a:solidFill>
                              <a:srgbClr val="FF0000"/>
                            </a:solidFill>
                            <a:latin typeface="Cambria Math" panose="02040503050406030204" pitchFamily="18" charset="0"/>
                            <a:cs typeface="Times New Roman" panose="02020603050405020304" pitchFamily="18" charset="0"/>
                          </a:rPr>
                        </m:ctrlPr>
                      </m:sSupPr>
                      <m:e>
                        <m:r>
                          <a:rPr lang="en-US" altLang="ja-JP" i="1">
                            <a:solidFill>
                              <a:srgbClr val="FF0000"/>
                            </a:solidFill>
                            <a:latin typeface="Cambria Math" panose="02040503050406030204" pitchFamily="18" charset="0"/>
                            <a:cs typeface="Times New Roman" panose="02020603050405020304" pitchFamily="18" charset="0"/>
                          </a:rPr>
                          <m:t>𝑡</m:t>
                        </m:r>
                      </m:e>
                      <m:sup>
                        <m:r>
                          <a:rPr lang="en-US" altLang="ja-JP" i="1">
                            <a:solidFill>
                              <a:srgbClr val="FF0000"/>
                            </a:solidFill>
                            <a:latin typeface="Cambria Math" panose="02040503050406030204" pitchFamily="18" charset="0"/>
                            <a:cs typeface="Times New Roman" panose="02020603050405020304" pitchFamily="18" charset="0"/>
                          </a:rPr>
                          <m:t>2</m:t>
                        </m:r>
                      </m:sup>
                    </m:sSup>
                  </m:oMath>
                </a14:m>
                <a:r>
                  <a:rPr lang="ja-JP" altLang="en-US" dirty="0" smtClean="0">
                    <a:latin typeface="Times New Roman" panose="02020603050405020304" pitchFamily="18" charset="0"/>
                    <a:cs typeface="Times New Roman" panose="02020603050405020304" pitchFamily="18" charset="0"/>
                  </a:rPr>
                  <a:t>・・・②</a:t>
                </a:r>
                <a:endParaRPr lang="en-US" altLang="ja-JP" dirty="0" smtClean="0">
                  <a:latin typeface="Times New Roman" panose="02020603050405020304" pitchFamily="18" charset="0"/>
                  <a:cs typeface="Times New Roman" panose="02020603050405020304" pitchFamily="18" charset="0"/>
                </a:endParaRPr>
              </a:p>
              <a:p>
                <a:pPr marL="0" indent="0">
                  <a:buNone/>
                </a:pPr>
                <a:endParaRPr lang="en-US" altLang="ja-JP" dirty="0">
                  <a:latin typeface="Times New Roman" panose="02020603050405020304" pitchFamily="18" charset="0"/>
                  <a:cs typeface="Times New Roman" panose="02020603050405020304" pitchFamily="18" charset="0"/>
                </a:endParaRPr>
              </a:p>
              <a:p>
                <a:pPr marL="0" indent="0">
                  <a:buNone/>
                </a:pPr>
                <a:r>
                  <a:rPr lang="ja-JP" altLang="en-US" dirty="0">
                    <a:solidFill>
                      <a:srgbClr val="FF0000"/>
                    </a:solidFill>
                    <a:latin typeface="Times New Roman" panose="02020603050405020304" pitchFamily="18" charset="0"/>
                    <a:cs typeface="Times New Roman" panose="02020603050405020304" pitchFamily="18" charset="0"/>
                  </a:rPr>
                  <a:t>　これらの式は、自分で導けるように一生懸命物理の学習に励んでください！</a:t>
                </a:r>
                <a:endParaRPr lang="en-US" altLang="ja-JP" dirty="0">
                  <a:solidFill>
                    <a:srgbClr val="FF0000"/>
                  </a:solidFill>
                  <a:latin typeface="Times New Roman" panose="02020603050405020304" pitchFamily="18" charset="0"/>
                  <a:cs typeface="Times New Roman" panose="02020603050405020304" pitchFamily="18" charset="0"/>
                </a:endParaRPr>
              </a:p>
              <a:p>
                <a:pPr marL="0" indent="0">
                  <a:buNone/>
                </a:pPr>
                <a:endParaRPr lang="en-US" altLang="ja-JP"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5" name="コンテンツ プレースホルダー 4"/>
              <p:cNvSpPr>
                <a:spLocks noGrp="1" noRot="1" noChangeAspect="1" noMove="1" noResize="1" noEditPoints="1" noAdjustHandles="1" noChangeArrowheads="1" noChangeShapeType="1" noTextEdit="1"/>
              </p:cNvSpPr>
              <p:nvPr>
                <p:ph sz="half" idx="1"/>
              </p:nvPr>
            </p:nvSpPr>
            <p:spPr>
              <a:xfrm>
                <a:off x="838200" y="1426296"/>
                <a:ext cx="5181600" cy="5071485"/>
              </a:xfrm>
              <a:blipFill>
                <a:blip r:embed="rId2"/>
                <a:stretch>
                  <a:fillRect l="-2471" t="-26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コンテンツ プレースホルダー 5"/>
              <p:cNvSpPr>
                <a:spLocks noGrp="1"/>
              </p:cNvSpPr>
              <p:nvPr>
                <p:ph sz="half" idx="2"/>
              </p:nvPr>
            </p:nvSpPr>
            <p:spPr>
              <a:xfrm>
                <a:off x="6172200" y="1426296"/>
                <a:ext cx="5181600" cy="5071485"/>
              </a:xfrm>
            </p:spPr>
            <p:txBody>
              <a:bodyPr>
                <a:normAutofit/>
              </a:bodyPr>
              <a:lstStyle/>
              <a:p>
                <a:pPr marL="0" indent="0">
                  <a:buNone/>
                </a:pPr>
                <a:r>
                  <a:rPr lang="en-US" altLang="ja-JP" dirty="0" smtClean="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時間を含まない式</a:t>
                </a:r>
                <a:r>
                  <a:rPr lang="en-US" altLang="ja-JP" dirty="0" smtClean="0">
                    <a:latin typeface="Times New Roman" panose="02020603050405020304" pitchFamily="18" charset="0"/>
                    <a:cs typeface="Times New Roman" panose="02020603050405020304" pitchFamily="18" charset="0"/>
                  </a:rPr>
                  <a:t>〕</a:t>
                </a:r>
              </a:p>
              <a:p>
                <a:pPr marL="0" indent="0">
                  <a:buNone/>
                </a:pPr>
                <a:r>
                  <a:rPr lang="ja-JP" altLang="en-US" dirty="0">
                    <a:solidFill>
                      <a:srgbClr val="FF0000"/>
                    </a:solidFill>
                    <a:cs typeface="Times New Roman" panose="02020603050405020304" pitchFamily="18" charset="0"/>
                  </a:rPr>
                  <a:t>　　</a:t>
                </a:r>
                <a14:m>
                  <m:oMath xmlns:m="http://schemas.openxmlformats.org/officeDocument/2006/math">
                    <m:sSup>
                      <m:sSupPr>
                        <m:ctrlPr>
                          <a:rPr lang="en-US" altLang="ja-JP" i="1" smtClean="0">
                            <a:solidFill>
                              <a:srgbClr val="FF0000"/>
                            </a:solidFill>
                            <a:latin typeface="Cambria Math" panose="02040503050406030204" pitchFamily="18" charset="0"/>
                            <a:cs typeface="Times New Roman" panose="02020603050405020304" pitchFamily="18" charset="0"/>
                          </a:rPr>
                        </m:ctrlPr>
                      </m:sSupPr>
                      <m:e>
                        <m:r>
                          <a:rPr lang="en-US" altLang="ja-JP" b="0" i="1" smtClean="0">
                            <a:solidFill>
                              <a:srgbClr val="FF0000"/>
                            </a:solidFill>
                            <a:latin typeface="Cambria Math" panose="02040503050406030204" pitchFamily="18" charset="0"/>
                            <a:cs typeface="Times New Roman" panose="02020603050405020304" pitchFamily="18" charset="0"/>
                          </a:rPr>
                          <m:t>𝑣</m:t>
                        </m:r>
                      </m:e>
                      <m:sup>
                        <m:r>
                          <a:rPr lang="en-US" altLang="ja-JP" b="0" i="1" smtClean="0">
                            <a:solidFill>
                              <a:srgbClr val="FF0000"/>
                            </a:solidFill>
                            <a:latin typeface="Cambria Math" panose="02040503050406030204" pitchFamily="18" charset="0"/>
                            <a:cs typeface="Times New Roman" panose="02020603050405020304" pitchFamily="18" charset="0"/>
                          </a:rPr>
                          <m:t>2</m:t>
                        </m:r>
                      </m:sup>
                    </m:sSup>
                    <m:r>
                      <a:rPr lang="en-US" altLang="ja-JP" b="0" i="1" smtClean="0">
                        <a:solidFill>
                          <a:srgbClr val="FF0000"/>
                        </a:solidFill>
                        <a:latin typeface="Cambria Math" panose="02040503050406030204" pitchFamily="18" charset="0"/>
                        <a:cs typeface="Times New Roman" panose="02020603050405020304" pitchFamily="18" charset="0"/>
                      </a:rPr>
                      <m:t>−</m:t>
                    </m:r>
                    <m:sSubSup>
                      <m:sSubSupPr>
                        <m:ctrlPr>
                          <a:rPr lang="en-US" altLang="ja-JP" b="0" i="1" smtClean="0">
                            <a:solidFill>
                              <a:srgbClr val="FF0000"/>
                            </a:solidFill>
                            <a:latin typeface="Cambria Math" panose="02040503050406030204" pitchFamily="18" charset="0"/>
                            <a:cs typeface="Times New Roman" panose="02020603050405020304" pitchFamily="18" charset="0"/>
                          </a:rPr>
                        </m:ctrlPr>
                      </m:sSubSupPr>
                      <m:e>
                        <m:r>
                          <a:rPr lang="en-US" altLang="ja-JP" b="0" i="1" smtClean="0">
                            <a:solidFill>
                              <a:srgbClr val="FF0000"/>
                            </a:solidFill>
                            <a:latin typeface="Cambria Math" panose="02040503050406030204" pitchFamily="18" charset="0"/>
                            <a:cs typeface="Times New Roman" panose="02020603050405020304" pitchFamily="18" charset="0"/>
                          </a:rPr>
                          <m:t>𝑣</m:t>
                        </m:r>
                      </m:e>
                      <m:sub>
                        <m:r>
                          <a:rPr lang="en-US" altLang="ja-JP" b="0" i="1" smtClean="0">
                            <a:solidFill>
                              <a:srgbClr val="FF0000"/>
                            </a:solidFill>
                            <a:latin typeface="Cambria Math" panose="02040503050406030204" pitchFamily="18" charset="0"/>
                            <a:cs typeface="Times New Roman" panose="02020603050405020304" pitchFamily="18" charset="0"/>
                          </a:rPr>
                          <m:t>0</m:t>
                        </m:r>
                      </m:sub>
                      <m:sup>
                        <m:r>
                          <a:rPr lang="en-US" altLang="ja-JP" b="0" i="1" smtClean="0">
                            <a:solidFill>
                              <a:srgbClr val="FF0000"/>
                            </a:solidFill>
                            <a:latin typeface="Cambria Math" panose="02040503050406030204" pitchFamily="18" charset="0"/>
                            <a:cs typeface="Times New Roman" panose="02020603050405020304" pitchFamily="18" charset="0"/>
                          </a:rPr>
                          <m:t>2</m:t>
                        </m:r>
                      </m:sup>
                    </m:sSubSup>
                    <m:r>
                      <a:rPr lang="en-US" altLang="ja-JP" i="1">
                        <a:solidFill>
                          <a:srgbClr val="FF0000"/>
                        </a:solidFill>
                        <a:latin typeface="Cambria Math" panose="02040503050406030204" pitchFamily="18" charset="0"/>
                        <a:cs typeface="Times New Roman" panose="02020603050405020304" pitchFamily="18" charset="0"/>
                      </a:rPr>
                      <m:t>=</m:t>
                    </m:r>
                    <m:r>
                      <a:rPr lang="en-US" altLang="ja-JP" b="0" i="1" smtClean="0">
                        <a:solidFill>
                          <a:srgbClr val="FF0000"/>
                        </a:solidFill>
                        <a:latin typeface="Cambria Math" panose="02040503050406030204" pitchFamily="18" charset="0"/>
                        <a:cs typeface="Times New Roman" panose="02020603050405020304" pitchFamily="18" charset="0"/>
                      </a:rPr>
                      <m:t>2</m:t>
                    </m:r>
                    <m:r>
                      <a:rPr lang="en-US" altLang="ja-JP" i="1">
                        <a:solidFill>
                          <a:srgbClr val="FF0000"/>
                        </a:solidFill>
                        <a:latin typeface="Cambria Math" panose="02040503050406030204" pitchFamily="18" charset="0"/>
                        <a:cs typeface="Times New Roman" panose="02020603050405020304" pitchFamily="18" charset="0"/>
                      </a:rPr>
                      <m:t>𝑎</m:t>
                    </m:r>
                    <m:r>
                      <a:rPr lang="en-US" altLang="ja-JP" b="0" i="1" smtClean="0">
                        <a:solidFill>
                          <a:srgbClr val="FF0000"/>
                        </a:solidFill>
                        <a:latin typeface="Cambria Math" panose="02040503050406030204" pitchFamily="18" charset="0"/>
                        <a:cs typeface="Times New Roman" panose="02020603050405020304" pitchFamily="18" charset="0"/>
                      </a:rPr>
                      <m:t>𝑥</m:t>
                    </m:r>
                    <m:r>
                      <a:rPr lang="ja-JP" altLang="en-US" i="1">
                        <a:solidFill>
                          <a:srgbClr val="FF0000"/>
                        </a:solidFill>
                        <a:latin typeface="Cambria Math" panose="02040503050406030204" pitchFamily="18" charset="0"/>
                        <a:cs typeface="Times New Roman" panose="02020603050405020304" pitchFamily="18" charset="0"/>
                      </a:rPr>
                      <m:t>　</m:t>
                    </m:r>
                  </m:oMath>
                </a14:m>
                <a:r>
                  <a:rPr lang="ja-JP" altLang="en-US" dirty="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・③</a:t>
                </a:r>
                <a:endParaRPr lang="en-US" altLang="ja-JP" dirty="0">
                  <a:latin typeface="Times New Roman" panose="02020603050405020304" pitchFamily="18" charset="0"/>
                  <a:cs typeface="Times New Roman" panose="02020603050405020304" pitchFamily="18" charset="0"/>
                </a:endParaRPr>
              </a:p>
              <a:p>
                <a:pPr marL="0" indent="0">
                  <a:buNone/>
                </a:pPr>
                <a:endParaRPr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a:solidFill>
                      <a:schemeClr val="accent1">
                        <a:lumMod val="75000"/>
                      </a:schemeClr>
                    </a:solidFill>
                    <a:latin typeface="Times New Roman" panose="02020603050405020304" pitchFamily="18" charset="0"/>
                    <a:cs typeface="Times New Roman" panose="02020603050405020304" pitchFamily="18" charset="0"/>
                  </a:rPr>
                  <a:t>　便利</a:t>
                </a:r>
                <a:r>
                  <a:rPr lang="ja-JP" altLang="en-US" dirty="0" smtClean="0">
                    <a:solidFill>
                      <a:schemeClr val="accent1">
                        <a:lumMod val="75000"/>
                      </a:schemeClr>
                    </a:solidFill>
                    <a:latin typeface="Times New Roman" panose="02020603050405020304" pitchFamily="18" charset="0"/>
                    <a:cs typeface="Times New Roman" panose="02020603050405020304" pitchFamily="18" charset="0"/>
                  </a:rPr>
                  <a:t>な公式です</a:t>
                </a:r>
                <a:r>
                  <a:rPr lang="ja-JP" altLang="en-US" dirty="0">
                    <a:solidFill>
                      <a:schemeClr val="accent1">
                        <a:lumMod val="75000"/>
                      </a:schemeClr>
                    </a:solidFill>
                    <a:latin typeface="Times New Roman" panose="02020603050405020304" pitchFamily="18" charset="0"/>
                    <a:cs typeface="Times New Roman" panose="02020603050405020304" pitchFamily="18" charset="0"/>
                  </a:rPr>
                  <a:t>。</a:t>
                </a:r>
                <a:r>
                  <a:rPr lang="ja-JP" altLang="en-US" dirty="0" smtClean="0">
                    <a:solidFill>
                      <a:schemeClr val="accent1">
                        <a:lumMod val="75000"/>
                      </a:schemeClr>
                    </a:solidFill>
                    <a:latin typeface="Times New Roman" panose="02020603050405020304" pitchFamily="18" charset="0"/>
                    <a:cs typeface="Times New Roman" panose="02020603050405020304" pitchFamily="18" charset="0"/>
                  </a:rPr>
                  <a:t>左の</a:t>
                </a:r>
                <a:r>
                  <a:rPr lang="en-US" altLang="ja-JP" dirty="0" smtClean="0">
                    <a:solidFill>
                      <a:schemeClr val="accent1">
                        <a:lumMod val="75000"/>
                      </a:schemeClr>
                    </a:solidFill>
                    <a:latin typeface="Times New Roman" panose="02020603050405020304" pitchFamily="18" charset="0"/>
                    <a:cs typeface="Times New Roman" panose="02020603050405020304" pitchFamily="18" charset="0"/>
                  </a:rPr>
                  <a:t>2</a:t>
                </a:r>
                <a:r>
                  <a:rPr lang="ja-JP" altLang="en-US" dirty="0" err="1" smtClean="0">
                    <a:solidFill>
                      <a:schemeClr val="accent1">
                        <a:lumMod val="75000"/>
                      </a:schemeClr>
                    </a:solidFill>
                    <a:latin typeface="Times New Roman" panose="02020603050405020304" pitchFamily="18" charset="0"/>
                    <a:cs typeface="Times New Roman" panose="02020603050405020304" pitchFamily="18" charset="0"/>
                  </a:rPr>
                  <a:t>つの</a:t>
                </a:r>
                <a:r>
                  <a:rPr lang="ja-JP" altLang="en-US" dirty="0" smtClean="0">
                    <a:solidFill>
                      <a:schemeClr val="accent1">
                        <a:lumMod val="75000"/>
                      </a:schemeClr>
                    </a:solidFill>
                    <a:latin typeface="Times New Roman" panose="02020603050405020304" pitchFamily="18" charset="0"/>
                    <a:cs typeface="Times New Roman" panose="02020603050405020304" pitchFamily="18" charset="0"/>
                  </a:rPr>
                  <a:t>式から、</a:t>
                </a:r>
                <a:r>
                  <a:rPr lang="en-US" altLang="ja-JP" i="1" dirty="0" smtClean="0">
                    <a:solidFill>
                      <a:schemeClr val="accent1">
                        <a:lumMod val="75000"/>
                      </a:schemeClr>
                    </a:solidFill>
                    <a:latin typeface="Times New Roman" panose="02020603050405020304" pitchFamily="18" charset="0"/>
                    <a:cs typeface="Times New Roman" panose="02020603050405020304" pitchFamily="18" charset="0"/>
                  </a:rPr>
                  <a:t>t </a:t>
                </a:r>
                <a:r>
                  <a:rPr lang="ja-JP" altLang="en-US" dirty="0" smtClean="0">
                    <a:solidFill>
                      <a:schemeClr val="accent1">
                        <a:lumMod val="75000"/>
                      </a:schemeClr>
                    </a:solidFill>
                    <a:latin typeface="Times New Roman" panose="02020603050405020304" pitchFamily="18" charset="0"/>
                    <a:cs typeface="Times New Roman" panose="02020603050405020304" pitchFamily="18" charset="0"/>
                  </a:rPr>
                  <a:t>を</a:t>
                </a:r>
                <a:r>
                  <a:rPr lang="ja-JP" altLang="en-US" dirty="0">
                    <a:solidFill>
                      <a:schemeClr val="accent1">
                        <a:lumMod val="75000"/>
                      </a:schemeClr>
                    </a:solidFill>
                    <a:latin typeface="Times New Roman" panose="02020603050405020304" pitchFamily="18" charset="0"/>
                    <a:cs typeface="Times New Roman" panose="02020603050405020304" pitchFamily="18" charset="0"/>
                  </a:rPr>
                  <a:t>消去</a:t>
                </a:r>
                <a:r>
                  <a:rPr lang="ja-JP" altLang="en-US" dirty="0" smtClean="0">
                    <a:solidFill>
                      <a:schemeClr val="accent1">
                        <a:lumMod val="75000"/>
                      </a:schemeClr>
                    </a:solidFill>
                    <a:latin typeface="Times New Roman" panose="02020603050405020304" pitchFamily="18" charset="0"/>
                    <a:cs typeface="Times New Roman" panose="02020603050405020304" pitchFamily="18" charset="0"/>
                  </a:rPr>
                  <a:t>して得られます。ぜひチャレンジして③式も自分で導き出してみてください。</a:t>
                </a:r>
                <a:endParaRPr lang="en-US" altLang="ja-JP"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r>
                  <a:rPr lang="ja-JP" altLang="en-US" dirty="0">
                    <a:solidFill>
                      <a:schemeClr val="accent1">
                        <a:lumMod val="75000"/>
                      </a:schemeClr>
                    </a:solidFill>
                    <a:latin typeface="Times New Roman" panose="02020603050405020304" pitchFamily="18" charset="0"/>
                    <a:cs typeface="Times New Roman" panose="02020603050405020304" pitchFamily="18" charset="0"/>
                  </a:rPr>
                  <a:t>　</a:t>
                </a:r>
                <a:r>
                  <a:rPr lang="ja-JP" altLang="en-US" dirty="0" smtClean="0">
                    <a:solidFill>
                      <a:schemeClr val="accent1">
                        <a:lumMod val="75000"/>
                      </a:schemeClr>
                    </a:solidFill>
                    <a:latin typeface="Times New Roman" panose="02020603050405020304" pitchFamily="18" charset="0"/>
                    <a:cs typeface="Times New Roman" panose="02020603050405020304" pitchFamily="18" charset="0"/>
                  </a:rPr>
                  <a:t>学校で使用している教科書や問題集で公式の使い方を練習してみてください。</a:t>
                </a:r>
                <a:endParaRPr lang="en-US" altLang="ja-JP" dirty="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endParaRPr kumimoji="1" lang="ja-JP" altLang="en-US" dirty="0"/>
              </a:p>
            </p:txBody>
          </p:sp>
        </mc:Choice>
        <mc:Fallback xmlns="">
          <p:sp>
            <p:nvSpPr>
              <p:cNvPr id="6" name="コンテンツ プレースホルダー 5"/>
              <p:cNvSpPr>
                <a:spLocks noGrp="1" noRot="1" noChangeAspect="1" noMove="1" noResize="1" noEditPoints="1" noAdjustHandles="1" noChangeArrowheads="1" noChangeShapeType="1" noTextEdit="1"/>
              </p:cNvSpPr>
              <p:nvPr>
                <p:ph sz="half" idx="2"/>
              </p:nvPr>
            </p:nvSpPr>
            <p:spPr>
              <a:xfrm>
                <a:off x="6172200" y="1426296"/>
                <a:ext cx="5181600" cy="5071485"/>
              </a:xfrm>
              <a:blipFill rotWithShape="0">
                <a:blip r:embed="rId3"/>
                <a:stretch>
                  <a:fillRect l="-2471" t="-2524" r="-1647"/>
                </a:stretch>
              </a:blipFill>
            </p:spPr>
            <p:txBody>
              <a:bodyPr/>
              <a:lstStyle/>
              <a:p>
                <a:r>
                  <a:rPr lang="ja-JP" altLang="en-US">
                    <a:noFill/>
                  </a:rPr>
                  <a:t> </a:t>
                </a:r>
              </a:p>
            </p:txBody>
          </p:sp>
        </mc:Fallback>
      </mc:AlternateContent>
      <p:sp>
        <p:nvSpPr>
          <p:cNvPr id="7" name="フッター プレースホルダー 6"/>
          <p:cNvSpPr>
            <a:spLocks noGrp="1"/>
          </p:cNvSpPr>
          <p:nvPr>
            <p:ph type="ftr" sz="quarter" idx="11"/>
          </p:nvPr>
        </p:nvSpPr>
        <p:spPr/>
        <p:txBody>
          <a:bodyPr/>
          <a:lstStyle/>
          <a:p>
            <a:r>
              <a:rPr lang="zh-CN" altLang="en-US" dirty="0"/>
              <a:t>要点整理　</a:t>
            </a:r>
            <a:r>
              <a:rPr lang="en-US" altLang="zh-CN" dirty="0"/>
              <a:t>1-1-</a:t>
            </a:r>
            <a:r>
              <a:rPr lang="en-US" altLang="ja-JP" dirty="0"/>
              <a:t>2</a:t>
            </a:r>
            <a:r>
              <a:rPr lang="zh-CN" altLang="en-US" dirty="0"/>
              <a:t>　</a:t>
            </a:r>
            <a:r>
              <a:rPr lang="ja-JP" altLang="en-US" dirty="0"/>
              <a:t>加</a:t>
            </a:r>
            <a:r>
              <a:rPr lang="zh-CN" altLang="en-US" dirty="0"/>
              <a:t>速度</a:t>
            </a:r>
            <a:endParaRPr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20</a:t>
            </a:fld>
            <a:endParaRPr kumimoji="1" lang="ja-JP" altLang="en-US" dirty="0"/>
          </a:p>
        </p:txBody>
      </p:sp>
    </p:spTree>
    <p:extLst>
      <p:ext uri="{BB962C8B-B14F-4D97-AF65-F5344CB8AC3E}">
        <p14:creationId xmlns:p14="http://schemas.microsoft.com/office/powerpoint/2010/main" val="3286401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90800" y="-1193800"/>
            <a:ext cx="9144000" cy="2387600"/>
          </a:xfrm>
        </p:spPr>
        <p:txBody>
          <a:bodyPr>
            <a:normAutofit/>
          </a:bodyPr>
          <a:lstStyle/>
          <a:p>
            <a:r>
              <a:rPr lang="ja-JP" altLang="en-US" sz="5400" dirty="0" smtClean="0"/>
              <a:t>要点</a:t>
            </a:r>
            <a:r>
              <a:rPr lang="ja-JP" altLang="en-US" sz="5400" dirty="0"/>
              <a:t>整理</a:t>
            </a:r>
            <a:endParaRPr kumimoji="1" lang="ja-JP" altLang="en-US" sz="5400" dirty="0"/>
          </a:p>
        </p:txBody>
      </p:sp>
      <p:sp>
        <p:nvSpPr>
          <p:cNvPr id="3" name="サブタイトル 2"/>
          <p:cNvSpPr>
            <a:spLocks noGrp="1"/>
          </p:cNvSpPr>
          <p:nvPr>
            <p:ph type="subTitle" idx="1"/>
          </p:nvPr>
        </p:nvSpPr>
        <p:spPr>
          <a:xfrm>
            <a:off x="3602181" y="4821238"/>
            <a:ext cx="9144000" cy="1655762"/>
          </a:xfrm>
        </p:spPr>
        <p:txBody>
          <a:bodyPr>
            <a:normAutofit/>
          </a:bodyPr>
          <a:lstStyle/>
          <a:p>
            <a:r>
              <a:rPr lang="en-US" altLang="ja-JP" sz="9600" dirty="0" smtClean="0"/>
              <a:t>1-1-2</a:t>
            </a:r>
            <a:r>
              <a:rPr lang="ja-JP" altLang="en-US" sz="9600" dirty="0" smtClean="0"/>
              <a:t>　加速度</a:t>
            </a:r>
            <a:endParaRPr kumimoji="1" lang="ja-JP" altLang="en-US" sz="9600" dirty="0"/>
          </a:p>
        </p:txBody>
      </p:sp>
      <p:sp>
        <p:nvSpPr>
          <p:cNvPr id="4" name="タイトル 1"/>
          <p:cNvSpPr txBox="1">
            <a:spLocks/>
          </p:cNvSpPr>
          <p:nvPr/>
        </p:nvSpPr>
        <p:spPr>
          <a:xfrm>
            <a:off x="1671484" y="2025445"/>
            <a:ext cx="9144000" cy="2064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5400" dirty="0" smtClean="0">
                <a:solidFill>
                  <a:schemeClr val="accent5"/>
                </a:solidFill>
              </a:rPr>
              <a:t>以上で終わります。</a:t>
            </a:r>
            <a:endParaRPr lang="en-US" altLang="ja-JP" sz="5400" dirty="0" smtClean="0">
              <a:solidFill>
                <a:schemeClr val="accent5"/>
              </a:solidFill>
            </a:endParaRPr>
          </a:p>
          <a:p>
            <a:r>
              <a:rPr lang="ja-JP" altLang="en-US" sz="5400" dirty="0" smtClean="0">
                <a:solidFill>
                  <a:schemeClr val="accent5"/>
                </a:solidFill>
              </a:rPr>
              <a:t>お疲れさま</a:t>
            </a:r>
            <a:r>
              <a:rPr lang="ja-JP" altLang="en-US" sz="5400" dirty="0" err="1" smtClean="0">
                <a:solidFill>
                  <a:schemeClr val="accent5"/>
                </a:solidFill>
              </a:rPr>
              <a:t>で</a:t>
            </a:r>
            <a:r>
              <a:rPr lang="ja-JP" altLang="en-US" sz="5400" dirty="0" smtClean="0">
                <a:solidFill>
                  <a:schemeClr val="accent5"/>
                </a:solidFill>
              </a:rPr>
              <a:t>した！</a:t>
            </a:r>
            <a:endParaRPr lang="ja-JP" altLang="en-US" sz="5400" dirty="0">
              <a:solidFill>
                <a:schemeClr val="accent5"/>
              </a:solidFill>
            </a:endParaRPr>
          </a:p>
        </p:txBody>
      </p:sp>
    </p:spTree>
    <p:extLst>
      <p:ext uri="{BB962C8B-B14F-4D97-AF65-F5344CB8AC3E}">
        <p14:creationId xmlns:p14="http://schemas.microsoft.com/office/powerpoint/2010/main" val="72082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kumimoji="1" lang="ja-JP" altLang="en-US" dirty="0" smtClean="0"/>
              <a:t>物理の学び方のコツ</a:t>
            </a:r>
            <a:endParaRPr kumimoji="1" lang="ja-JP" altLang="en-US" dirty="0"/>
          </a:p>
        </p:txBody>
      </p:sp>
      <p:sp>
        <p:nvSpPr>
          <p:cNvPr id="5" name="コンテンツ プレースホルダー 4"/>
          <p:cNvSpPr>
            <a:spLocks noGrp="1"/>
          </p:cNvSpPr>
          <p:nvPr>
            <p:ph sz="half" idx="1"/>
          </p:nvPr>
        </p:nvSpPr>
        <p:spPr>
          <a:xfrm>
            <a:off x="838200" y="1426296"/>
            <a:ext cx="5181600" cy="5071485"/>
          </a:xfrm>
        </p:spPr>
        <p:txBody>
          <a:bodyPr>
            <a:normAutofit/>
          </a:bodyPr>
          <a:lstStyle/>
          <a:p>
            <a:pPr marL="0" indent="0">
              <a:buNone/>
            </a:pPr>
            <a:r>
              <a:rPr kumimoji="1" lang="en-US" altLang="ja-JP" dirty="0" smtClean="0"/>
              <a:t>〔</a:t>
            </a:r>
            <a:r>
              <a:rPr kumimoji="1" lang="ja-JP" altLang="en-US" dirty="0" smtClean="0"/>
              <a:t>コツその２</a:t>
            </a:r>
            <a:r>
              <a:rPr kumimoji="1" lang="en-US" altLang="ja-JP" dirty="0" smtClean="0"/>
              <a:t>〕</a:t>
            </a:r>
          </a:p>
          <a:p>
            <a:pPr marL="0" indent="0">
              <a:buNone/>
            </a:pPr>
            <a:r>
              <a:rPr kumimoji="1" lang="ja-JP" altLang="en-US" dirty="0" smtClean="0"/>
              <a:t>　</a:t>
            </a:r>
            <a:r>
              <a:rPr lang="ja-JP" altLang="en-US" dirty="0" smtClean="0"/>
              <a:t>公式の中には、実験結果から導かれるものもあります。これらの公式も、</a:t>
            </a:r>
            <a:r>
              <a:rPr lang="ja-JP" altLang="en-US" dirty="0" smtClean="0">
                <a:solidFill>
                  <a:srgbClr val="FF0000"/>
                </a:solidFill>
              </a:rPr>
              <a:t>実験の意味と結果について理解すること</a:t>
            </a:r>
            <a:r>
              <a:rPr lang="ja-JP" altLang="en-US" dirty="0" smtClean="0"/>
              <a:t>で、自分で導くことができます。</a:t>
            </a:r>
            <a:endParaRPr lang="en-US" altLang="ja-JP" dirty="0" smtClean="0"/>
          </a:p>
          <a:p>
            <a:pPr marL="0" indent="0">
              <a:buNone/>
            </a:pPr>
            <a:r>
              <a:rPr kumimoji="1" lang="ja-JP" altLang="en-US" dirty="0"/>
              <a:t>　</a:t>
            </a:r>
            <a:endParaRPr lang="en-US" altLang="ja-JP" dirty="0"/>
          </a:p>
          <a:p>
            <a:pPr marL="0" indent="0">
              <a:buNone/>
            </a:pPr>
            <a:r>
              <a:rPr lang="ja-JP" altLang="en-US" dirty="0" smtClean="0">
                <a:solidFill>
                  <a:srgbClr val="FF0000"/>
                </a:solidFill>
              </a:rPr>
              <a:t>　物理の教科書に出てくる公式を、一つ一つ丁寧に自分の力で導き出すための努力（練習）を心掛けてください。</a:t>
            </a:r>
            <a:endParaRPr lang="en-US" altLang="ja-JP" dirty="0" smtClean="0">
              <a:solidFill>
                <a:srgbClr val="FF0000"/>
              </a:solidFill>
            </a:endParaRPr>
          </a:p>
        </p:txBody>
      </p:sp>
      <p:sp>
        <p:nvSpPr>
          <p:cNvPr id="6" name="コンテンツ プレースホルダー 5"/>
          <p:cNvSpPr>
            <a:spLocks noGrp="1"/>
          </p:cNvSpPr>
          <p:nvPr>
            <p:ph sz="half" idx="2"/>
          </p:nvPr>
        </p:nvSpPr>
        <p:spPr>
          <a:xfrm>
            <a:off x="6172200" y="1426296"/>
            <a:ext cx="5181600" cy="5071485"/>
          </a:xfrm>
        </p:spPr>
        <p:txBody>
          <a:bodyPr>
            <a:normAutofit/>
          </a:bodyPr>
          <a:lstStyle/>
          <a:p>
            <a:endParaRPr kumimoji="1" lang="ja-JP" altLang="en-US" dirty="0"/>
          </a:p>
        </p:txBody>
      </p:sp>
      <p:sp>
        <p:nvSpPr>
          <p:cNvPr id="7" name="フッター プレースホルダー 6"/>
          <p:cNvSpPr>
            <a:spLocks noGrp="1"/>
          </p:cNvSpPr>
          <p:nvPr>
            <p:ph type="ftr" sz="quarter" idx="11"/>
          </p:nvPr>
        </p:nvSpPr>
        <p:spPr/>
        <p:txBody>
          <a:bodyPr/>
          <a:lstStyle/>
          <a:p>
            <a:r>
              <a:rPr lang="zh-CN" altLang="en-US" dirty="0"/>
              <a:t>要点整理　</a:t>
            </a:r>
            <a:r>
              <a:rPr lang="en-US" altLang="zh-CN" dirty="0"/>
              <a:t>1-1-</a:t>
            </a:r>
            <a:r>
              <a:rPr lang="en-US" altLang="ja-JP" dirty="0"/>
              <a:t>2</a:t>
            </a:r>
            <a:r>
              <a:rPr lang="zh-CN" altLang="en-US" dirty="0"/>
              <a:t>　</a:t>
            </a:r>
            <a:r>
              <a:rPr lang="ja-JP" altLang="en-US" dirty="0"/>
              <a:t>加</a:t>
            </a:r>
            <a:r>
              <a:rPr lang="zh-CN" altLang="en-US" dirty="0"/>
              <a:t>速度</a:t>
            </a:r>
            <a:endParaRPr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3</a:t>
            </a:fld>
            <a:endParaRPr kumimoji="1" lang="ja-JP" altLang="en-US"/>
          </a:p>
        </p:txBody>
      </p:sp>
    </p:spTree>
    <p:extLst>
      <p:ext uri="{BB962C8B-B14F-4D97-AF65-F5344CB8AC3E}">
        <p14:creationId xmlns:p14="http://schemas.microsoft.com/office/powerpoint/2010/main" val="376719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2000"/>
                                        <p:tgtEl>
                                          <p:spTgt spid="5">
                                            <p:txEl>
                                              <p:pRg st="3" end="3"/>
                                            </p:txEl>
                                          </p:spTgt>
                                        </p:tgtEl>
                                      </p:cBhvr>
                                    </p:animEffect>
                                    <p:anim calcmode="lin" valueType="num">
                                      <p:cBhvr>
                                        <p:cTn id="8" dur="2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ja-JP" altLang="en-US" dirty="0"/>
              <a:t>加速度</a:t>
            </a:r>
            <a:r>
              <a:rPr kumimoji="1" lang="ja-JP" altLang="en-US" dirty="0" smtClean="0"/>
              <a:t>の意味（定義）</a:t>
            </a:r>
            <a:endParaRPr kumimoji="1" lang="ja-JP" altLang="en-US" dirty="0"/>
          </a:p>
        </p:txBody>
      </p:sp>
      <p:sp>
        <p:nvSpPr>
          <p:cNvPr id="5" name="コンテンツ プレースホルダー 4"/>
          <p:cNvSpPr>
            <a:spLocks noGrp="1"/>
          </p:cNvSpPr>
          <p:nvPr>
            <p:ph sz="half" idx="1"/>
          </p:nvPr>
        </p:nvSpPr>
        <p:spPr>
          <a:xfrm>
            <a:off x="838200" y="1426296"/>
            <a:ext cx="5181600" cy="5071485"/>
          </a:xfrm>
        </p:spPr>
        <p:txBody>
          <a:bodyPr>
            <a:normAutofit lnSpcReduction="10000"/>
          </a:bodyPr>
          <a:lstStyle/>
          <a:p>
            <a:pPr marL="0" indent="0">
              <a:buNone/>
            </a:pPr>
            <a:r>
              <a:rPr kumimoji="1" lang="ja-JP" altLang="en-US" dirty="0" smtClean="0"/>
              <a:t>　「加速度」とは、運動する物体の速度の変化のしかたを表すことばです。</a:t>
            </a:r>
            <a:endParaRPr kumimoji="1" lang="en-US" altLang="ja-JP" dirty="0" smtClean="0"/>
          </a:p>
          <a:p>
            <a:pPr marL="0" indent="0">
              <a:buNone/>
            </a:pPr>
            <a:r>
              <a:rPr lang="ja-JP" altLang="en-US" dirty="0"/>
              <a:t>　</a:t>
            </a:r>
            <a:r>
              <a:rPr lang="ja-JP" altLang="en-US" dirty="0" smtClean="0"/>
              <a:t>電車などの乗り物が動き出したり止まるときに、加速や減速をします。</a:t>
            </a:r>
            <a:r>
              <a:rPr lang="ja-JP" altLang="en-US" dirty="0" smtClean="0">
                <a:solidFill>
                  <a:srgbClr val="FF0000"/>
                </a:solidFill>
              </a:rPr>
              <a:t>加速や減速の緩急の度合いを数値で表現したもの</a:t>
            </a:r>
            <a:r>
              <a:rPr lang="ja-JP" altLang="en-US" dirty="0" smtClean="0"/>
              <a:t>が加速度です。</a:t>
            </a:r>
            <a:endParaRPr lang="en-US" altLang="ja-JP" dirty="0" smtClean="0"/>
          </a:p>
          <a:p>
            <a:pPr marL="0" indent="0">
              <a:buNone/>
            </a:pPr>
            <a:r>
              <a:rPr kumimoji="1" lang="ja-JP" altLang="en-US" dirty="0"/>
              <a:t>　</a:t>
            </a:r>
            <a:r>
              <a:rPr kumimoji="1" lang="ja-JP" altLang="en-US" dirty="0" smtClean="0"/>
              <a:t>物理では、次のように「加速度」の意味を定めています。</a:t>
            </a:r>
            <a:endParaRPr kumimoji="1" lang="en-US" altLang="ja-JP" dirty="0" smtClean="0"/>
          </a:p>
          <a:p>
            <a:pPr marL="0" indent="0">
              <a:buNone/>
            </a:pPr>
            <a:r>
              <a:rPr lang="en-US" altLang="ja-JP" dirty="0" smtClean="0"/>
              <a:t>〔</a:t>
            </a:r>
            <a:r>
              <a:rPr lang="ja-JP" altLang="en-US" dirty="0"/>
              <a:t>加速度</a:t>
            </a:r>
            <a:r>
              <a:rPr lang="ja-JP" altLang="en-US" dirty="0" smtClean="0"/>
              <a:t>の意味（定義）</a:t>
            </a:r>
            <a:r>
              <a:rPr lang="en-US" altLang="ja-JP" dirty="0" smtClean="0"/>
              <a:t>〕</a:t>
            </a:r>
            <a:endParaRPr lang="en-US" altLang="ja-JP" dirty="0"/>
          </a:p>
          <a:p>
            <a:pPr marL="0" indent="0">
              <a:buNone/>
            </a:pPr>
            <a:r>
              <a:rPr lang="ja-JP" altLang="en-US" dirty="0"/>
              <a:t>　</a:t>
            </a:r>
            <a:r>
              <a:rPr lang="ja-JP" altLang="en-US" dirty="0" smtClean="0">
                <a:solidFill>
                  <a:srgbClr val="FF0000"/>
                </a:solidFill>
              </a:rPr>
              <a:t>「</a:t>
            </a:r>
            <a:r>
              <a:rPr lang="ja-JP" altLang="en-US" dirty="0">
                <a:solidFill>
                  <a:srgbClr val="FF0000"/>
                </a:solidFill>
              </a:rPr>
              <a:t>加速度</a:t>
            </a:r>
            <a:r>
              <a:rPr lang="ja-JP" altLang="en-US" dirty="0" smtClean="0">
                <a:solidFill>
                  <a:srgbClr val="FF0000"/>
                </a:solidFill>
              </a:rPr>
              <a:t>とは、単位時間当たりの物体の速度の変化」である。</a:t>
            </a:r>
            <a:endParaRPr kumimoji="1" lang="ja-JP" altLang="en-US" dirty="0">
              <a:solidFill>
                <a:srgbClr val="FF0000"/>
              </a:solidFill>
            </a:endParaRPr>
          </a:p>
        </p:txBody>
      </p:sp>
      <p:pic>
        <p:nvPicPr>
          <p:cNvPr id="2" name="コンテンツ プレースホルダー 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199" y="1544279"/>
            <a:ext cx="5583897" cy="4187923"/>
          </a:xfrm>
        </p:spPr>
      </p:pic>
      <p:sp>
        <p:nvSpPr>
          <p:cNvPr id="7" name="フッター プレースホルダー 6"/>
          <p:cNvSpPr>
            <a:spLocks noGrp="1"/>
          </p:cNvSpPr>
          <p:nvPr>
            <p:ph type="ftr" sz="quarter" idx="11"/>
          </p:nvPr>
        </p:nvSpPr>
        <p:spPr/>
        <p:txBody>
          <a:bodyPr/>
          <a:lstStyle/>
          <a:p>
            <a:r>
              <a:rPr lang="zh-CN" altLang="en-US" dirty="0"/>
              <a:t>要点整理　</a:t>
            </a:r>
            <a:r>
              <a:rPr lang="en-US" altLang="zh-CN" dirty="0"/>
              <a:t>1-1-</a:t>
            </a:r>
            <a:r>
              <a:rPr lang="en-US" altLang="ja-JP" dirty="0"/>
              <a:t>2</a:t>
            </a:r>
            <a:r>
              <a:rPr lang="zh-CN" altLang="en-US" dirty="0"/>
              <a:t>　</a:t>
            </a:r>
            <a:r>
              <a:rPr lang="ja-JP" altLang="en-US" dirty="0"/>
              <a:t>加</a:t>
            </a:r>
            <a:r>
              <a:rPr lang="zh-CN" altLang="en-US" dirty="0"/>
              <a:t>速度</a:t>
            </a:r>
            <a:endParaRPr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4</a:t>
            </a:fld>
            <a:endParaRPr kumimoji="1" lang="ja-JP" altLang="en-US"/>
          </a:p>
        </p:txBody>
      </p:sp>
    </p:spTree>
    <p:extLst>
      <p:ext uri="{BB962C8B-B14F-4D97-AF65-F5344CB8AC3E}">
        <p14:creationId xmlns:p14="http://schemas.microsoft.com/office/powerpoint/2010/main" val="535593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ja-JP" altLang="en-US" dirty="0"/>
              <a:t>加速度</a:t>
            </a:r>
            <a:r>
              <a:rPr kumimoji="1" lang="ja-JP" altLang="en-US" dirty="0" smtClean="0"/>
              <a:t>の意味（定義）</a:t>
            </a:r>
            <a:endParaRPr kumimoji="1" lang="ja-JP" altLang="en-US" dirty="0"/>
          </a:p>
        </p:txBody>
      </p:sp>
      <p:sp>
        <p:nvSpPr>
          <p:cNvPr id="5" name="コンテンツ プレースホルダー 4"/>
          <p:cNvSpPr>
            <a:spLocks noGrp="1"/>
          </p:cNvSpPr>
          <p:nvPr>
            <p:ph sz="half" idx="1"/>
          </p:nvPr>
        </p:nvSpPr>
        <p:spPr>
          <a:xfrm>
            <a:off x="838200" y="1426296"/>
            <a:ext cx="5181600" cy="5071485"/>
          </a:xfrm>
        </p:spPr>
        <p:txBody>
          <a:bodyPr>
            <a:normAutofit/>
          </a:bodyPr>
          <a:lstStyle/>
          <a:p>
            <a:pPr marL="0" indent="0">
              <a:buNone/>
            </a:pPr>
            <a:r>
              <a:rPr lang="en-US" altLang="ja-JP" dirty="0" smtClean="0"/>
              <a:t>〔</a:t>
            </a:r>
            <a:r>
              <a:rPr lang="ja-JP" altLang="en-US" dirty="0"/>
              <a:t>加速度</a:t>
            </a:r>
            <a:r>
              <a:rPr lang="ja-JP" altLang="en-US" dirty="0" smtClean="0"/>
              <a:t>の意味（定義）</a:t>
            </a:r>
            <a:r>
              <a:rPr lang="en-US" altLang="ja-JP" dirty="0" smtClean="0"/>
              <a:t>〕</a:t>
            </a:r>
            <a:endParaRPr lang="en-US" altLang="ja-JP" dirty="0"/>
          </a:p>
          <a:p>
            <a:pPr marL="0" indent="0">
              <a:buNone/>
            </a:pPr>
            <a:r>
              <a:rPr lang="ja-JP" altLang="en-US" dirty="0">
                <a:latin typeface="Times New Roman" panose="02020603050405020304" pitchFamily="18" charset="0"/>
                <a:cs typeface="Times New Roman" panose="02020603050405020304" pitchFamily="18" charset="0"/>
              </a:rPr>
              <a:t>　</a:t>
            </a:r>
            <a:r>
              <a:rPr lang="ja-JP" altLang="en-US" dirty="0"/>
              <a:t>　「加速度とは、単位時間当たりの物体の速度の変化」である。</a:t>
            </a:r>
          </a:p>
          <a:p>
            <a:pPr marL="0" indent="0">
              <a:buNone/>
            </a:pPr>
            <a:r>
              <a:rPr kumimoji="1" lang="ja-JP" altLang="en-US" dirty="0">
                <a:latin typeface="Times New Roman" panose="02020603050405020304" pitchFamily="18" charset="0"/>
                <a:cs typeface="Times New Roman" panose="02020603050405020304" pitchFamily="18" charset="0"/>
              </a:rPr>
              <a:t>　</a:t>
            </a:r>
            <a:r>
              <a:rPr kumimoji="1" lang="ja-JP" altLang="en-US" dirty="0" smtClean="0">
                <a:latin typeface="Times New Roman" panose="02020603050405020304" pitchFamily="18" charset="0"/>
                <a:cs typeface="Times New Roman" panose="02020603050405020304" pitchFamily="18" charset="0"/>
              </a:rPr>
              <a:t>簡単に言うと 、</a:t>
            </a:r>
            <a:r>
              <a:rPr kumimoji="1" lang="en-US" altLang="ja-JP" dirty="0" smtClean="0">
                <a:latin typeface="Times New Roman" panose="02020603050405020304" pitchFamily="18" charset="0"/>
                <a:cs typeface="Times New Roman" panose="02020603050405020304" pitchFamily="18" charset="0"/>
              </a:rPr>
              <a:t>1 </a:t>
            </a:r>
            <a:r>
              <a:rPr kumimoji="1" lang="ja-JP" altLang="en-US" dirty="0" smtClean="0">
                <a:latin typeface="Times New Roman" panose="02020603050405020304" pitchFamily="18" charset="0"/>
                <a:cs typeface="Times New Roman" panose="02020603050405020304" pitchFamily="18" charset="0"/>
              </a:rPr>
              <a:t>秒あたり何</a:t>
            </a:r>
            <a:r>
              <a:rPr kumimoji="1" lang="en-US" altLang="ja-JP" dirty="0" smtClean="0">
                <a:latin typeface="Times New Roman" panose="02020603050405020304" pitchFamily="18" charset="0"/>
                <a:cs typeface="Times New Roman" panose="02020603050405020304" pitchFamily="18" charset="0"/>
              </a:rPr>
              <a:t>m/s</a:t>
            </a:r>
            <a:r>
              <a:rPr kumimoji="1" lang="ja-JP" altLang="en-US" dirty="0" err="1" smtClean="0">
                <a:latin typeface="Times New Roman" panose="02020603050405020304" pitchFamily="18" charset="0"/>
                <a:cs typeface="Times New Roman" panose="02020603050405020304" pitchFamily="18" charset="0"/>
              </a:rPr>
              <a:t>ずつ</a:t>
            </a:r>
            <a:r>
              <a:rPr kumimoji="1" lang="ja-JP" altLang="en-US" dirty="0" smtClean="0">
                <a:latin typeface="Times New Roman" panose="02020603050405020304" pitchFamily="18" charset="0"/>
                <a:cs typeface="Times New Roman" panose="02020603050405020304" pitchFamily="18" charset="0"/>
              </a:rPr>
              <a:t>速度が変化したかを計算したものが加速度になります。</a:t>
            </a:r>
            <a:endParaRPr kumimoji="1" lang="en-US" altLang="ja-JP" dirty="0" smtClean="0">
              <a:latin typeface="Times New Roman" panose="02020603050405020304" pitchFamily="18" charset="0"/>
              <a:cs typeface="Times New Roman" panose="02020603050405020304" pitchFamily="18" charset="0"/>
            </a:endParaRPr>
          </a:p>
          <a:p>
            <a:pPr marL="0" indent="0">
              <a:buNone/>
            </a:pPr>
            <a:r>
              <a:rPr kumimoji="1" lang="ja-JP" altLang="en-US" dirty="0">
                <a:latin typeface="Times New Roman" panose="02020603050405020304" pitchFamily="18" charset="0"/>
                <a:cs typeface="Times New Roman" panose="02020603050405020304" pitchFamily="18" charset="0"/>
              </a:rPr>
              <a:t>　</a:t>
            </a:r>
            <a:r>
              <a:rPr kumimoji="1" lang="ja-JP" altLang="en-US" dirty="0" smtClean="0">
                <a:solidFill>
                  <a:srgbClr val="FF0000"/>
                </a:solidFill>
                <a:latin typeface="Times New Roman" panose="02020603050405020304" pitchFamily="18" charset="0"/>
                <a:cs typeface="Times New Roman" panose="02020603050405020304" pitchFamily="18" charset="0"/>
              </a:rPr>
              <a:t>加速度の単位は、</a:t>
            </a:r>
            <a:r>
              <a:rPr kumimoji="1" lang="en-US" altLang="ja-JP" dirty="0" smtClean="0">
                <a:solidFill>
                  <a:srgbClr val="FF0000"/>
                </a:solidFill>
                <a:latin typeface="Times New Roman" panose="02020603050405020304" pitchFamily="18" charset="0"/>
                <a:cs typeface="Times New Roman" panose="02020603050405020304" pitchFamily="18" charset="0"/>
              </a:rPr>
              <a:t>1</a:t>
            </a:r>
            <a:r>
              <a:rPr lang="en-US" altLang="ja-JP" dirty="0" smtClean="0">
                <a:solidFill>
                  <a:srgbClr val="FF0000"/>
                </a:solidFill>
                <a:latin typeface="Times New Roman" panose="02020603050405020304" pitchFamily="18" charset="0"/>
                <a:cs typeface="Times New Roman" panose="02020603050405020304" pitchFamily="18" charset="0"/>
              </a:rPr>
              <a:t>m/s²</a:t>
            </a:r>
            <a:r>
              <a:rPr lang="ja-JP" altLang="en-US" dirty="0" smtClean="0">
                <a:solidFill>
                  <a:srgbClr val="FF0000"/>
                </a:solidFill>
                <a:latin typeface="Times New Roman" panose="02020603050405020304" pitchFamily="18" charset="0"/>
                <a:cs typeface="Times New Roman" panose="02020603050405020304" pitchFamily="18" charset="0"/>
              </a:rPr>
              <a:t> （メートル毎秒毎秒）</a:t>
            </a:r>
            <a:r>
              <a:rPr lang="ja-JP" altLang="en-US" dirty="0" smtClean="0">
                <a:latin typeface="Times New Roman" panose="02020603050405020304" pitchFamily="18" charset="0"/>
                <a:cs typeface="Times New Roman" panose="02020603050405020304" pitchFamily="18" charset="0"/>
              </a:rPr>
              <a:t>となります。これは、</a:t>
            </a:r>
            <a:r>
              <a:rPr lang="en-US" altLang="ja-JP" dirty="0" smtClean="0">
                <a:latin typeface="Times New Roman" panose="02020603050405020304" pitchFamily="18" charset="0"/>
                <a:cs typeface="Times New Roman" panose="02020603050405020304" pitchFamily="18" charset="0"/>
              </a:rPr>
              <a:t>1 </a:t>
            </a:r>
            <a:r>
              <a:rPr lang="ja-JP" altLang="en-US" dirty="0" smtClean="0">
                <a:latin typeface="Times New Roman" panose="02020603050405020304" pitchFamily="18" charset="0"/>
                <a:cs typeface="Times New Roman" panose="02020603050405020304" pitchFamily="18" charset="0"/>
              </a:rPr>
              <a:t>秒毎に </a:t>
            </a:r>
            <a:r>
              <a:rPr lang="en-US" altLang="ja-JP" dirty="0" smtClean="0">
                <a:latin typeface="Times New Roman" panose="02020603050405020304" pitchFamily="18" charset="0"/>
                <a:cs typeface="Times New Roman" panose="02020603050405020304" pitchFamily="18" charset="0"/>
              </a:rPr>
              <a:t>1 m/s </a:t>
            </a:r>
            <a:r>
              <a:rPr lang="ja-JP" altLang="en-US" dirty="0" err="1" smtClean="0">
                <a:latin typeface="Times New Roman" panose="02020603050405020304" pitchFamily="18" charset="0"/>
                <a:cs typeface="Times New Roman" panose="02020603050405020304" pitchFamily="18" charset="0"/>
              </a:rPr>
              <a:t>ずつ</a:t>
            </a:r>
            <a:r>
              <a:rPr lang="ja-JP" altLang="en-US" dirty="0" smtClean="0">
                <a:latin typeface="Times New Roman" panose="02020603050405020304" pitchFamily="18" charset="0"/>
                <a:cs typeface="Times New Roman" panose="02020603050405020304" pitchFamily="18" charset="0"/>
              </a:rPr>
              <a:t>速度が変化するときの加速度です。</a:t>
            </a:r>
            <a:endParaRPr lang="en-US" altLang="ja-JP" dirty="0" smtClean="0">
              <a:latin typeface="Times New Roman" panose="02020603050405020304" pitchFamily="18" charset="0"/>
              <a:cs typeface="Times New Roman" panose="02020603050405020304" pitchFamily="18" charset="0"/>
            </a:endParaRPr>
          </a:p>
        </p:txBody>
      </p:sp>
      <p:sp>
        <p:nvSpPr>
          <p:cNvPr id="6" name="コンテンツ プレースホルダー 5"/>
          <p:cNvSpPr>
            <a:spLocks noGrp="1"/>
          </p:cNvSpPr>
          <p:nvPr>
            <p:ph sz="half" idx="2"/>
          </p:nvPr>
        </p:nvSpPr>
        <p:spPr>
          <a:xfrm>
            <a:off x="6172200" y="1426296"/>
            <a:ext cx="5181600" cy="5071485"/>
          </a:xfrm>
        </p:spPr>
        <p:txBody>
          <a:bodyPr>
            <a:normAutofit/>
          </a:bodyPr>
          <a:lstStyle/>
          <a:p>
            <a:pPr marL="0" indent="0">
              <a:buNone/>
            </a:pPr>
            <a:r>
              <a:rPr lang="en-US" altLang="ja-JP" dirty="0" smtClean="0"/>
              <a:t>〔</a:t>
            </a:r>
            <a:r>
              <a:rPr lang="ja-JP" altLang="en-US" dirty="0"/>
              <a:t>加速度</a:t>
            </a:r>
            <a:r>
              <a:rPr lang="ja-JP" altLang="en-US" dirty="0" smtClean="0"/>
              <a:t>の</a:t>
            </a:r>
            <a:r>
              <a:rPr lang="ja-JP" altLang="en-US" dirty="0"/>
              <a:t>記号・</a:t>
            </a:r>
            <a:r>
              <a:rPr lang="ja-JP" altLang="en-US" dirty="0" smtClean="0"/>
              <a:t>単位</a:t>
            </a:r>
            <a:r>
              <a:rPr lang="en-US" altLang="ja-JP" dirty="0" smtClean="0"/>
              <a:t>〕</a:t>
            </a:r>
            <a:endParaRPr lang="en-US" altLang="ja-JP" dirty="0"/>
          </a:p>
          <a:p>
            <a:pPr marL="0" indent="0">
              <a:buNone/>
            </a:pPr>
            <a:r>
              <a:rPr lang="ja-JP" altLang="en-US" dirty="0">
                <a:solidFill>
                  <a:srgbClr val="FF0000"/>
                </a:solidFill>
                <a:latin typeface="Times New Roman" panose="02020603050405020304" pitchFamily="18" charset="0"/>
                <a:cs typeface="Times New Roman" panose="02020603050405020304" pitchFamily="18" charset="0"/>
              </a:rPr>
              <a:t>　</a:t>
            </a:r>
            <a:r>
              <a:rPr lang="en-US" altLang="ja-JP" i="1" dirty="0" err="1" smtClean="0">
                <a:solidFill>
                  <a:srgbClr val="FF0000"/>
                </a:solidFill>
                <a:latin typeface="Times New Roman" panose="02020603050405020304" pitchFamily="18" charset="0"/>
                <a:cs typeface="Times New Roman" panose="02020603050405020304" pitchFamily="18" charset="0"/>
              </a:rPr>
              <a:t>a</a:t>
            </a:r>
            <a:r>
              <a:rPr lang="en-US" altLang="ja-JP" dirty="0" err="1" smtClean="0">
                <a:solidFill>
                  <a:srgbClr val="FF0000"/>
                </a:solidFill>
                <a:latin typeface="Times New Roman" panose="02020603050405020304" pitchFamily="18" charset="0"/>
                <a:cs typeface="Times New Roman" panose="02020603050405020304" pitchFamily="18" charset="0"/>
              </a:rPr>
              <a:t>〔</a:t>
            </a:r>
            <a:r>
              <a:rPr lang="en-US" altLang="ja-JP" dirty="0" err="1">
                <a:solidFill>
                  <a:srgbClr val="FF0000"/>
                </a:solidFill>
                <a:latin typeface="Times New Roman" panose="02020603050405020304" pitchFamily="18" charset="0"/>
                <a:cs typeface="Times New Roman" panose="02020603050405020304" pitchFamily="18" charset="0"/>
              </a:rPr>
              <a:t>m</a:t>
            </a:r>
            <a:r>
              <a:rPr lang="en-US" altLang="ja-JP" dirty="0">
                <a:solidFill>
                  <a:srgbClr val="FF0000"/>
                </a:solidFill>
                <a:latin typeface="Times New Roman" panose="02020603050405020304" pitchFamily="18" charset="0"/>
                <a:cs typeface="Times New Roman" panose="02020603050405020304" pitchFamily="18" charset="0"/>
              </a:rPr>
              <a:t>/s²</a:t>
            </a:r>
            <a:r>
              <a:rPr lang="en-US" altLang="ja-JP" dirty="0" smtClean="0">
                <a:solidFill>
                  <a:srgbClr val="FF0000"/>
                </a:solidFill>
                <a:latin typeface="Times New Roman" panose="02020603050405020304" pitchFamily="18" charset="0"/>
                <a:cs typeface="Times New Roman" panose="02020603050405020304" pitchFamily="18" charset="0"/>
              </a:rPr>
              <a:t>〕</a:t>
            </a:r>
            <a:r>
              <a:rPr lang="ja-JP" altLang="en-US" dirty="0">
                <a:solidFill>
                  <a:srgbClr val="FF0000"/>
                </a:solidFill>
                <a:latin typeface="Times New Roman" panose="02020603050405020304" pitchFamily="18" charset="0"/>
                <a:cs typeface="Times New Roman" panose="02020603050405020304" pitchFamily="18" charset="0"/>
              </a:rPr>
              <a:t>（メートル</a:t>
            </a:r>
            <a:r>
              <a:rPr lang="ja-JP" altLang="en-US" dirty="0" smtClean="0">
                <a:solidFill>
                  <a:srgbClr val="FF0000"/>
                </a:solidFill>
                <a:latin typeface="Times New Roman" panose="02020603050405020304" pitchFamily="18" charset="0"/>
                <a:cs typeface="Times New Roman" panose="02020603050405020304" pitchFamily="18" charset="0"/>
              </a:rPr>
              <a:t>毎秒毎秒）</a:t>
            </a:r>
            <a:endParaRPr lang="en-US" altLang="ja-JP"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kumimoji="1" lang="en-US" altLang="ja-JP" dirty="0" smtClean="0"/>
          </a:p>
          <a:p>
            <a:pPr marL="0" indent="0">
              <a:buNone/>
            </a:pPr>
            <a:r>
              <a:rPr lang="en-US" altLang="ja-JP" dirty="0" smtClean="0"/>
              <a:t>〔</a:t>
            </a:r>
            <a:r>
              <a:rPr lang="ja-JP" altLang="en-US" dirty="0" smtClean="0"/>
              <a:t>問</a:t>
            </a:r>
            <a:r>
              <a:rPr lang="en-US" altLang="ja-JP" dirty="0" smtClean="0"/>
              <a:t>〕</a:t>
            </a:r>
            <a:r>
              <a:rPr lang="ja-JP" altLang="en-US" dirty="0"/>
              <a:t> </a:t>
            </a:r>
            <a:r>
              <a:rPr lang="ja-JP" altLang="en-US" dirty="0" smtClean="0">
                <a:latin typeface="Times New Roman" panose="02020603050405020304" pitchFamily="18" charset="0"/>
                <a:cs typeface="Times New Roman" panose="02020603050405020304" pitchFamily="18" charset="0"/>
              </a:rPr>
              <a:t>まっすぐな線路上で、発車してから</a:t>
            </a:r>
            <a:r>
              <a:rPr lang="en-US" altLang="ja-JP" dirty="0" smtClean="0">
                <a:latin typeface="Times New Roman" panose="02020603050405020304" pitchFamily="18" charset="0"/>
                <a:cs typeface="Times New Roman" panose="02020603050405020304" pitchFamily="18" charset="0"/>
              </a:rPr>
              <a:t>20</a:t>
            </a:r>
            <a:r>
              <a:rPr lang="ja-JP" altLang="en-US" dirty="0" smtClean="0">
                <a:latin typeface="Times New Roman" panose="02020603050405020304" pitchFamily="18" charset="0"/>
                <a:cs typeface="Times New Roman" panose="02020603050405020304" pitchFamily="18" charset="0"/>
              </a:rPr>
              <a:t>秒後に電車の速度が</a:t>
            </a:r>
            <a:r>
              <a:rPr lang="en-US" altLang="ja-JP" dirty="0" smtClean="0">
                <a:latin typeface="Times New Roman" panose="02020603050405020304" pitchFamily="18" charset="0"/>
                <a:cs typeface="Times New Roman" panose="02020603050405020304" pitchFamily="18" charset="0"/>
              </a:rPr>
              <a:t>12m/s </a:t>
            </a:r>
            <a:r>
              <a:rPr lang="ja-JP" altLang="en-US" dirty="0" smtClean="0">
                <a:latin typeface="Times New Roman" panose="02020603050405020304" pitchFamily="18" charset="0"/>
                <a:cs typeface="Times New Roman" panose="02020603050405020304" pitchFamily="18" charset="0"/>
              </a:rPr>
              <a:t>に達しました。この間の平均の加速度を計算してください。　　　　　　　</a:t>
            </a:r>
            <a:endParaRPr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smtClean="0">
                <a:latin typeface="Times New Roman" panose="02020603050405020304" pitchFamily="18" charset="0"/>
                <a:cs typeface="Times New Roman" panose="02020603050405020304" pitchFamily="18" charset="0"/>
              </a:rPr>
              <a:t>　　　　</a:t>
            </a:r>
            <a:r>
              <a:rPr lang="ja-JP" altLang="en-US" dirty="0" smtClean="0">
                <a:solidFill>
                  <a:schemeClr val="accent6"/>
                </a:solidFill>
                <a:latin typeface="Times New Roman" panose="02020603050405020304" pitchFamily="18" charset="0"/>
                <a:cs typeface="Times New Roman" panose="02020603050405020304" pitchFamily="18" charset="0"/>
              </a:rPr>
              <a:t>（できたらクリック）</a:t>
            </a:r>
            <a:endParaRPr lang="en-US" altLang="ja-JP" dirty="0" smtClean="0">
              <a:solidFill>
                <a:schemeClr val="accent6"/>
              </a:solidFill>
              <a:latin typeface="Times New Roman" panose="02020603050405020304" pitchFamily="18" charset="0"/>
              <a:cs typeface="Times New Roman" panose="02020603050405020304" pitchFamily="18" charset="0"/>
            </a:endParaRPr>
          </a:p>
          <a:p>
            <a:pPr marL="0" indent="0">
              <a:buNone/>
            </a:pPr>
            <a:r>
              <a:rPr kumimoji="1" lang="en-US" altLang="ja-JP" dirty="0" smtClean="0">
                <a:solidFill>
                  <a:schemeClr val="accent1">
                    <a:lumMod val="75000"/>
                  </a:schemeClr>
                </a:solidFill>
                <a:latin typeface="Times New Roman" panose="02020603050405020304" pitchFamily="18" charset="0"/>
                <a:cs typeface="Times New Roman" panose="02020603050405020304" pitchFamily="18" charset="0"/>
              </a:rPr>
              <a:t>〔</a:t>
            </a:r>
            <a:r>
              <a:rPr kumimoji="1" lang="ja-JP" altLang="en-US" dirty="0" smtClean="0">
                <a:solidFill>
                  <a:schemeClr val="accent1">
                    <a:lumMod val="75000"/>
                  </a:schemeClr>
                </a:solidFill>
                <a:latin typeface="Times New Roman" panose="02020603050405020304" pitchFamily="18" charset="0"/>
                <a:cs typeface="Times New Roman" panose="02020603050405020304" pitchFamily="18" charset="0"/>
              </a:rPr>
              <a:t>答</a:t>
            </a:r>
            <a:r>
              <a:rPr kumimoji="1" lang="en-US" altLang="ja-JP" dirty="0" smtClean="0">
                <a:solidFill>
                  <a:schemeClr val="accent1">
                    <a:lumMod val="75000"/>
                  </a:schemeClr>
                </a:solidFill>
                <a:latin typeface="Times New Roman" panose="02020603050405020304" pitchFamily="18" charset="0"/>
                <a:cs typeface="Times New Roman" panose="02020603050405020304" pitchFamily="18" charset="0"/>
              </a:rPr>
              <a:t>〕</a:t>
            </a:r>
            <a:r>
              <a:rPr lang="ja-JP"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ja-JP" dirty="0" smtClean="0">
                <a:solidFill>
                  <a:schemeClr val="accent1">
                    <a:lumMod val="75000"/>
                  </a:schemeClr>
                </a:solidFill>
                <a:latin typeface="Times New Roman" panose="02020603050405020304" pitchFamily="18" charset="0"/>
                <a:cs typeface="Times New Roman" panose="02020603050405020304" pitchFamily="18" charset="0"/>
              </a:rPr>
              <a:t>0.6 </a:t>
            </a:r>
            <a:r>
              <a:rPr lang="en-US" altLang="ja-JP" dirty="0">
                <a:solidFill>
                  <a:schemeClr val="accent1">
                    <a:lumMod val="75000"/>
                  </a:schemeClr>
                </a:solidFill>
                <a:latin typeface="Times New Roman" panose="02020603050405020304" pitchFamily="18" charset="0"/>
                <a:cs typeface="Times New Roman" panose="02020603050405020304" pitchFamily="18" charset="0"/>
              </a:rPr>
              <a:t>m/s²</a:t>
            </a:r>
            <a:endParaRPr kumimoji="1" lang="ja-JP" alt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フッター プレースホルダー 6"/>
          <p:cNvSpPr>
            <a:spLocks noGrp="1"/>
          </p:cNvSpPr>
          <p:nvPr>
            <p:ph type="ftr" sz="quarter" idx="11"/>
          </p:nvPr>
        </p:nvSpPr>
        <p:spPr/>
        <p:txBody>
          <a:bodyPr/>
          <a:lstStyle/>
          <a:p>
            <a:r>
              <a:rPr lang="zh-CN" altLang="en-US" dirty="0"/>
              <a:t>要点整理　</a:t>
            </a:r>
            <a:r>
              <a:rPr lang="en-US" altLang="zh-CN" dirty="0"/>
              <a:t>1-1-</a:t>
            </a:r>
            <a:r>
              <a:rPr lang="en-US" altLang="ja-JP" dirty="0"/>
              <a:t>2</a:t>
            </a:r>
            <a:r>
              <a:rPr lang="zh-CN" altLang="en-US" dirty="0"/>
              <a:t>　</a:t>
            </a:r>
            <a:r>
              <a:rPr lang="ja-JP" altLang="en-US" dirty="0"/>
              <a:t>加</a:t>
            </a:r>
            <a:r>
              <a:rPr lang="zh-CN" altLang="en-US" dirty="0"/>
              <a:t>速度</a:t>
            </a:r>
            <a:endParaRPr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5</a:t>
            </a:fld>
            <a:endParaRPr kumimoji="1" lang="ja-JP" altLang="en-US"/>
          </a:p>
        </p:txBody>
      </p:sp>
    </p:spTree>
    <p:extLst>
      <p:ext uri="{BB962C8B-B14F-4D97-AF65-F5344CB8AC3E}">
        <p14:creationId xmlns:p14="http://schemas.microsoft.com/office/powerpoint/2010/main" val="199125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ja-JP" altLang="en-US" dirty="0"/>
              <a:t>加速度</a:t>
            </a:r>
            <a:r>
              <a:rPr kumimoji="1" lang="ja-JP" altLang="en-US" dirty="0" smtClean="0"/>
              <a:t>の意味（定義）</a:t>
            </a:r>
            <a:endParaRPr kumimoji="1" lang="ja-JP" altLang="en-US" dirty="0"/>
          </a:p>
        </p:txBody>
      </p:sp>
      <p:sp>
        <p:nvSpPr>
          <p:cNvPr id="5" name="コンテンツ プレースホルダー 4"/>
          <p:cNvSpPr>
            <a:spLocks noGrp="1"/>
          </p:cNvSpPr>
          <p:nvPr>
            <p:ph sz="half" idx="1"/>
          </p:nvPr>
        </p:nvSpPr>
        <p:spPr>
          <a:xfrm>
            <a:off x="838200" y="1426296"/>
            <a:ext cx="5181600" cy="5071485"/>
          </a:xfrm>
        </p:spPr>
        <p:txBody>
          <a:bodyPr>
            <a:normAutofit/>
          </a:bodyPr>
          <a:lstStyle/>
          <a:p>
            <a:pPr marL="0" indent="0">
              <a:buNone/>
            </a:pPr>
            <a:r>
              <a:rPr lang="en-US" altLang="ja-JP" dirty="0" smtClean="0"/>
              <a:t>〔</a:t>
            </a:r>
            <a:r>
              <a:rPr lang="ja-JP" altLang="en-US" dirty="0"/>
              <a:t>加速度</a:t>
            </a:r>
            <a:r>
              <a:rPr lang="ja-JP" altLang="en-US" dirty="0" smtClean="0"/>
              <a:t>の意味（定義）</a:t>
            </a:r>
            <a:r>
              <a:rPr lang="en-US" altLang="ja-JP" dirty="0" smtClean="0"/>
              <a:t>〕</a:t>
            </a:r>
            <a:endParaRPr lang="en-US" altLang="ja-JP" dirty="0"/>
          </a:p>
          <a:p>
            <a:pPr marL="0" indent="0">
              <a:buNone/>
            </a:pPr>
            <a:r>
              <a:rPr lang="ja-JP" altLang="en-US" dirty="0">
                <a:latin typeface="Times New Roman" panose="02020603050405020304" pitchFamily="18" charset="0"/>
                <a:cs typeface="Times New Roman" panose="02020603050405020304" pitchFamily="18" charset="0"/>
              </a:rPr>
              <a:t>　</a:t>
            </a:r>
            <a:r>
              <a:rPr lang="ja-JP" altLang="en-US" dirty="0"/>
              <a:t>　「加速度とは、単位時間当たりの物体の速度の変化」である</a:t>
            </a:r>
            <a:r>
              <a:rPr lang="ja-JP" altLang="en-US" dirty="0" smtClean="0"/>
              <a:t>。</a:t>
            </a:r>
            <a:endParaRPr lang="en-US" altLang="ja-JP" dirty="0" smtClean="0"/>
          </a:p>
          <a:p>
            <a:pPr marL="0" indent="0">
              <a:buNone/>
            </a:pPr>
            <a:r>
              <a:rPr lang="en-US" altLang="ja-JP" dirty="0" smtClean="0"/>
              <a:t>〔</a:t>
            </a:r>
            <a:r>
              <a:rPr lang="ja-JP" altLang="en-US" dirty="0" smtClean="0"/>
              <a:t>問</a:t>
            </a:r>
            <a:r>
              <a:rPr lang="en-US" altLang="ja-JP" dirty="0" smtClean="0"/>
              <a:t>〕</a:t>
            </a:r>
            <a:r>
              <a:rPr lang="ja-JP" altLang="en-US" dirty="0" smtClean="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x</a:t>
            </a:r>
            <a:r>
              <a:rPr lang="ja-JP" altLang="en-US" dirty="0" smtClean="0">
                <a:latin typeface="Times New Roman" panose="02020603050405020304" pitchFamily="18" charset="0"/>
                <a:cs typeface="Times New Roman" panose="02020603050405020304" pitchFamily="18" charset="0"/>
              </a:rPr>
              <a:t>軸上を運動する物体の速度を測定しました。時刻 </a:t>
            </a:r>
            <a:r>
              <a:rPr lang="en-US" altLang="ja-JP" i="1" dirty="0" smtClean="0">
                <a:latin typeface="Times New Roman" panose="02020603050405020304" pitchFamily="18" charset="0"/>
                <a:cs typeface="Times New Roman" panose="02020603050405020304" pitchFamily="18" charset="0"/>
              </a:rPr>
              <a:t>t</a:t>
            </a:r>
            <a:r>
              <a:rPr lang="en-US" altLang="ja-JP" sz="1400" i="1" dirty="0" smtClean="0">
                <a:latin typeface="Times New Roman" panose="02020603050405020304" pitchFamily="18" charset="0"/>
                <a:cs typeface="Times New Roman" panose="02020603050405020304" pitchFamily="18" charset="0"/>
              </a:rPr>
              <a:t>1</a:t>
            </a:r>
            <a:r>
              <a:rPr lang="en-US" altLang="ja-JP" dirty="0" smtClean="0">
                <a:latin typeface="Times New Roman" panose="02020603050405020304" pitchFamily="18" charset="0"/>
                <a:cs typeface="Times New Roman" panose="02020603050405020304" pitchFamily="18" charset="0"/>
              </a:rPr>
              <a:t>=2 s </a:t>
            </a:r>
            <a:r>
              <a:rPr lang="ja-JP" altLang="en-US" dirty="0" smtClean="0">
                <a:latin typeface="Times New Roman" panose="02020603050405020304" pitchFamily="18" charset="0"/>
                <a:cs typeface="Times New Roman" panose="02020603050405020304" pitchFamily="18" charset="0"/>
              </a:rPr>
              <a:t>では </a:t>
            </a:r>
            <a:r>
              <a:rPr lang="en-US" altLang="ja-JP" i="1" dirty="0" smtClean="0">
                <a:latin typeface="Times New Roman" panose="02020603050405020304" pitchFamily="18" charset="0"/>
                <a:cs typeface="Times New Roman" panose="02020603050405020304" pitchFamily="18" charset="0"/>
              </a:rPr>
              <a:t>v</a:t>
            </a:r>
            <a:r>
              <a:rPr lang="en-US" altLang="ja-JP" sz="1400" i="1" dirty="0" smtClean="0">
                <a:latin typeface="Times New Roman" panose="02020603050405020304" pitchFamily="18" charset="0"/>
                <a:cs typeface="Times New Roman" panose="02020603050405020304" pitchFamily="18" charset="0"/>
              </a:rPr>
              <a:t>1</a:t>
            </a:r>
            <a:r>
              <a:rPr lang="en-US" altLang="ja-JP" dirty="0" smtClean="0">
                <a:latin typeface="Times New Roman" panose="02020603050405020304" pitchFamily="18" charset="0"/>
                <a:cs typeface="Times New Roman" panose="02020603050405020304" pitchFamily="18" charset="0"/>
              </a:rPr>
              <a:t>=3 m/s</a:t>
            </a:r>
            <a:r>
              <a:rPr lang="ja-JP" altLang="en-US" dirty="0" err="1"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時刻 </a:t>
            </a:r>
            <a:r>
              <a:rPr lang="en-US" altLang="ja-JP" i="1" dirty="0" smtClean="0">
                <a:latin typeface="Times New Roman" panose="02020603050405020304" pitchFamily="18" charset="0"/>
                <a:cs typeface="Times New Roman" panose="02020603050405020304" pitchFamily="18" charset="0"/>
              </a:rPr>
              <a:t>t</a:t>
            </a:r>
            <a:r>
              <a:rPr lang="en-US" altLang="ja-JP" sz="1400" i="1" dirty="0" smtClean="0">
                <a:latin typeface="Times New Roman" panose="02020603050405020304" pitchFamily="18" charset="0"/>
                <a:cs typeface="Times New Roman" panose="02020603050405020304" pitchFamily="18" charset="0"/>
              </a:rPr>
              <a:t>2</a:t>
            </a:r>
            <a:r>
              <a:rPr lang="en-US" altLang="ja-JP" dirty="0" smtClean="0">
                <a:latin typeface="Times New Roman" panose="02020603050405020304" pitchFamily="18" charset="0"/>
                <a:cs typeface="Times New Roman" panose="02020603050405020304" pitchFamily="18" charset="0"/>
              </a:rPr>
              <a:t>=4 s </a:t>
            </a:r>
            <a:r>
              <a:rPr lang="ja-JP" altLang="en-US" dirty="0" smtClean="0">
                <a:latin typeface="Times New Roman" panose="02020603050405020304" pitchFamily="18" charset="0"/>
                <a:cs typeface="Times New Roman" panose="02020603050405020304" pitchFamily="18" charset="0"/>
              </a:rPr>
              <a:t>では </a:t>
            </a:r>
            <a:r>
              <a:rPr lang="en-US" altLang="ja-JP" i="1" dirty="0" smtClean="0">
                <a:latin typeface="Times New Roman" panose="02020603050405020304" pitchFamily="18" charset="0"/>
                <a:cs typeface="Times New Roman" panose="02020603050405020304" pitchFamily="18" charset="0"/>
              </a:rPr>
              <a:t>v</a:t>
            </a:r>
            <a:r>
              <a:rPr lang="en-US" altLang="ja-JP" sz="1400" i="1" dirty="0" smtClean="0">
                <a:latin typeface="Times New Roman" panose="02020603050405020304" pitchFamily="18" charset="0"/>
                <a:cs typeface="Times New Roman" panose="02020603050405020304" pitchFamily="18" charset="0"/>
              </a:rPr>
              <a:t>2</a:t>
            </a:r>
            <a:r>
              <a:rPr lang="en-US" altLang="ja-JP" dirty="0" smtClean="0">
                <a:latin typeface="Times New Roman" panose="02020603050405020304" pitchFamily="18" charset="0"/>
                <a:cs typeface="Times New Roman" panose="02020603050405020304" pitchFamily="18" charset="0"/>
              </a:rPr>
              <a:t>=6 m/s </a:t>
            </a:r>
            <a:r>
              <a:rPr lang="ja-JP" altLang="en-US" dirty="0" smtClean="0">
                <a:latin typeface="Times New Roman" panose="02020603050405020304" pitchFamily="18" charset="0"/>
                <a:cs typeface="Times New Roman" panose="02020603050405020304" pitchFamily="18" charset="0"/>
              </a:rPr>
              <a:t>という値でした。加速度の意味にしたがって、この間の平均の加速度を計算してください。</a:t>
            </a:r>
            <a:endParaRPr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a:latin typeface="Times New Roman" panose="02020603050405020304" pitchFamily="18" charset="0"/>
                <a:cs typeface="Times New Roman" panose="02020603050405020304" pitchFamily="18" charset="0"/>
              </a:rPr>
              <a:t>　　　　</a:t>
            </a:r>
            <a:r>
              <a:rPr lang="ja-JP" altLang="en-US" dirty="0">
                <a:solidFill>
                  <a:schemeClr val="accent6"/>
                </a:solidFill>
                <a:latin typeface="Times New Roman" panose="02020603050405020304" pitchFamily="18" charset="0"/>
                <a:cs typeface="Times New Roman" panose="02020603050405020304" pitchFamily="18" charset="0"/>
              </a:rPr>
              <a:t>（できたらクリック）</a:t>
            </a:r>
            <a:endParaRPr lang="en-US" altLang="ja-JP" dirty="0">
              <a:solidFill>
                <a:schemeClr val="accent6"/>
              </a:solidFill>
              <a:latin typeface="Times New Roman" panose="02020603050405020304" pitchFamily="18" charset="0"/>
              <a:cs typeface="Times New Roman" panose="02020603050405020304" pitchFamily="18" charset="0"/>
            </a:endParaRPr>
          </a:p>
          <a:p>
            <a:pPr marL="0" indent="0">
              <a:buNone/>
            </a:pPr>
            <a:r>
              <a:rPr lang="en-US" altLang="ja-JP" dirty="0">
                <a:solidFill>
                  <a:schemeClr val="accent1">
                    <a:lumMod val="75000"/>
                  </a:schemeClr>
                </a:solidFill>
                <a:latin typeface="Times New Roman" panose="02020603050405020304" pitchFamily="18" charset="0"/>
                <a:cs typeface="Times New Roman" panose="02020603050405020304" pitchFamily="18" charset="0"/>
              </a:rPr>
              <a:t>〔</a:t>
            </a:r>
            <a:r>
              <a:rPr lang="ja-JP" altLang="en-US" dirty="0">
                <a:solidFill>
                  <a:schemeClr val="accent1">
                    <a:lumMod val="75000"/>
                  </a:schemeClr>
                </a:solidFill>
                <a:latin typeface="Times New Roman" panose="02020603050405020304" pitchFamily="18" charset="0"/>
                <a:cs typeface="Times New Roman" panose="02020603050405020304" pitchFamily="18" charset="0"/>
              </a:rPr>
              <a:t>答</a:t>
            </a:r>
            <a:r>
              <a:rPr lang="en-US" altLang="ja-JP" dirty="0">
                <a:solidFill>
                  <a:schemeClr val="accent1">
                    <a:lumMod val="75000"/>
                  </a:schemeClr>
                </a:solidFill>
                <a:latin typeface="Times New Roman" panose="02020603050405020304" pitchFamily="18" charset="0"/>
                <a:cs typeface="Times New Roman" panose="02020603050405020304" pitchFamily="18" charset="0"/>
              </a:rPr>
              <a:t>〕</a:t>
            </a:r>
            <a:r>
              <a:rPr lang="ja-JP"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ja-JP" dirty="0" smtClean="0">
                <a:solidFill>
                  <a:schemeClr val="accent1">
                    <a:lumMod val="75000"/>
                  </a:schemeClr>
                </a:solidFill>
                <a:latin typeface="Times New Roman" panose="02020603050405020304" pitchFamily="18" charset="0"/>
                <a:cs typeface="Times New Roman" panose="02020603050405020304" pitchFamily="18" charset="0"/>
              </a:rPr>
              <a:t>1.5 </a:t>
            </a:r>
            <a:r>
              <a:rPr lang="en-US" altLang="ja-JP" dirty="0">
                <a:solidFill>
                  <a:schemeClr val="accent1">
                    <a:lumMod val="75000"/>
                  </a:schemeClr>
                </a:solidFill>
                <a:latin typeface="Times New Roman" panose="02020603050405020304" pitchFamily="18" charset="0"/>
                <a:cs typeface="Times New Roman" panose="02020603050405020304" pitchFamily="18" charset="0"/>
              </a:rPr>
              <a:t>m/s²</a:t>
            </a:r>
            <a:endParaRPr lang="ja-JP" altLang="en-US" dirty="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endParaRPr lang="ja-JP" altLang="en-US" dirty="0"/>
          </a:p>
        </p:txBody>
      </p:sp>
      <mc:AlternateContent xmlns:mc="http://schemas.openxmlformats.org/markup-compatibility/2006" xmlns:a14="http://schemas.microsoft.com/office/drawing/2010/main">
        <mc:Choice Requires="a14">
          <p:sp>
            <p:nvSpPr>
              <p:cNvPr id="6" name="コンテンツ プレースホルダー 5"/>
              <p:cNvSpPr>
                <a:spLocks noGrp="1"/>
              </p:cNvSpPr>
              <p:nvPr>
                <p:ph sz="half" idx="2"/>
              </p:nvPr>
            </p:nvSpPr>
            <p:spPr>
              <a:xfrm>
                <a:off x="6172200" y="1426296"/>
                <a:ext cx="5181600" cy="5071485"/>
              </a:xfrm>
            </p:spPr>
            <p:txBody>
              <a:bodyPr>
                <a:normAutofit/>
              </a:bodyPr>
              <a:lstStyle/>
              <a:p>
                <a:pPr marL="0" indent="0">
                  <a:buNone/>
                </a:pPr>
                <a:r>
                  <a:rPr lang="en-US" altLang="ja-JP" dirty="0" smtClean="0"/>
                  <a:t>〔</a:t>
                </a:r>
                <a:r>
                  <a:rPr lang="ja-JP" altLang="en-US" dirty="0"/>
                  <a:t>加速度</a:t>
                </a:r>
                <a:r>
                  <a:rPr lang="ja-JP" altLang="en-US" dirty="0" smtClean="0"/>
                  <a:t>の定義</a:t>
                </a:r>
                <a:r>
                  <a:rPr lang="ja-JP" altLang="en-US" dirty="0"/>
                  <a:t>式</a:t>
                </a:r>
                <a:r>
                  <a:rPr lang="en-US" altLang="ja-JP" dirty="0" smtClean="0"/>
                  <a:t>〕</a:t>
                </a:r>
              </a:p>
              <a:p>
                <a:pPr marL="0" indent="0">
                  <a:buNone/>
                </a:pPr>
                <a:r>
                  <a:rPr kumimoji="1" lang="ja-JP" altLang="en-US" dirty="0" smtClean="0"/>
                  <a:t>　</a:t>
                </a:r>
                <a:r>
                  <a:rPr lang="ja-JP" altLang="en-US" dirty="0" smtClean="0"/>
                  <a:t>　</a:t>
                </a:r>
                <a:r>
                  <a:rPr lang="ja-JP" altLang="en-US" dirty="0" smtClean="0">
                    <a:solidFill>
                      <a:srgbClr val="FF0000"/>
                    </a:solidFill>
                  </a:rPr>
                  <a:t>加速度</a:t>
                </a:r>
                <a:r>
                  <a:rPr lang="en-US" altLang="ja-JP" dirty="0" smtClean="0">
                    <a:solidFill>
                      <a:srgbClr val="FF0000"/>
                    </a:solidFill>
                  </a:rPr>
                  <a:t> </a:t>
                </a:r>
                <a14:m>
                  <m:oMath xmlns:m="http://schemas.openxmlformats.org/officeDocument/2006/math">
                    <m:r>
                      <a:rPr kumimoji="1" lang="en-US" altLang="ja-JP" b="0" i="1" smtClean="0">
                        <a:solidFill>
                          <a:srgbClr val="FF0000"/>
                        </a:solidFill>
                        <a:latin typeface="Cambria Math" panose="02040503050406030204" pitchFamily="18" charset="0"/>
                      </a:rPr>
                      <m:t>𝑎</m:t>
                    </m:r>
                    <m:r>
                      <a:rPr kumimoji="1" lang="en-US" altLang="ja-JP" b="0" i="1" smtClean="0">
                        <a:solidFill>
                          <a:srgbClr val="FF0000"/>
                        </a:solidFill>
                        <a:latin typeface="Cambria Math" panose="02040503050406030204" pitchFamily="18" charset="0"/>
                      </a:rPr>
                      <m:t>=</m:t>
                    </m:r>
                    <m:f>
                      <m:fPr>
                        <m:ctrlPr>
                          <a:rPr kumimoji="1" lang="en-US" altLang="ja-JP" i="1" smtClean="0">
                            <a:solidFill>
                              <a:srgbClr val="FF0000"/>
                            </a:solidFill>
                            <a:latin typeface="Cambria Math" panose="02040503050406030204" pitchFamily="18" charset="0"/>
                          </a:rPr>
                        </m:ctrlPr>
                      </m:fPr>
                      <m:num>
                        <m:sSub>
                          <m:sSubPr>
                            <m:ctrlPr>
                              <a:rPr kumimoji="1" lang="en-US" altLang="ja-JP" b="0"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panose="02040503050406030204" pitchFamily="18" charset="0"/>
                              </a:rPr>
                              <m:t>𝑣</m:t>
                            </m:r>
                          </m:e>
                          <m:sub>
                            <m:r>
                              <a:rPr kumimoji="1" lang="en-US" altLang="ja-JP" b="0" i="1" smtClean="0">
                                <a:solidFill>
                                  <a:srgbClr val="FF0000"/>
                                </a:solidFill>
                                <a:latin typeface="Cambria Math" panose="02040503050406030204" pitchFamily="18" charset="0"/>
                              </a:rPr>
                              <m:t>2</m:t>
                            </m:r>
                          </m:sub>
                        </m:sSub>
                        <m:r>
                          <a:rPr kumimoji="1" lang="en-US" altLang="ja-JP" b="0" i="1" smtClean="0">
                            <a:solidFill>
                              <a:srgbClr val="FF0000"/>
                            </a:solidFill>
                            <a:latin typeface="Cambria Math" panose="02040503050406030204" pitchFamily="18" charset="0"/>
                          </a:rPr>
                          <m:t>−</m:t>
                        </m:r>
                        <m:sSub>
                          <m:sSubPr>
                            <m:ctrlPr>
                              <a:rPr lang="en-US" altLang="ja-JP" i="1">
                                <a:solidFill>
                                  <a:srgbClr val="FF0000"/>
                                </a:solidFill>
                                <a:latin typeface="Cambria Math" panose="02040503050406030204" pitchFamily="18" charset="0"/>
                              </a:rPr>
                            </m:ctrlPr>
                          </m:sSubPr>
                          <m:e>
                            <m:r>
                              <a:rPr lang="en-US" altLang="ja-JP" i="1">
                                <a:solidFill>
                                  <a:srgbClr val="FF0000"/>
                                </a:solidFill>
                                <a:latin typeface="Cambria Math" panose="02040503050406030204" pitchFamily="18" charset="0"/>
                              </a:rPr>
                              <m:t>𝑣</m:t>
                            </m:r>
                          </m:e>
                          <m:sub>
                            <m:r>
                              <a:rPr lang="en-US" altLang="ja-JP" b="0" i="1" smtClean="0">
                                <a:solidFill>
                                  <a:srgbClr val="FF0000"/>
                                </a:solidFill>
                                <a:latin typeface="Cambria Math" panose="02040503050406030204" pitchFamily="18" charset="0"/>
                              </a:rPr>
                              <m:t>1</m:t>
                            </m:r>
                          </m:sub>
                        </m:sSub>
                      </m:num>
                      <m:den>
                        <m:sSub>
                          <m:sSubPr>
                            <m:ctrlPr>
                              <a:rPr lang="en-US" altLang="ja-JP" i="1">
                                <a:solidFill>
                                  <a:srgbClr val="FF0000"/>
                                </a:solidFill>
                                <a:latin typeface="Cambria Math" panose="02040503050406030204" pitchFamily="18" charset="0"/>
                              </a:rPr>
                            </m:ctrlPr>
                          </m:sSubPr>
                          <m:e>
                            <m:r>
                              <a:rPr lang="en-US" altLang="ja-JP" b="0" i="1" smtClean="0">
                                <a:solidFill>
                                  <a:srgbClr val="FF0000"/>
                                </a:solidFill>
                                <a:latin typeface="Cambria Math" panose="02040503050406030204" pitchFamily="18" charset="0"/>
                              </a:rPr>
                              <m:t>𝑡</m:t>
                            </m:r>
                          </m:e>
                          <m:sub>
                            <m:r>
                              <a:rPr lang="en-US" altLang="ja-JP" i="1">
                                <a:solidFill>
                                  <a:srgbClr val="FF0000"/>
                                </a:solidFill>
                                <a:latin typeface="Cambria Math" panose="02040503050406030204" pitchFamily="18" charset="0"/>
                              </a:rPr>
                              <m:t>2</m:t>
                            </m:r>
                          </m:sub>
                        </m:sSub>
                        <m:r>
                          <a:rPr lang="en-US" altLang="ja-JP" i="1">
                            <a:solidFill>
                              <a:srgbClr val="FF0000"/>
                            </a:solidFill>
                            <a:latin typeface="Cambria Math" panose="02040503050406030204" pitchFamily="18" charset="0"/>
                          </a:rPr>
                          <m:t>−</m:t>
                        </m:r>
                        <m:sSub>
                          <m:sSubPr>
                            <m:ctrlPr>
                              <a:rPr lang="en-US" altLang="ja-JP" i="1">
                                <a:solidFill>
                                  <a:srgbClr val="FF0000"/>
                                </a:solidFill>
                                <a:latin typeface="Cambria Math" panose="02040503050406030204" pitchFamily="18" charset="0"/>
                              </a:rPr>
                            </m:ctrlPr>
                          </m:sSubPr>
                          <m:e>
                            <m:r>
                              <a:rPr lang="en-US" altLang="ja-JP" b="0" i="1" smtClean="0">
                                <a:solidFill>
                                  <a:srgbClr val="FF0000"/>
                                </a:solidFill>
                                <a:latin typeface="Cambria Math" panose="02040503050406030204" pitchFamily="18" charset="0"/>
                              </a:rPr>
                              <m:t>𝑡</m:t>
                            </m:r>
                          </m:e>
                          <m:sub>
                            <m:r>
                              <a:rPr lang="en-US" altLang="ja-JP" i="1">
                                <a:solidFill>
                                  <a:srgbClr val="FF0000"/>
                                </a:solidFill>
                                <a:latin typeface="Cambria Math" panose="02040503050406030204" pitchFamily="18" charset="0"/>
                              </a:rPr>
                              <m:t>1</m:t>
                            </m:r>
                          </m:sub>
                        </m:sSub>
                      </m:den>
                    </m:f>
                  </m:oMath>
                </a14:m>
                <a:r>
                  <a:rPr kumimoji="1" lang="en-US" altLang="ja-JP" dirty="0" smtClean="0">
                    <a:solidFill>
                      <a:srgbClr val="FF0000"/>
                    </a:solidFill>
                  </a:rPr>
                  <a:t>〔</a:t>
                </a:r>
                <a:r>
                  <a:rPr lang="en-US" altLang="ja-JP" dirty="0" smtClean="0">
                    <a:solidFill>
                      <a:srgbClr val="FF0000"/>
                    </a:solidFill>
                    <a:latin typeface="Times New Roman" panose="02020603050405020304" pitchFamily="18" charset="0"/>
                    <a:cs typeface="Times New Roman" panose="02020603050405020304" pitchFamily="18" charset="0"/>
                  </a:rPr>
                  <a:t>m/s²</a:t>
                </a:r>
                <a:r>
                  <a:rPr kumimoji="1" lang="en-US" altLang="ja-JP" dirty="0" smtClean="0">
                    <a:solidFill>
                      <a:srgbClr val="FF0000"/>
                    </a:solidFill>
                  </a:rPr>
                  <a:t>〕</a:t>
                </a:r>
              </a:p>
              <a:p>
                <a:pPr marL="0" indent="0">
                  <a:buNone/>
                </a:pPr>
                <a:r>
                  <a:rPr lang="ja-JP" altLang="en-US" dirty="0" smtClean="0"/>
                  <a:t>　速度の変化を </a:t>
                </a:r>
                <a:r>
                  <a:rPr lang="en-US" altLang="ja-JP" i="1" dirty="0" err="1" smtClean="0">
                    <a:solidFill>
                      <a:srgbClr val="FF0000"/>
                    </a:solidFill>
                    <a:latin typeface="Times New Roman" panose="02020603050405020304" pitchFamily="18" charset="0"/>
                    <a:cs typeface="Times New Roman" panose="02020603050405020304" pitchFamily="18" charset="0"/>
                  </a:rPr>
                  <a:t>Δv</a:t>
                </a:r>
                <a:r>
                  <a:rPr lang="en-US" altLang="ja-JP" i="1" dirty="0" smtClean="0">
                    <a:solidFill>
                      <a:srgbClr val="FF0000"/>
                    </a:solidFill>
                    <a:latin typeface="Times New Roman" panose="02020603050405020304" pitchFamily="18" charset="0"/>
                    <a:cs typeface="Times New Roman" panose="02020603050405020304" pitchFamily="18" charset="0"/>
                  </a:rPr>
                  <a:t>=v</a:t>
                </a:r>
                <a:r>
                  <a:rPr lang="en-US" altLang="ja-JP" sz="1400" i="1" dirty="0" smtClean="0">
                    <a:solidFill>
                      <a:srgbClr val="FF0000"/>
                    </a:solidFill>
                    <a:latin typeface="Times New Roman" panose="02020603050405020304" pitchFamily="18" charset="0"/>
                    <a:cs typeface="Times New Roman" panose="02020603050405020304" pitchFamily="18" charset="0"/>
                  </a:rPr>
                  <a:t>2</a:t>
                </a:r>
                <a:r>
                  <a:rPr lang="ja-JP" altLang="en-US" sz="1400" i="1" dirty="0" err="1" smtClean="0">
                    <a:solidFill>
                      <a:srgbClr val="FF0000"/>
                    </a:solidFill>
                    <a:latin typeface="Times New Roman" panose="02020603050405020304" pitchFamily="18" charset="0"/>
                    <a:cs typeface="Times New Roman" panose="02020603050405020304" pitchFamily="18" charset="0"/>
                  </a:rPr>
                  <a:t>ー</a:t>
                </a:r>
                <a:r>
                  <a:rPr lang="en-US" altLang="ja-JP" i="1" dirty="0" smtClean="0">
                    <a:solidFill>
                      <a:srgbClr val="FF0000"/>
                    </a:solidFill>
                    <a:latin typeface="Times New Roman" panose="02020603050405020304" pitchFamily="18" charset="0"/>
                    <a:cs typeface="Times New Roman" panose="02020603050405020304" pitchFamily="18" charset="0"/>
                  </a:rPr>
                  <a:t>v</a:t>
                </a:r>
                <a:r>
                  <a:rPr lang="en-US" altLang="ja-JP" sz="1400" i="1" dirty="0" smtClean="0">
                    <a:solidFill>
                      <a:srgbClr val="FF0000"/>
                    </a:solidFill>
                    <a:latin typeface="Times New Roman" panose="02020603050405020304" pitchFamily="18" charset="0"/>
                    <a:cs typeface="Times New Roman" panose="02020603050405020304" pitchFamily="18" charset="0"/>
                  </a:rPr>
                  <a:t>1</a:t>
                </a:r>
                <a:r>
                  <a:rPr lang="ja-JP" altLang="en-US" dirty="0" err="1" smtClean="0"/>
                  <a:t>、</a:t>
                </a:r>
                <a:r>
                  <a:rPr lang="ja-JP" altLang="en-US" dirty="0"/>
                  <a:t>　</a:t>
                </a:r>
                <a:r>
                  <a:rPr lang="ja-JP" altLang="en-US" dirty="0" smtClean="0"/>
                  <a:t>経過した時間を </a:t>
                </a:r>
                <a:r>
                  <a:rPr lang="en-US" altLang="ja-JP" i="1" dirty="0" err="1" smtClean="0">
                    <a:solidFill>
                      <a:srgbClr val="FF0000"/>
                    </a:solidFill>
                    <a:latin typeface="Times New Roman" panose="02020603050405020304" pitchFamily="18" charset="0"/>
                    <a:cs typeface="Times New Roman" panose="02020603050405020304" pitchFamily="18" charset="0"/>
                  </a:rPr>
                  <a:t>Δt</a:t>
                </a:r>
                <a:r>
                  <a:rPr lang="en-US" altLang="ja-JP" i="1" dirty="0" smtClean="0">
                    <a:solidFill>
                      <a:srgbClr val="FF0000"/>
                    </a:solidFill>
                    <a:latin typeface="Times New Roman" panose="02020603050405020304" pitchFamily="18" charset="0"/>
                    <a:cs typeface="Times New Roman" panose="02020603050405020304" pitchFamily="18" charset="0"/>
                  </a:rPr>
                  <a:t>=t</a:t>
                </a:r>
                <a:r>
                  <a:rPr lang="en-US" altLang="ja-JP" sz="1400" i="1" dirty="0" smtClean="0">
                    <a:solidFill>
                      <a:srgbClr val="FF0000"/>
                    </a:solidFill>
                    <a:latin typeface="Times New Roman" panose="02020603050405020304" pitchFamily="18" charset="0"/>
                    <a:cs typeface="Times New Roman" panose="02020603050405020304" pitchFamily="18" charset="0"/>
                  </a:rPr>
                  <a:t>2</a:t>
                </a:r>
                <a:r>
                  <a:rPr lang="ja-JP" altLang="en-US" sz="1400" i="1" dirty="0" err="1" smtClean="0">
                    <a:solidFill>
                      <a:srgbClr val="FF0000"/>
                    </a:solidFill>
                    <a:latin typeface="Times New Roman" panose="02020603050405020304" pitchFamily="18" charset="0"/>
                    <a:cs typeface="Times New Roman" panose="02020603050405020304" pitchFamily="18" charset="0"/>
                  </a:rPr>
                  <a:t>ー</a:t>
                </a:r>
                <a:r>
                  <a:rPr lang="en-US" altLang="ja-JP" i="1" dirty="0" smtClean="0">
                    <a:solidFill>
                      <a:srgbClr val="FF0000"/>
                    </a:solidFill>
                    <a:latin typeface="Times New Roman" panose="02020603050405020304" pitchFamily="18" charset="0"/>
                    <a:cs typeface="Times New Roman" panose="02020603050405020304" pitchFamily="18" charset="0"/>
                  </a:rPr>
                  <a:t>t</a:t>
                </a:r>
                <a:r>
                  <a:rPr lang="en-US" altLang="ja-JP" sz="1400" i="1" dirty="0" smtClean="0">
                    <a:solidFill>
                      <a:srgbClr val="FF0000"/>
                    </a:solidFill>
                    <a:latin typeface="Times New Roman" panose="02020603050405020304" pitchFamily="18" charset="0"/>
                    <a:cs typeface="Times New Roman" panose="02020603050405020304" pitchFamily="18" charset="0"/>
                  </a:rPr>
                  <a:t>1 </a:t>
                </a:r>
                <a:r>
                  <a:rPr lang="ja-JP" altLang="en-US" dirty="0" smtClean="0"/>
                  <a:t>とする</a:t>
                </a:r>
                <a:r>
                  <a:rPr lang="ja-JP" altLang="en-US" dirty="0"/>
                  <a:t>と</a:t>
                </a:r>
                <a:r>
                  <a:rPr lang="ja-JP" altLang="en-US" dirty="0" smtClean="0"/>
                  <a:t>、</a:t>
                </a:r>
                <a:endParaRPr lang="en-US" altLang="ja-JP" dirty="0" smtClean="0"/>
              </a:p>
              <a:p>
                <a:pPr marL="0" indent="0">
                  <a:buNone/>
                </a:pPr>
                <a:r>
                  <a:rPr lang="ja-JP" altLang="en-US" dirty="0" smtClean="0">
                    <a:solidFill>
                      <a:srgbClr val="FF0000"/>
                    </a:solidFill>
                  </a:rPr>
                  <a:t>　　加速度</a:t>
                </a:r>
                <a:r>
                  <a:rPr lang="en-US" altLang="ja-JP" dirty="0" smtClean="0">
                    <a:solidFill>
                      <a:srgbClr val="FF0000"/>
                    </a:solidFill>
                  </a:rPr>
                  <a:t> </a:t>
                </a:r>
                <a14:m>
                  <m:oMath xmlns:m="http://schemas.openxmlformats.org/officeDocument/2006/math">
                    <m:r>
                      <a:rPr lang="en-US" altLang="ja-JP" i="1">
                        <a:solidFill>
                          <a:srgbClr val="FF0000"/>
                        </a:solidFill>
                        <a:latin typeface="Cambria Math" panose="02040503050406030204" pitchFamily="18" charset="0"/>
                      </a:rPr>
                      <m:t>𝑎</m:t>
                    </m:r>
                    <m:r>
                      <a:rPr lang="en-US" altLang="ja-JP" i="1">
                        <a:solidFill>
                          <a:srgbClr val="FF0000"/>
                        </a:solidFill>
                        <a:latin typeface="Cambria Math" panose="02040503050406030204" pitchFamily="18" charset="0"/>
                      </a:rPr>
                      <m:t>=</m:t>
                    </m:r>
                    <m:f>
                      <m:fPr>
                        <m:ctrlPr>
                          <a:rPr lang="en-US" altLang="ja-JP" i="1" smtClean="0">
                            <a:solidFill>
                              <a:srgbClr val="FF0000"/>
                            </a:solidFill>
                            <a:latin typeface="Cambria Math" panose="02040503050406030204" pitchFamily="18" charset="0"/>
                          </a:rPr>
                        </m:ctrlPr>
                      </m:fPr>
                      <m:num>
                        <m:r>
                          <m:rPr>
                            <m:sty m:val="p"/>
                          </m:rPr>
                          <a:rPr lang="el-GR" altLang="ja-JP" i="0" smtClean="0">
                            <a:solidFill>
                              <a:srgbClr val="FF0000"/>
                            </a:solidFill>
                            <a:latin typeface="Cambria Math" panose="02040503050406030204" pitchFamily="18" charset="0"/>
                          </a:rPr>
                          <m:t>Δ</m:t>
                        </m:r>
                        <m:r>
                          <a:rPr lang="en-US" altLang="ja-JP" b="0" i="1" smtClean="0">
                            <a:solidFill>
                              <a:srgbClr val="FF0000"/>
                            </a:solidFill>
                            <a:latin typeface="Cambria Math" panose="02040503050406030204" pitchFamily="18" charset="0"/>
                          </a:rPr>
                          <m:t>𝑣</m:t>
                        </m:r>
                      </m:num>
                      <m:den>
                        <m:r>
                          <m:rPr>
                            <m:sty m:val="p"/>
                          </m:rPr>
                          <a:rPr lang="el-GR" altLang="ja-JP" i="0">
                            <a:solidFill>
                              <a:srgbClr val="FF0000"/>
                            </a:solidFill>
                            <a:latin typeface="Cambria Math" panose="02040503050406030204" pitchFamily="18" charset="0"/>
                          </a:rPr>
                          <m:t>Δ</m:t>
                        </m:r>
                        <m:r>
                          <a:rPr lang="en-US" altLang="ja-JP" b="0" i="1" smtClean="0">
                            <a:solidFill>
                              <a:srgbClr val="FF0000"/>
                            </a:solidFill>
                            <a:latin typeface="Cambria Math" panose="02040503050406030204" pitchFamily="18" charset="0"/>
                          </a:rPr>
                          <m:t>𝑡</m:t>
                        </m:r>
                      </m:den>
                    </m:f>
                    <m:r>
                      <a:rPr lang="en-US" altLang="ja-JP" b="0" i="1" smtClean="0">
                        <a:solidFill>
                          <a:srgbClr val="FF0000"/>
                        </a:solidFill>
                        <a:latin typeface="Cambria Math" panose="02040503050406030204" pitchFamily="18" charset="0"/>
                      </a:rPr>
                      <m:t> </m:t>
                    </m:r>
                  </m:oMath>
                </a14:m>
                <a:r>
                  <a:rPr lang="en-US" altLang="ja-JP" dirty="0" smtClean="0">
                    <a:solidFill>
                      <a:srgbClr val="FF0000"/>
                    </a:solidFill>
                  </a:rPr>
                  <a:t>〔</a:t>
                </a:r>
                <a:r>
                  <a:rPr lang="en-US" altLang="ja-JP" dirty="0">
                    <a:solidFill>
                      <a:srgbClr val="FF0000"/>
                    </a:solidFill>
                    <a:latin typeface="Times New Roman" panose="02020603050405020304" pitchFamily="18" charset="0"/>
                    <a:cs typeface="Times New Roman" panose="02020603050405020304" pitchFamily="18" charset="0"/>
                  </a:rPr>
                  <a:t>m/s²</a:t>
                </a:r>
                <a:r>
                  <a:rPr lang="en-US" altLang="ja-JP" dirty="0" smtClean="0">
                    <a:solidFill>
                      <a:srgbClr val="FF0000"/>
                    </a:solidFill>
                  </a:rPr>
                  <a:t>〕</a:t>
                </a:r>
              </a:p>
              <a:p>
                <a:pPr marL="0" indent="0">
                  <a:buNone/>
                </a:pPr>
                <a:r>
                  <a:rPr lang="ja-JP" altLang="en-US" dirty="0" smtClean="0"/>
                  <a:t>と表すこともできます。</a:t>
                </a:r>
                <a:endParaRPr lang="en-US" altLang="ja-JP" dirty="0" smtClean="0"/>
              </a:p>
              <a:p>
                <a:pPr marL="0" indent="0">
                  <a:buNone/>
                </a:pPr>
                <a:r>
                  <a:rPr lang="ja-JP" altLang="en-US" dirty="0"/>
                  <a:t>　</a:t>
                </a:r>
                <a:r>
                  <a:rPr lang="ja-JP" altLang="en-US" dirty="0" smtClean="0"/>
                  <a:t>記号</a:t>
                </a:r>
                <a:r>
                  <a:rPr lang="en-US" altLang="ja-JP" i="1" dirty="0" smtClean="0">
                    <a:latin typeface="Times New Roman" panose="02020603050405020304" pitchFamily="18" charset="0"/>
                    <a:cs typeface="Times New Roman" panose="02020603050405020304" pitchFamily="18" charset="0"/>
                  </a:rPr>
                  <a:t>Δ</a:t>
                </a:r>
                <a:r>
                  <a:rPr lang="ja-JP" altLang="en-US" dirty="0" smtClean="0">
                    <a:latin typeface="Times New Roman" panose="02020603050405020304" pitchFamily="18" charset="0"/>
                    <a:cs typeface="Times New Roman" panose="02020603050405020304" pitchFamily="18" charset="0"/>
                  </a:rPr>
                  <a:t>は、デルタと読みます。</a:t>
                </a:r>
                <a:endParaRPr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a:latin typeface="Times New Roman" panose="02020603050405020304" pitchFamily="18" charset="0"/>
                    <a:cs typeface="Times New Roman" panose="02020603050405020304" pitchFamily="18" charset="0"/>
                  </a:rPr>
                  <a:t>　</a:t>
                </a:r>
                <a:r>
                  <a:rPr lang="ja-JP" altLang="en-US" dirty="0" smtClean="0">
                    <a:latin typeface="Times New Roman" panose="02020603050405020304" pitchFamily="18" charset="0"/>
                    <a:cs typeface="Times New Roman" panose="02020603050405020304" pitchFamily="18" charset="0"/>
                  </a:rPr>
                  <a:t>「</a:t>
                </a:r>
                <a:r>
                  <a:rPr lang="en-US" altLang="ja-JP" i="1" dirty="0" smtClean="0">
                    <a:latin typeface="Times New Roman" panose="02020603050405020304" pitchFamily="18" charset="0"/>
                    <a:cs typeface="Times New Roman" panose="02020603050405020304" pitchFamily="18" charset="0"/>
                  </a:rPr>
                  <a:t>Δ</a:t>
                </a:r>
                <a:r>
                  <a:rPr lang="ja-JP" altLang="en-US" dirty="0" smtClean="0">
                    <a:latin typeface="Times New Roman" panose="02020603050405020304" pitchFamily="18" charset="0"/>
                    <a:cs typeface="Times New Roman" panose="02020603050405020304" pitchFamily="18" charset="0"/>
                  </a:rPr>
                  <a:t>～」とは、「～の変化」を意味します。</a:t>
                </a:r>
                <a:endParaRPr lang="en-US" altLang="ja-JP" dirty="0">
                  <a:latin typeface="Times New Roman" panose="02020603050405020304" pitchFamily="18" charset="0"/>
                  <a:cs typeface="Times New Roman" panose="02020603050405020304" pitchFamily="18" charset="0"/>
                </a:endParaRPr>
              </a:p>
            </p:txBody>
          </p:sp>
        </mc:Choice>
        <mc:Fallback xmlns="">
          <p:sp>
            <p:nvSpPr>
              <p:cNvPr id="6" name="コンテンツ プレースホルダー 5"/>
              <p:cNvSpPr>
                <a:spLocks noGrp="1" noRot="1" noChangeAspect="1" noMove="1" noResize="1" noEditPoints="1" noAdjustHandles="1" noChangeArrowheads="1" noChangeShapeType="1" noTextEdit="1"/>
              </p:cNvSpPr>
              <p:nvPr>
                <p:ph sz="half" idx="2"/>
              </p:nvPr>
            </p:nvSpPr>
            <p:spPr>
              <a:xfrm>
                <a:off x="6172200" y="1426296"/>
                <a:ext cx="5181600" cy="5071485"/>
              </a:xfrm>
              <a:blipFill rotWithShape="0">
                <a:blip r:embed="rId2"/>
                <a:stretch>
                  <a:fillRect l="-2471" t="-2644"/>
                </a:stretch>
              </a:blipFill>
            </p:spPr>
            <p:txBody>
              <a:bodyPr/>
              <a:lstStyle/>
              <a:p>
                <a:r>
                  <a:rPr lang="ja-JP" altLang="en-US">
                    <a:noFill/>
                  </a:rPr>
                  <a:t> </a:t>
                </a:r>
              </a:p>
            </p:txBody>
          </p:sp>
        </mc:Fallback>
      </mc:AlternateContent>
      <p:sp>
        <p:nvSpPr>
          <p:cNvPr id="7" name="フッター プレースホルダー 6"/>
          <p:cNvSpPr>
            <a:spLocks noGrp="1"/>
          </p:cNvSpPr>
          <p:nvPr>
            <p:ph type="ftr" sz="quarter" idx="11"/>
          </p:nvPr>
        </p:nvSpPr>
        <p:spPr/>
        <p:txBody>
          <a:bodyPr/>
          <a:lstStyle/>
          <a:p>
            <a:r>
              <a:rPr lang="zh-CN" altLang="en-US" dirty="0"/>
              <a:t>要点整理　</a:t>
            </a:r>
            <a:r>
              <a:rPr lang="en-US" altLang="zh-CN" dirty="0"/>
              <a:t>1-1-</a:t>
            </a:r>
            <a:r>
              <a:rPr lang="en-US" altLang="ja-JP" dirty="0"/>
              <a:t>2</a:t>
            </a:r>
            <a:r>
              <a:rPr lang="zh-CN" altLang="en-US" dirty="0"/>
              <a:t>　</a:t>
            </a:r>
            <a:r>
              <a:rPr lang="ja-JP" altLang="en-US" dirty="0"/>
              <a:t>加</a:t>
            </a:r>
            <a:r>
              <a:rPr lang="zh-CN" altLang="en-US" dirty="0"/>
              <a:t>速度</a:t>
            </a:r>
            <a:endParaRPr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6</a:t>
            </a:fld>
            <a:endParaRPr kumimoji="1" lang="ja-JP" altLang="en-US"/>
          </a:p>
        </p:txBody>
      </p:sp>
    </p:spTree>
    <p:extLst>
      <p:ext uri="{BB962C8B-B14F-4D97-AF65-F5344CB8AC3E}">
        <p14:creationId xmlns:p14="http://schemas.microsoft.com/office/powerpoint/2010/main" val="240486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childTnLst>
                                </p:cTn>
                              </p:par>
                              <p:par>
                                <p:cTn id="15" presetID="10" presetClass="entr" presetSubtype="0" fill="hold" grpId="0" nodeType="withEffect">
                                  <p:stCondLst>
                                    <p:cond delay="75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1000"/>
                                        <p:tgtEl>
                                          <p:spTgt spid="6">
                                            <p:txEl>
                                              <p:pRg st="3" end="3"/>
                                            </p:txEl>
                                          </p:spTgt>
                                        </p:tgtEl>
                                      </p:cBhvr>
                                    </p:animEffect>
                                  </p:childTnLst>
                                </p:cTn>
                              </p:par>
                              <p:par>
                                <p:cTn id="21" presetID="10" presetClass="entr" presetSubtype="0" fill="hold" grpId="0" nodeType="withEffect">
                                  <p:stCondLst>
                                    <p:cond delay="75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1000"/>
                                        <p:tgtEl>
                                          <p:spTgt spid="6">
                                            <p:txEl>
                                              <p:pRg st="4" end="4"/>
                                            </p:txEl>
                                          </p:spTgt>
                                        </p:tgtEl>
                                      </p:cBhvr>
                                    </p:animEffect>
                                  </p:childTnLst>
                                </p:cTn>
                              </p:par>
                              <p:par>
                                <p:cTn id="24" presetID="10" presetClass="entr" presetSubtype="0" fill="hold" grpId="0" nodeType="withEffect">
                                  <p:stCondLst>
                                    <p:cond delay="75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1000"/>
                                        <p:tgtEl>
                                          <p:spTgt spid="6">
                                            <p:txEl>
                                              <p:pRg st="5" end="5"/>
                                            </p:txEl>
                                          </p:spTgt>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ja-JP" altLang="en-US" dirty="0" smtClean="0"/>
              <a:t>いろいろな場合の加速度（その１）</a:t>
            </a:r>
            <a:endParaRPr kumimoji="1" lang="ja-JP" altLang="en-US" dirty="0"/>
          </a:p>
        </p:txBody>
      </p:sp>
      <p:sp>
        <p:nvSpPr>
          <p:cNvPr id="5" name="コンテンツ プレースホルダー 4"/>
          <p:cNvSpPr>
            <a:spLocks noGrp="1"/>
          </p:cNvSpPr>
          <p:nvPr>
            <p:ph sz="half" idx="1"/>
          </p:nvPr>
        </p:nvSpPr>
        <p:spPr>
          <a:xfrm>
            <a:off x="838200" y="1426296"/>
            <a:ext cx="5181600" cy="5071485"/>
          </a:xfrm>
        </p:spPr>
        <p:txBody>
          <a:bodyPr>
            <a:normAutofit/>
          </a:bodyPr>
          <a:lstStyle/>
          <a:p>
            <a:pPr marL="0" indent="0">
              <a:buNone/>
            </a:pPr>
            <a:r>
              <a:rPr lang="ja-JP" altLang="en-US" dirty="0" smtClean="0"/>
              <a:t>　いろいろな加速度を計算してみましょう。（その１）</a:t>
            </a:r>
            <a:endParaRPr lang="en-US" altLang="ja-JP" dirty="0" smtClean="0"/>
          </a:p>
          <a:p>
            <a:pPr marL="0" indent="0">
              <a:buNone/>
            </a:pPr>
            <a:r>
              <a:rPr lang="en-US" altLang="ja-JP" dirty="0" smtClean="0"/>
              <a:t>〔</a:t>
            </a:r>
            <a:r>
              <a:rPr lang="ja-JP" altLang="en-US" dirty="0" smtClean="0"/>
              <a:t>問</a:t>
            </a:r>
            <a:r>
              <a:rPr lang="en-US" altLang="ja-JP" dirty="0" smtClean="0"/>
              <a:t>〕</a:t>
            </a:r>
            <a:r>
              <a:rPr lang="ja-JP" altLang="en-US" dirty="0" smtClean="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x</a:t>
            </a:r>
            <a:r>
              <a:rPr lang="ja-JP" altLang="en-US" dirty="0" smtClean="0">
                <a:latin typeface="Times New Roman" panose="02020603050405020304" pitchFamily="18" charset="0"/>
                <a:cs typeface="Times New Roman" panose="02020603050405020304" pitchFamily="18" charset="0"/>
              </a:rPr>
              <a:t>軸上を運動する物体の速度が、</a:t>
            </a:r>
            <a:r>
              <a:rPr lang="en-US" altLang="ja-JP" i="1" dirty="0" err="1" smtClean="0">
                <a:latin typeface="Times New Roman" panose="02020603050405020304" pitchFamily="18" charset="0"/>
                <a:cs typeface="Times New Roman" panose="02020603050405020304" pitchFamily="18" charset="0"/>
              </a:rPr>
              <a:t>Δt</a:t>
            </a:r>
            <a:r>
              <a:rPr lang="en-US" altLang="ja-JP" dirty="0" smtClean="0">
                <a:latin typeface="Times New Roman" panose="02020603050405020304" pitchFamily="18" charset="0"/>
                <a:cs typeface="Times New Roman" panose="02020603050405020304" pitchFamily="18" charset="0"/>
              </a:rPr>
              <a:t>=4 s</a:t>
            </a:r>
            <a:r>
              <a:rPr lang="ja-JP" altLang="en-US" dirty="0" smtClean="0">
                <a:latin typeface="Times New Roman" panose="02020603050405020304" pitchFamily="18" charset="0"/>
                <a:cs typeface="Times New Roman" panose="02020603050405020304" pitchFamily="18" charset="0"/>
              </a:rPr>
              <a:t>（秒）間に </a:t>
            </a:r>
            <a:r>
              <a:rPr lang="en-US" altLang="ja-JP" i="1" dirty="0" smtClean="0">
                <a:latin typeface="Times New Roman" panose="02020603050405020304" pitchFamily="18" charset="0"/>
                <a:cs typeface="Times New Roman" panose="02020603050405020304" pitchFamily="18" charset="0"/>
              </a:rPr>
              <a:t>v</a:t>
            </a:r>
            <a:r>
              <a:rPr lang="en-US" altLang="ja-JP" sz="1400" i="1" dirty="0" smtClean="0">
                <a:latin typeface="Times New Roman" panose="02020603050405020304" pitchFamily="18" charset="0"/>
                <a:cs typeface="Times New Roman" panose="02020603050405020304" pitchFamily="18" charset="0"/>
              </a:rPr>
              <a:t>1</a:t>
            </a:r>
            <a:r>
              <a:rPr lang="en-US" altLang="ja-JP" dirty="0" smtClean="0">
                <a:latin typeface="Times New Roman" panose="02020603050405020304" pitchFamily="18" charset="0"/>
                <a:cs typeface="Times New Roman" panose="02020603050405020304" pitchFamily="18" charset="0"/>
              </a:rPr>
              <a:t>=3 m/s </a:t>
            </a:r>
            <a:r>
              <a:rPr lang="ja-JP" altLang="en-US" dirty="0" smtClean="0">
                <a:latin typeface="Times New Roman" panose="02020603050405020304" pitchFamily="18" charset="0"/>
                <a:cs typeface="Times New Roman" panose="02020603050405020304" pitchFamily="18" charset="0"/>
              </a:rPr>
              <a:t>から </a:t>
            </a:r>
            <a:r>
              <a:rPr lang="en-US" altLang="ja-JP" i="1" dirty="0" smtClean="0">
                <a:latin typeface="Times New Roman" panose="02020603050405020304" pitchFamily="18" charset="0"/>
                <a:cs typeface="Times New Roman" panose="02020603050405020304" pitchFamily="18" charset="0"/>
              </a:rPr>
              <a:t>v</a:t>
            </a:r>
            <a:r>
              <a:rPr lang="en-US" altLang="ja-JP" sz="1400" i="1" dirty="0" smtClean="0">
                <a:latin typeface="Times New Roman" panose="02020603050405020304" pitchFamily="18" charset="0"/>
                <a:cs typeface="Times New Roman" panose="02020603050405020304" pitchFamily="18" charset="0"/>
              </a:rPr>
              <a:t>2</a:t>
            </a:r>
            <a:r>
              <a:rPr lang="en-US" altLang="ja-JP" dirty="0" smtClean="0">
                <a:latin typeface="Times New Roman" panose="02020603050405020304" pitchFamily="18" charset="0"/>
                <a:cs typeface="Times New Roman" panose="02020603050405020304" pitchFamily="18" charset="0"/>
              </a:rPr>
              <a:t>=9 m/s </a:t>
            </a:r>
            <a:r>
              <a:rPr lang="ja-JP" altLang="en-US" dirty="0" smtClean="0">
                <a:latin typeface="Times New Roman" panose="02020603050405020304" pitchFamily="18" charset="0"/>
                <a:cs typeface="Times New Roman" panose="02020603050405020304" pitchFamily="18" charset="0"/>
              </a:rPr>
              <a:t>に変化しました。この間の平均の加速度を計算してください。</a:t>
            </a:r>
            <a:endParaRPr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a:latin typeface="Times New Roman" panose="02020603050405020304" pitchFamily="18" charset="0"/>
                <a:cs typeface="Times New Roman" panose="02020603050405020304" pitchFamily="18" charset="0"/>
              </a:rPr>
              <a:t>　　　　</a:t>
            </a:r>
            <a:r>
              <a:rPr lang="ja-JP" altLang="en-US" dirty="0">
                <a:solidFill>
                  <a:schemeClr val="accent6"/>
                </a:solidFill>
                <a:latin typeface="Times New Roman" panose="02020603050405020304" pitchFamily="18" charset="0"/>
                <a:cs typeface="Times New Roman" panose="02020603050405020304" pitchFamily="18" charset="0"/>
              </a:rPr>
              <a:t>（できたらクリック）</a:t>
            </a:r>
            <a:endParaRPr lang="en-US" altLang="ja-JP" dirty="0">
              <a:solidFill>
                <a:schemeClr val="accent6"/>
              </a:solidFill>
              <a:latin typeface="Times New Roman" panose="02020603050405020304" pitchFamily="18" charset="0"/>
              <a:cs typeface="Times New Roman" panose="02020603050405020304" pitchFamily="18" charset="0"/>
            </a:endParaRPr>
          </a:p>
          <a:p>
            <a:pPr marL="0" indent="0">
              <a:buNone/>
            </a:pPr>
            <a:r>
              <a:rPr lang="en-US" altLang="ja-JP" dirty="0">
                <a:solidFill>
                  <a:schemeClr val="accent1">
                    <a:lumMod val="75000"/>
                  </a:schemeClr>
                </a:solidFill>
                <a:latin typeface="Times New Roman" panose="02020603050405020304" pitchFamily="18" charset="0"/>
                <a:cs typeface="Times New Roman" panose="02020603050405020304" pitchFamily="18" charset="0"/>
              </a:rPr>
              <a:t>〔</a:t>
            </a:r>
            <a:r>
              <a:rPr lang="ja-JP" altLang="en-US" dirty="0">
                <a:solidFill>
                  <a:schemeClr val="accent1">
                    <a:lumMod val="75000"/>
                  </a:schemeClr>
                </a:solidFill>
                <a:latin typeface="Times New Roman" panose="02020603050405020304" pitchFamily="18" charset="0"/>
                <a:cs typeface="Times New Roman" panose="02020603050405020304" pitchFamily="18" charset="0"/>
              </a:rPr>
              <a:t>答</a:t>
            </a:r>
            <a:r>
              <a:rPr lang="en-US" altLang="ja-JP" dirty="0">
                <a:solidFill>
                  <a:schemeClr val="accent1">
                    <a:lumMod val="75000"/>
                  </a:schemeClr>
                </a:solidFill>
                <a:latin typeface="Times New Roman" panose="02020603050405020304" pitchFamily="18" charset="0"/>
                <a:cs typeface="Times New Roman" panose="02020603050405020304" pitchFamily="18" charset="0"/>
              </a:rPr>
              <a:t>〕</a:t>
            </a:r>
            <a:r>
              <a:rPr lang="ja-JP"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ja-JP" dirty="0" smtClean="0">
                <a:solidFill>
                  <a:schemeClr val="accent1">
                    <a:lumMod val="75000"/>
                  </a:schemeClr>
                </a:solidFill>
                <a:latin typeface="Times New Roman" panose="02020603050405020304" pitchFamily="18" charset="0"/>
                <a:cs typeface="Times New Roman" panose="02020603050405020304" pitchFamily="18" charset="0"/>
              </a:rPr>
              <a:t>1.5 m/s²</a:t>
            </a:r>
            <a:r>
              <a:rPr lang="ja-JP" altLang="en-US" dirty="0" smtClean="0">
                <a:solidFill>
                  <a:schemeClr val="accent1">
                    <a:lumMod val="75000"/>
                  </a:schemeClr>
                </a:solidFill>
                <a:latin typeface="Times New Roman" panose="02020603050405020304" pitchFamily="18" charset="0"/>
                <a:cs typeface="Times New Roman" panose="02020603050405020304" pitchFamily="18" charset="0"/>
              </a:rPr>
              <a:t>　（正の値）</a:t>
            </a:r>
            <a:endParaRPr lang="ja-JP" altLang="en-US" dirty="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endParaRPr lang="ja-JP" altLang="en-US" dirty="0"/>
          </a:p>
        </p:txBody>
      </p:sp>
      <p:sp>
        <p:nvSpPr>
          <p:cNvPr id="6" name="コンテンツ プレースホルダー 5"/>
          <p:cNvSpPr>
            <a:spLocks noGrp="1"/>
          </p:cNvSpPr>
          <p:nvPr>
            <p:ph sz="half" idx="2"/>
          </p:nvPr>
        </p:nvSpPr>
        <p:spPr>
          <a:xfrm>
            <a:off x="6172200" y="1426296"/>
            <a:ext cx="5181600" cy="5071485"/>
          </a:xfrm>
        </p:spPr>
        <p:txBody>
          <a:bodyPr>
            <a:normAutofit/>
          </a:bodyPr>
          <a:lstStyle/>
          <a:p>
            <a:pPr marL="0" indent="0">
              <a:buNone/>
            </a:pPr>
            <a:r>
              <a:rPr lang="en-US" altLang="ja-JP" dirty="0" smtClean="0"/>
              <a:t>〔</a:t>
            </a:r>
            <a:r>
              <a:rPr lang="ja-JP" altLang="en-US" dirty="0" smtClean="0"/>
              <a:t>問</a:t>
            </a:r>
            <a:r>
              <a:rPr lang="en-US" altLang="ja-JP" dirty="0" smtClean="0"/>
              <a:t>〕</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x</a:t>
            </a:r>
            <a:r>
              <a:rPr lang="ja-JP" altLang="en-US" dirty="0">
                <a:latin typeface="Times New Roman" panose="02020603050405020304" pitchFamily="18" charset="0"/>
                <a:cs typeface="Times New Roman" panose="02020603050405020304" pitchFamily="18" charset="0"/>
              </a:rPr>
              <a:t>軸上を運動する物体の速度が、</a:t>
            </a:r>
            <a:r>
              <a:rPr lang="en-US" altLang="ja-JP" i="1" dirty="0" err="1" smtClean="0">
                <a:latin typeface="Times New Roman" panose="02020603050405020304" pitchFamily="18" charset="0"/>
                <a:cs typeface="Times New Roman" panose="02020603050405020304" pitchFamily="18" charset="0"/>
              </a:rPr>
              <a:t>Δt</a:t>
            </a:r>
            <a:r>
              <a:rPr lang="en-US" altLang="ja-JP" dirty="0" smtClean="0">
                <a:latin typeface="Times New Roman" panose="02020603050405020304" pitchFamily="18" charset="0"/>
                <a:cs typeface="Times New Roman" panose="02020603050405020304" pitchFamily="18" charset="0"/>
              </a:rPr>
              <a:t>=5 </a:t>
            </a:r>
            <a:r>
              <a:rPr lang="en-US" altLang="ja-JP" dirty="0">
                <a:latin typeface="Times New Roman" panose="02020603050405020304" pitchFamily="18" charset="0"/>
                <a:cs typeface="Times New Roman" panose="02020603050405020304" pitchFamily="18" charset="0"/>
              </a:rPr>
              <a:t>s</a:t>
            </a:r>
            <a:r>
              <a:rPr lang="ja-JP" altLang="en-US" dirty="0">
                <a:latin typeface="Times New Roman" panose="02020603050405020304" pitchFamily="18" charset="0"/>
                <a:cs typeface="Times New Roman" panose="02020603050405020304" pitchFamily="18" charset="0"/>
              </a:rPr>
              <a:t>（秒）間に </a:t>
            </a:r>
            <a:r>
              <a:rPr lang="en-US" altLang="ja-JP" i="1" dirty="0" smtClean="0">
                <a:latin typeface="Times New Roman" panose="02020603050405020304" pitchFamily="18" charset="0"/>
                <a:cs typeface="Times New Roman" panose="02020603050405020304" pitchFamily="18" charset="0"/>
              </a:rPr>
              <a:t>v</a:t>
            </a:r>
            <a:r>
              <a:rPr lang="en-US" altLang="ja-JP" sz="1400" i="1" dirty="0" smtClean="0">
                <a:latin typeface="Times New Roman" panose="02020603050405020304" pitchFamily="18" charset="0"/>
                <a:cs typeface="Times New Roman" panose="02020603050405020304" pitchFamily="18" charset="0"/>
              </a:rPr>
              <a:t>1</a:t>
            </a:r>
            <a:r>
              <a:rPr lang="en-US" altLang="ja-JP" dirty="0" smtClean="0">
                <a:latin typeface="Times New Roman" panose="02020603050405020304" pitchFamily="18" charset="0"/>
                <a:cs typeface="Times New Roman" panose="02020603050405020304" pitchFamily="18" charset="0"/>
              </a:rPr>
              <a:t>=8 </a:t>
            </a:r>
            <a:r>
              <a:rPr lang="en-US" altLang="ja-JP" dirty="0">
                <a:latin typeface="Times New Roman" panose="02020603050405020304" pitchFamily="18" charset="0"/>
                <a:cs typeface="Times New Roman" panose="02020603050405020304" pitchFamily="18" charset="0"/>
              </a:rPr>
              <a:t>m/s </a:t>
            </a:r>
            <a:r>
              <a:rPr lang="ja-JP" altLang="en-US" dirty="0">
                <a:latin typeface="Times New Roman" panose="02020603050405020304" pitchFamily="18" charset="0"/>
                <a:cs typeface="Times New Roman" panose="02020603050405020304" pitchFamily="18" charset="0"/>
              </a:rPr>
              <a:t>から </a:t>
            </a:r>
            <a:r>
              <a:rPr lang="en-US" altLang="ja-JP" i="1" dirty="0" smtClean="0">
                <a:latin typeface="Times New Roman" panose="02020603050405020304" pitchFamily="18" charset="0"/>
                <a:cs typeface="Times New Roman" panose="02020603050405020304" pitchFamily="18" charset="0"/>
              </a:rPr>
              <a:t>v</a:t>
            </a:r>
            <a:r>
              <a:rPr lang="en-US" altLang="ja-JP" sz="1400" i="1" dirty="0" smtClean="0">
                <a:latin typeface="Times New Roman" panose="02020603050405020304" pitchFamily="18" charset="0"/>
                <a:cs typeface="Times New Roman" panose="02020603050405020304" pitchFamily="18" charset="0"/>
              </a:rPr>
              <a:t>2</a:t>
            </a:r>
            <a:r>
              <a:rPr lang="en-US" altLang="ja-JP" dirty="0" smtClean="0">
                <a:latin typeface="Times New Roman" panose="02020603050405020304" pitchFamily="18" charset="0"/>
                <a:cs typeface="Times New Roman" panose="02020603050405020304" pitchFamily="18" charset="0"/>
              </a:rPr>
              <a:t>=2 </a:t>
            </a:r>
            <a:r>
              <a:rPr lang="en-US" altLang="ja-JP" dirty="0">
                <a:latin typeface="Times New Roman" panose="02020603050405020304" pitchFamily="18" charset="0"/>
                <a:cs typeface="Times New Roman" panose="02020603050405020304" pitchFamily="18" charset="0"/>
              </a:rPr>
              <a:t>m/s </a:t>
            </a:r>
            <a:r>
              <a:rPr lang="ja-JP" altLang="en-US" dirty="0">
                <a:latin typeface="Times New Roman" panose="02020603050405020304" pitchFamily="18" charset="0"/>
                <a:cs typeface="Times New Roman" panose="02020603050405020304" pitchFamily="18" charset="0"/>
              </a:rPr>
              <a:t>に変化しました。この間の平均の加速度を計算してください。</a:t>
            </a:r>
            <a:endParaRPr lang="en-US" altLang="ja-JP" dirty="0">
              <a:latin typeface="Times New Roman" panose="02020603050405020304" pitchFamily="18" charset="0"/>
              <a:cs typeface="Times New Roman" panose="02020603050405020304" pitchFamily="18" charset="0"/>
            </a:endParaRPr>
          </a:p>
          <a:p>
            <a:pPr marL="0" indent="0">
              <a:buNone/>
            </a:pPr>
            <a:r>
              <a:rPr lang="ja-JP" altLang="en-US" dirty="0">
                <a:latin typeface="Times New Roman" panose="02020603050405020304" pitchFamily="18" charset="0"/>
                <a:cs typeface="Times New Roman" panose="02020603050405020304" pitchFamily="18" charset="0"/>
              </a:rPr>
              <a:t>　　　　</a:t>
            </a:r>
            <a:r>
              <a:rPr lang="ja-JP" altLang="en-US" dirty="0">
                <a:solidFill>
                  <a:schemeClr val="accent6"/>
                </a:solidFill>
                <a:latin typeface="Times New Roman" panose="02020603050405020304" pitchFamily="18" charset="0"/>
                <a:cs typeface="Times New Roman" panose="02020603050405020304" pitchFamily="18" charset="0"/>
              </a:rPr>
              <a:t>（できたらクリック）</a:t>
            </a:r>
            <a:endParaRPr lang="en-US" altLang="ja-JP" dirty="0">
              <a:solidFill>
                <a:schemeClr val="accent6"/>
              </a:solidFill>
              <a:latin typeface="Times New Roman" panose="02020603050405020304" pitchFamily="18" charset="0"/>
              <a:cs typeface="Times New Roman" panose="02020603050405020304" pitchFamily="18" charset="0"/>
            </a:endParaRPr>
          </a:p>
          <a:p>
            <a:pPr marL="0" indent="0">
              <a:buNone/>
            </a:pPr>
            <a:r>
              <a:rPr lang="en-US" altLang="ja-JP" dirty="0">
                <a:solidFill>
                  <a:schemeClr val="accent1">
                    <a:lumMod val="75000"/>
                  </a:schemeClr>
                </a:solidFill>
                <a:latin typeface="Times New Roman" panose="02020603050405020304" pitchFamily="18" charset="0"/>
                <a:cs typeface="Times New Roman" panose="02020603050405020304" pitchFamily="18" charset="0"/>
              </a:rPr>
              <a:t>〔</a:t>
            </a:r>
            <a:r>
              <a:rPr lang="ja-JP" altLang="en-US" dirty="0">
                <a:solidFill>
                  <a:schemeClr val="accent1">
                    <a:lumMod val="75000"/>
                  </a:schemeClr>
                </a:solidFill>
                <a:latin typeface="Times New Roman" panose="02020603050405020304" pitchFamily="18" charset="0"/>
                <a:cs typeface="Times New Roman" panose="02020603050405020304" pitchFamily="18" charset="0"/>
              </a:rPr>
              <a:t>答</a:t>
            </a:r>
            <a:r>
              <a:rPr lang="en-US" altLang="ja-JP" dirty="0">
                <a:solidFill>
                  <a:schemeClr val="accent1">
                    <a:lumMod val="75000"/>
                  </a:schemeClr>
                </a:solidFill>
                <a:latin typeface="Times New Roman" panose="02020603050405020304" pitchFamily="18" charset="0"/>
                <a:cs typeface="Times New Roman" panose="02020603050405020304" pitchFamily="18" charset="0"/>
              </a:rPr>
              <a:t>〕</a:t>
            </a:r>
            <a:r>
              <a:rPr lang="ja-JP"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ja-JP" dirty="0" smtClean="0">
                <a:solidFill>
                  <a:schemeClr val="accent1">
                    <a:lumMod val="75000"/>
                  </a:schemeClr>
                </a:solidFill>
                <a:latin typeface="Times New Roman" panose="02020603050405020304" pitchFamily="18" charset="0"/>
                <a:cs typeface="Times New Roman" panose="02020603050405020304" pitchFamily="18" charset="0"/>
              </a:rPr>
              <a:t>-1.2 </a:t>
            </a:r>
            <a:r>
              <a:rPr lang="en-US" altLang="ja-JP" dirty="0">
                <a:solidFill>
                  <a:schemeClr val="accent1">
                    <a:lumMod val="75000"/>
                  </a:schemeClr>
                </a:solidFill>
                <a:latin typeface="Times New Roman" panose="02020603050405020304" pitchFamily="18" charset="0"/>
                <a:cs typeface="Times New Roman" panose="02020603050405020304" pitchFamily="18" charset="0"/>
              </a:rPr>
              <a:t>m/s²</a:t>
            </a:r>
            <a:r>
              <a:rPr lang="ja-JP" altLang="en-US" dirty="0">
                <a:solidFill>
                  <a:schemeClr val="accent1">
                    <a:lumMod val="75000"/>
                  </a:schemeClr>
                </a:solidFill>
                <a:latin typeface="Times New Roman" panose="02020603050405020304" pitchFamily="18" charset="0"/>
                <a:cs typeface="Times New Roman" panose="02020603050405020304" pitchFamily="18" charset="0"/>
              </a:rPr>
              <a:t>　</a:t>
            </a:r>
            <a:r>
              <a:rPr lang="ja-JP" altLang="en-US" dirty="0" smtClean="0">
                <a:solidFill>
                  <a:schemeClr val="accent1">
                    <a:lumMod val="75000"/>
                  </a:schemeClr>
                </a:solidFill>
                <a:latin typeface="Times New Roman" panose="02020603050405020304" pitchFamily="18" charset="0"/>
                <a:cs typeface="Times New Roman" panose="02020603050405020304" pitchFamily="18" charset="0"/>
              </a:rPr>
              <a:t>（負の</a:t>
            </a:r>
            <a:r>
              <a:rPr lang="ja-JP" altLang="en-US" dirty="0">
                <a:solidFill>
                  <a:schemeClr val="accent1">
                    <a:lumMod val="75000"/>
                  </a:schemeClr>
                </a:solidFill>
                <a:latin typeface="Times New Roman" panose="02020603050405020304" pitchFamily="18" charset="0"/>
                <a:cs typeface="Times New Roman" panose="02020603050405020304" pitchFamily="18" charset="0"/>
              </a:rPr>
              <a:t>値）</a:t>
            </a:r>
          </a:p>
          <a:p>
            <a:pPr marL="0" indent="0">
              <a:buNone/>
            </a:pPr>
            <a:endParaRPr lang="en-US" altLang="ja-JP" dirty="0" smtClean="0"/>
          </a:p>
          <a:p>
            <a:pPr marL="0" indent="0">
              <a:buNone/>
            </a:pPr>
            <a:r>
              <a:rPr lang="ja-JP" altLang="en-US" dirty="0" smtClean="0">
                <a:solidFill>
                  <a:srgbClr val="FF0000"/>
                </a:solidFill>
              </a:rPr>
              <a:t>符号の意味に何か気づきましたか？</a:t>
            </a:r>
            <a:endParaRPr lang="en-US" altLang="ja-JP" dirty="0" smtClean="0">
              <a:solidFill>
                <a:srgbClr val="FF0000"/>
              </a:solidFill>
            </a:endParaRPr>
          </a:p>
        </p:txBody>
      </p:sp>
      <p:sp>
        <p:nvSpPr>
          <p:cNvPr id="7" name="フッター プレースホルダー 6"/>
          <p:cNvSpPr>
            <a:spLocks noGrp="1"/>
          </p:cNvSpPr>
          <p:nvPr>
            <p:ph type="ftr" sz="quarter" idx="11"/>
          </p:nvPr>
        </p:nvSpPr>
        <p:spPr/>
        <p:txBody>
          <a:bodyPr/>
          <a:lstStyle/>
          <a:p>
            <a:r>
              <a:rPr lang="zh-CN" altLang="en-US" dirty="0"/>
              <a:t>要点整理　</a:t>
            </a:r>
            <a:r>
              <a:rPr lang="en-US" altLang="zh-CN" dirty="0"/>
              <a:t>1-1-</a:t>
            </a:r>
            <a:r>
              <a:rPr lang="en-US" altLang="ja-JP" dirty="0"/>
              <a:t>2</a:t>
            </a:r>
            <a:r>
              <a:rPr lang="zh-CN" altLang="en-US" dirty="0"/>
              <a:t>　</a:t>
            </a:r>
            <a:r>
              <a:rPr lang="ja-JP" altLang="en-US" dirty="0"/>
              <a:t>加</a:t>
            </a:r>
            <a:r>
              <a:rPr lang="zh-CN" altLang="en-US" dirty="0"/>
              <a:t>速度</a:t>
            </a:r>
            <a:endParaRPr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7</a:t>
            </a:fld>
            <a:endParaRPr kumimoji="1" lang="ja-JP" altLang="en-US"/>
          </a:p>
        </p:txBody>
      </p:sp>
    </p:spTree>
    <p:extLst>
      <p:ext uri="{BB962C8B-B14F-4D97-AF65-F5344CB8AC3E}">
        <p14:creationId xmlns:p14="http://schemas.microsoft.com/office/powerpoint/2010/main" val="371915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75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1000"/>
                                        <p:tgtEl>
                                          <p:spTgt spid="6">
                                            <p:txEl>
                                              <p:pRg st="2" end="2"/>
                                            </p:txEl>
                                          </p:spTgt>
                                        </p:tgtEl>
                                      </p:cBhvr>
                                    </p:animEffect>
                                  </p:childTnLst>
                                </p:cTn>
                              </p:par>
                            </p:childTnLst>
                          </p:cTn>
                        </p:par>
                        <p:par>
                          <p:cTn id="17" fill="hold">
                            <p:stCondLst>
                              <p:cond delay="1750"/>
                            </p:stCondLst>
                            <p:childTnLst>
                              <p:par>
                                <p:cTn id="18" presetID="45" presetClass="entr" presetSubtype="0" fill="hold" grpId="0" nodeType="afterEffect">
                                  <p:stCondLst>
                                    <p:cond delay="50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2000"/>
                                        <p:tgtEl>
                                          <p:spTgt spid="6">
                                            <p:txEl>
                                              <p:pRg st="4" end="4"/>
                                            </p:txEl>
                                          </p:spTgt>
                                        </p:tgtEl>
                                      </p:cBhvr>
                                    </p:animEffect>
                                    <p:anim calcmode="lin" valueType="num">
                                      <p:cBhvr>
                                        <p:cTn id="21" dur="2000" fill="hold"/>
                                        <p:tgtEl>
                                          <p:spTgt spid="6">
                                            <p:txEl>
                                              <p:pRg st="4" end="4"/>
                                            </p:txEl>
                                          </p:spTgt>
                                        </p:tgtEl>
                                        <p:attrNameLst>
                                          <p:attrName>ppt_w</p:attrName>
                                        </p:attrNameLst>
                                      </p:cBhvr>
                                      <p:tavLst>
                                        <p:tav tm="0" fmla="#ppt_w*sin(2.5*pi*$)">
                                          <p:val>
                                            <p:fltVal val="0"/>
                                          </p:val>
                                        </p:tav>
                                        <p:tav tm="100000">
                                          <p:val>
                                            <p:fltVal val="1"/>
                                          </p:val>
                                        </p:tav>
                                      </p:tavLst>
                                    </p:anim>
                                    <p:anim calcmode="lin" valueType="num">
                                      <p:cBhvr>
                                        <p:cTn id="22" dur="20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ja-JP" altLang="en-US" dirty="0" smtClean="0"/>
              <a:t>いろいろな場合の加速度（その２）</a:t>
            </a:r>
            <a:endParaRPr kumimoji="1" lang="ja-JP" altLang="en-US" dirty="0"/>
          </a:p>
        </p:txBody>
      </p:sp>
      <p:sp>
        <p:nvSpPr>
          <p:cNvPr id="5" name="コンテンツ プレースホルダー 4"/>
          <p:cNvSpPr>
            <a:spLocks noGrp="1"/>
          </p:cNvSpPr>
          <p:nvPr>
            <p:ph sz="half" idx="1"/>
          </p:nvPr>
        </p:nvSpPr>
        <p:spPr>
          <a:xfrm>
            <a:off x="838200" y="1426296"/>
            <a:ext cx="5181600" cy="5071485"/>
          </a:xfrm>
        </p:spPr>
        <p:txBody>
          <a:bodyPr>
            <a:normAutofit/>
          </a:bodyPr>
          <a:lstStyle/>
          <a:p>
            <a:pPr marL="0" indent="0">
              <a:buNone/>
            </a:pPr>
            <a:r>
              <a:rPr lang="ja-JP" altLang="en-US" dirty="0" smtClean="0"/>
              <a:t>　いろいろな加速度を計算してみましょう。（その２）</a:t>
            </a:r>
            <a:endParaRPr lang="en-US" altLang="ja-JP" dirty="0" smtClean="0"/>
          </a:p>
          <a:p>
            <a:pPr marL="0" indent="0">
              <a:buNone/>
            </a:pPr>
            <a:r>
              <a:rPr lang="en-US" altLang="ja-JP" dirty="0" smtClean="0"/>
              <a:t>〔</a:t>
            </a:r>
            <a:r>
              <a:rPr lang="ja-JP" altLang="en-US" dirty="0" smtClean="0"/>
              <a:t>問</a:t>
            </a:r>
            <a:r>
              <a:rPr lang="en-US" altLang="ja-JP" dirty="0" smtClean="0"/>
              <a:t>〕</a:t>
            </a:r>
            <a:r>
              <a:rPr lang="ja-JP" altLang="en-US" dirty="0" smtClean="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x</a:t>
            </a:r>
            <a:r>
              <a:rPr lang="ja-JP" altLang="en-US" dirty="0" smtClean="0">
                <a:latin typeface="Times New Roman" panose="02020603050405020304" pitchFamily="18" charset="0"/>
                <a:cs typeface="Times New Roman" panose="02020603050405020304" pitchFamily="18" charset="0"/>
              </a:rPr>
              <a:t>軸上を運動する物体の速度が、</a:t>
            </a:r>
            <a:r>
              <a:rPr lang="en-US" altLang="ja-JP" i="1" dirty="0" err="1" smtClean="0">
                <a:latin typeface="Times New Roman" panose="02020603050405020304" pitchFamily="18" charset="0"/>
                <a:cs typeface="Times New Roman" panose="02020603050405020304" pitchFamily="18" charset="0"/>
              </a:rPr>
              <a:t>Δt</a:t>
            </a:r>
            <a:r>
              <a:rPr lang="en-US" altLang="ja-JP" dirty="0" smtClean="0">
                <a:latin typeface="Times New Roman" panose="02020603050405020304" pitchFamily="18" charset="0"/>
                <a:cs typeface="Times New Roman" panose="02020603050405020304" pitchFamily="18" charset="0"/>
              </a:rPr>
              <a:t>=4 s</a:t>
            </a:r>
            <a:r>
              <a:rPr lang="ja-JP" altLang="en-US" dirty="0" smtClean="0">
                <a:latin typeface="Times New Roman" panose="02020603050405020304" pitchFamily="18" charset="0"/>
                <a:cs typeface="Times New Roman" panose="02020603050405020304" pitchFamily="18" charset="0"/>
              </a:rPr>
              <a:t>（秒）間に </a:t>
            </a:r>
            <a:r>
              <a:rPr lang="en-US" altLang="ja-JP" i="1" dirty="0" smtClean="0">
                <a:latin typeface="Times New Roman" panose="02020603050405020304" pitchFamily="18" charset="0"/>
                <a:cs typeface="Times New Roman" panose="02020603050405020304" pitchFamily="18" charset="0"/>
              </a:rPr>
              <a:t>v</a:t>
            </a:r>
            <a:r>
              <a:rPr lang="en-US" altLang="ja-JP" sz="1400" i="1" dirty="0" smtClean="0">
                <a:latin typeface="Times New Roman" panose="02020603050405020304" pitchFamily="18" charset="0"/>
                <a:cs typeface="Times New Roman" panose="02020603050405020304" pitchFamily="18" charset="0"/>
              </a:rPr>
              <a:t>1</a:t>
            </a:r>
            <a:r>
              <a:rPr lang="en-US" altLang="ja-JP" dirty="0" smtClean="0">
                <a:latin typeface="Times New Roman" panose="02020603050405020304" pitchFamily="18" charset="0"/>
                <a:cs typeface="Times New Roman" panose="02020603050405020304" pitchFamily="18" charset="0"/>
              </a:rPr>
              <a:t>=</a:t>
            </a:r>
            <a:r>
              <a:rPr lang="en-US" altLang="ja-JP" dirty="0">
                <a:latin typeface="Batang" panose="02030600000101010101" pitchFamily="18" charset="-127"/>
                <a:ea typeface="Batang" panose="02030600000101010101" pitchFamily="18" charset="-127"/>
                <a:cs typeface="Times New Roman" panose="02020603050405020304" pitchFamily="18" charset="0"/>
              </a:rPr>
              <a:t>-</a:t>
            </a:r>
            <a:r>
              <a:rPr lang="en-US" altLang="ja-JP" dirty="0" smtClean="0">
                <a:latin typeface="Times New Roman" panose="02020603050405020304" pitchFamily="18" charset="0"/>
                <a:cs typeface="Times New Roman" panose="02020603050405020304" pitchFamily="18" charset="0"/>
              </a:rPr>
              <a:t>3 m/s </a:t>
            </a:r>
            <a:r>
              <a:rPr lang="ja-JP" altLang="en-US" dirty="0" smtClean="0">
                <a:latin typeface="Times New Roman" panose="02020603050405020304" pitchFamily="18" charset="0"/>
                <a:cs typeface="Times New Roman" panose="02020603050405020304" pitchFamily="18" charset="0"/>
              </a:rPr>
              <a:t>から </a:t>
            </a:r>
            <a:r>
              <a:rPr lang="en-US" altLang="ja-JP" i="1" dirty="0" smtClean="0">
                <a:latin typeface="Times New Roman" panose="02020603050405020304" pitchFamily="18" charset="0"/>
                <a:cs typeface="Times New Roman" panose="02020603050405020304" pitchFamily="18" charset="0"/>
              </a:rPr>
              <a:t>v</a:t>
            </a:r>
            <a:r>
              <a:rPr lang="en-US" altLang="ja-JP" sz="1400" i="1" dirty="0" smtClean="0">
                <a:latin typeface="Times New Roman" panose="02020603050405020304" pitchFamily="18" charset="0"/>
                <a:cs typeface="Times New Roman" panose="02020603050405020304" pitchFamily="18" charset="0"/>
              </a:rPr>
              <a:t>2</a:t>
            </a:r>
            <a:r>
              <a:rPr lang="en-US" altLang="ja-JP" dirty="0" smtClean="0">
                <a:latin typeface="Times New Roman" panose="02020603050405020304" pitchFamily="18" charset="0"/>
                <a:cs typeface="Times New Roman" panose="02020603050405020304" pitchFamily="18" charset="0"/>
              </a:rPr>
              <a:t>=</a:t>
            </a:r>
            <a:r>
              <a:rPr lang="en-US" altLang="ja-JP" dirty="0">
                <a:latin typeface="Batang" panose="02030600000101010101" pitchFamily="18" charset="-127"/>
                <a:ea typeface="Batang" panose="02030600000101010101" pitchFamily="18" charset="-127"/>
                <a:cs typeface="Times New Roman" panose="02020603050405020304" pitchFamily="18" charset="0"/>
              </a:rPr>
              <a:t>-</a:t>
            </a:r>
            <a:r>
              <a:rPr lang="en-US" altLang="ja-JP" dirty="0" smtClean="0">
                <a:latin typeface="Times New Roman" panose="02020603050405020304" pitchFamily="18" charset="0"/>
                <a:cs typeface="Times New Roman" panose="02020603050405020304" pitchFamily="18" charset="0"/>
              </a:rPr>
              <a:t>9 m/s </a:t>
            </a:r>
            <a:r>
              <a:rPr lang="ja-JP" altLang="en-US" dirty="0" smtClean="0">
                <a:latin typeface="Times New Roman" panose="02020603050405020304" pitchFamily="18" charset="0"/>
                <a:cs typeface="Times New Roman" panose="02020603050405020304" pitchFamily="18" charset="0"/>
              </a:rPr>
              <a:t>に変化しました。この間の平均の加速度を計算してください。</a:t>
            </a:r>
            <a:endParaRPr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a:latin typeface="Times New Roman" panose="02020603050405020304" pitchFamily="18" charset="0"/>
                <a:cs typeface="Times New Roman" panose="02020603050405020304" pitchFamily="18" charset="0"/>
              </a:rPr>
              <a:t>　　　　</a:t>
            </a:r>
            <a:r>
              <a:rPr lang="ja-JP" altLang="en-US" dirty="0">
                <a:solidFill>
                  <a:schemeClr val="accent6"/>
                </a:solidFill>
                <a:latin typeface="Times New Roman" panose="02020603050405020304" pitchFamily="18" charset="0"/>
                <a:cs typeface="Times New Roman" panose="02020603050405020304" pitchFamily="18" charset="0"/>
              </a:rPr>
              <a:t>（できたらクリック）</a:t>
            </a:r>
            <a:endParaRPr lang="en-US" altLang="ja-JP" dirty="0">
              <a:solidFill>
                <a:schemeClr val="accent6"/>
              </a:solidFill>
              <a:latin typeface="Times New Roman" panose="02020603050405020304" pitchFamily="18" charset="0"/>
              <a:cs typeface="Times New Roman" panose="02020603050405020304" pitchFamily="18" charset="0"/>
            </a:endParaRPr>
          </a:p>
          <a:p>
            <a:pPr marL="0" indent="0">
              <a:buNone/>
            </a:pPr>
            <a:r>
              <a:rPr lang="en-US" altLang="ja-JP" dirty="0">
                <a:solidFill>
                  <a:schemeClr val="accent1">
                    <a:lumMod val="75000"/>
                  </a:schemeClr>
                </a:solidFill>
                <a:latin typeface="Times New Roman" panose="02020603050405020304" pitchFamily="18" charset="0"/>
                <a:cs typeface="Times New Roman" panose="02020603050405020304" pitchFamily="18" charset="0"/>
              </a:rPr>
              <a:t>〔</a:t>
            </a:r>
            <a:r>
              <a:rPr lang="ja-JP" altLang="en-US" dirty="0">
                <a:solidFill>
                  <a:schemeClr val="accent1">
                    <a:lumMod val="75000"/>
                  </a:schemeClr>
                </a:solidFill>
                <a:latin typeface="Times New Roman" panose="02020603050405020304" pitchFamily="18" charset="0"/>
                <a:cs typeface="Times New Roman" panose="02020603050405020304" pitchFamily="18" charset="0"/>
              </a:rPr>
              <a:t>答</a:t>
            </a:r>
            <a:r>
              <a:rPr lang="en-US" altLang="ja-JP" dirty="0">
                <a:solidFill>
                  <a:schemeClr val="accent1">
                    <a:lumMod val="75000"/>
                  </a:schemeClr>
                </a:solidFill>
                <a:latin typeface="Times New Roman" panose="02020603050405020304" pitchFamily="18" charset="0"/>
                <a:cs typeface="Times New Roman" panose="02020603050405020304" pitchFamily="18" charset="0"/>
              </a:rPr>
              <a:t>〕</a:t>
            </a:r>
            <a:r>
              <a:rPr lang="ja-JP"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ja-JP" dirty="0">
                <a:latin typeface="Batang" panose="02030600000101010101" pitchFamily="18" charset="-127"/>
                <a:ea typeface="Batang" panose="02030600000101010101" pitchFamily="18" charset="-127"/>
                <a:cs typeface="Times New Roman" panose="02020603050405020304" pitchFamily="18" charset="0"/>
              </a:rPr>
              <a:t>-</a:t>
            </a:r>
            <a:r>
              <a:rPr lang="en-US" altLang="ja-JP" dirty="0" smtClean="0">
                <a:solidFill>
                  <a:schemeClr val="accent1">
                    <a:lumMod val="75000"/>
                  </a:schemeClr>
                </a:solidFill>
                <a:latin typeface="Times New Roman" panose="02020603050405020304" pitchFamily="18" charset="0"/>
                <a:cs typeface="Times New Roman" panose="02020603050405020304" pitchFamily="18" charset="0"/>
              </a:rPr>
              <a:t>1.5 m/s²</a:t>
            </a:r>
            <a:r>
              <a:rPr lang="ja-JP" altLang="en-US" dirty="0" smtClean="0">
                <a:solidFill>
                  <a:schemeClr val="accent1">
                    <a:lumMod val="75000"/>
                  </a:schemeClr>
                </a:solidFill>
                <a:latin typeface="Times New Roman" panose="02020603050405020304" pitchFamily="18" charset="0"/>
                <a:cs typeface="Times New Roman" panose="02020603050405020304" pitchFamily="18" charset="0"/>
              </a:rPr>
              <a:t>　（負の値）</a:t>
            </a:r>
            <a:endParaRPr lang="ja-JP" altLang="en-US" dirty="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endParaRPr lang="ja-JP" altLang="en-US" dirty="0"/>
          </a:p>
        </p:txBody>
      </p:sp>
      <p:sp>
        <p:nvSpPr>
          <p:cNvPr id="6" name="コンテンツ プレースホルダー 5"/>
          <p:cNvSpPr>
            <a:spLocks noGrp="1"/>
          </p:cNvSpPr>
          <p:nvPr>
            <p:ph sz="half" idx="2"/>
          </p:nvPr>
        </p:nvSpPr>
        <p:spPr>
          <a:xfrm>
            <a:off x="6172200" y="1426296"/>
            <a:ext cx="5181600" cy="5071485"/>
          </a:xfrm>
        </p:spPr>
        <p:txBody>
          <a:bodyPr>
            <a:normAutofit/>
          </a:bodyPr>
          <a:lstStyle/>
          <a:p>
            <a:pPr marL="0" indent="0">
              <a:buNone/>
            </a:pPr>
            <a:r>
              <a:rPr lang="en-US" altLang="ja-JP" dirty="0" smtClean="0"/>
              <a:t>〔</a:t>
            </a:r>
            <a:r>
              <a:rPr lang="ja-JP" altLang="en-US" dirty="0" smtClean="0"/>
              <a:t>問</a:t>
            </a:r>
            <a:r>
              <a:rPr lang="en-US" altLang="ja-JP" dirty="0" smtClean="0"/>
              <a:t>〕</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x</a:t>
            </a:r>
            <a:r>
              <a:rPr lang="ja-JP" altLang="en-US" dirty="0">
                <a:latin typeface="Times New Roman" panose="02020603050405020304" pitchFamily="18" charset="0"/>
                <a:cs typeface="Times New Roman" panose="02020603050405020304" pitchFamily="18" charset="0"/>
              </a:rPr>
              <a:t>軸上を運動する物体の速度が、</a:t>
            </a:r>
            <a:r>
              <a:rPr lang="en-US" altLang="ja-JP" i="1" dirty="0" err="1" smtClean="0">
                <a:latin typeface="Times New Roman" panose="02020603050405020304" pitchFamily="18" charset="0"/>
                <a:cs typeface="Times New Roman" panose="02020603050405020304" pitchFamily="18" charset="0"/>
              </a:rPr>
              <a:t>Δt</a:t>
            </a:r>
            <a:r>
              <a:rPr lang="en-US" altLang="ja-JP" dirty="0" smtClean="0">
                <a:latin typeface="Times New Roman" panose="02020603050405020304" pitchFamily="18" charset="0"/>
                <a:cs typeface="Times New Roman" panose="02020603050405020304" pitchFamily="18" charset="0"/>
              </a:rPr>
              <a:t>=5 </a:t>
            </a:r>
            <a:r>
              <a:rPr lang="en-US" altLang="ja-JP" dirty="0">
                <a:latin typeface="Times New Roman" panose="02020603050405020304" pitchFamily="18" charset="0"/>
                <a:cs typeface="Times New Roman" panose="02020603050405020304" pitchFamily="18" charset="0"/>
              </a:rPr>
              <a:t>s</a:t>
            </a:r>
            <a:r>
              <a:rPr lang="ja-JP" altLang="en-US" dirty="0">
                <a:latin typeface="Times New Roman" panose="02020603050405020304" pitchFamily="18" charset="0"/>
                <a:cs typeface="Times New Roman" panose="02020603050405020304" pitchFamily="18" charset="0"/>
              </a:rPr>
              <a:t>（秒）間に </a:t>
            </a:r>
            <a:r>
              <a:rPr lang="en-US" altLang="ja-JP" i="1" dirty="0" smtClean="0">
                <a:latin typeface="Times New Roman" panose="02020603050405020304" pitchFamily="18" charset="0"/>
                <a:cs typeface="Times New Roman" panose="02020603050405020304" pitchFamily="18" charset="0"/>
              </a:rPr>
              <a:t>v</a:t>
            </a:r>
            <a:r>
              <a:rPr lang="en-US" altLang="ja-JP" sz="1400" i="1" dirty="0" smtClean="0">
                <a:latin typeface="Times New Roman" panose="02020603050405020304" pitchFamily="18" charset="0"/>
                <a:cs typeface="Times New Roman" panose="02020603050405020304" pitchFamily="18" charset="0"/>
              </a:rPr>
              <a:t>1</a:t>
            </a:r>
            <a:r>
              <a:rPr lang="en-US" altLang="ja-JP" dirty="0" smtClean="0">
                <a:latin typeface="Times New Roman" panose="02020603050405020304" pitchFamily="18" charset="0"/>
                <a:cs typeface="Times New Roman" panose="02020603050405020304" pitchFamily="18" charset="0"/>
              </a:rPr>
              <a:t>=</a:t>
            </a:r>
            <a:r>
              <a:rPr lang="en-US" altLang="ja-JP" dirty="0">
                <a:latin typeface="Batang" panose="02030600000101010101" pitchFamily="18" charset="-127"/>
                <a:ea typeface="Batang" panose="02030600000101010101" pitchFamily="18" charset="-127"/>
                <a:cs typeface="Times New Roman" panose="02020603050405020304" pitchFamily="18" charset="0"/>
              </a:rPr>
              <a:t>-</a:t>
            </a:r>
            <a:r>
              <a:rPr lang="en-US" altLang="ja-JP" dirty="0" smtClean="0">
                <a:latin typeface="Times New Roman" panose="02020603050405020304" pitchFamily="18" charset="0"/>
                <a:cs typeface="Times New Roman" panose="02020603050405020304" pitchFamily="18" charset="0"/>
              </a:rPr>
              <a:t>8 </a:t>
            </a:r>
            <a:r>
              <a:rPr lang="en-US" altLang="ja-JP" dirty="0">
                <a:latin typeface="Times New Roman" panose="02020603050405020304" pitchFamily="18" charset="0"/>
                <a:cs typeface="Times New Roman" panose="02020603050405020304" pitchFamily="18" charset="0"/>
              </a:rPr>
              <a:t>m/s </a:t>
            </a:r>
            <a:r>
              <a:rPr lang="ja-JP" altLang="en-US" dirty="0">
                <a:latin typeface="Times New Roman" panose="02020603050405020304" pitchFamily="18" charset="0"/>
                <a:cs typeface="Times New Roman" panose="02020603050405020304" pitchFamily="18" charset="0"/>
              </a:rPr>
              <a:t>から </a:t>
            </a:r>
            <a:r>
              <a:rPr lang="en-US" altLang="ja-JP" i="1" dirty="0" smtClean="0">
                <a:latin typeface="Times New Roman" panose="02020603050405020304" pitchFamily="18" charset="0"/>
                <a:cs typeface="Times New Roman" panose="02020603050405020304" pitchFamily="18" charset="0"/>
              </a:rPr>
              <a:t>v</a:t>
            </a:r>
            <a:r>
              <a:rPr lang="en-US" altLang="ja-JP" sz="1400" i="1" dirty="0" smtClean="0">
                <a:latin typeface="Times New Roman" panose="02020603050405020304" pitchFamily="18" charset="0"/>
                <a:cs typeface="Times New Roman" panose="02020603050405020304" pitchFamily="18" charset="0"/>
              </a:rPr>
              <a:t>2</a:t>
            </a:r>
            <a:r>
              <a:rPr lang="en-US" altLang="ja-JP" dirty="0" smtClean="0">
                <a:latin typeface="Times New Roman" panose="02020603050405020304" pitchFamily="18" charset="0"/>
                <a:cs typeface="Times New Roman" panose="02020603050405020304" pitchFamily="18" charset="0"/>
              </a:rPr>
              <a:t>=</a:t>
            </a:r>
            <a:r>
              <a:rPr lang="en-US" altLang="ja-JP" dirty="0">
                <a:latin typeface="Batang" panose="02030600000101010101" pitchFamily="18" charset="-127"/>
                <a:ea typeface="Batang" panose="02030600000101010101" pitchFamily="18" charset="-127"/>
                <a:cs typeface="Times New Roman" panose="02020603050405020304" pitchFamily="18" charset="0"/>
              </a:rPr>
              <a:t>-</a:t>
            </a:r>
            <a:r>
              <a:rPr lang="en-US" altLang="ja-JP" dirty="0" smtClean="0">
                <a:latin typeface="Times New Roman" panose="02020603050405020304" pitchFamily="18" charset="0"/>
                <a:cs typeface="Times New Roman" panose="02020603050405020304" pitchFamily="18" charset="0"/>
              </a:rPr>
              <a:t>2 </a:t>
            </a:r>
            <a:r>
              <a:rPr lang="en-US" altLang="ja-JP" dirty="0">
                <a:latin typeface="Times New Roman" panose="02020603050405020304" pitchFamily="18" charset="0"/>
                <a:cs typeface="Times New Roman" panose="02020603050405020304" pitchFamily="18" charset="0"/>
              </a:rPr>
              <a:t>m/s </a:t>
            </a:r>
            <a:r>
              <a:rPr lang="ja-JP" altLang="en-US" dirty="0">
                <a:latin typeface="Times New Roman" panose="02020603050405020304" pitchFamily="18" charset="0"/>
                <a:cs typeface="Times New Roman" panose="02020603050405020304" pitchFamily="18" charset="0"/>
              </a:rPr>
              <a:t>に変化しました。この間の平均の加速度を計算してください。</a:t>
            </a:r>
            <a:endParaRPr lang="en-US" altLang="ja-JP" dirty="0">
              <a:latin typeface="Times New Roman" panose="02020603050405020304" pitchFamily="18" charset="0"/>
              <a:cs typeface="Times New Roman" panose="02020603050405020304" pitchFamily="18" charset="0"/>
            </a:endParaRPr>
          </a:p>
          <a:p>
            <a:pPr marL="0" indent="0">
              <a:buNone/>
            </a:pPr>
            <a:r>
              <a:rPr lang="ja-JP" altLang="en-US" dirty="0">
                <a:latin typeface="Times New Roman" panose="02020603050405020304" pitchFamily="18" charset="0"/>
                <a:cs typeface="Times New Roman" panose="02020603050405020304" pitchFamily="18" charset="0"/>
              </a:rPr>
              <a:t>　　　　</a:t>
            </a:r>
            <a:r>
              <a:rPr lang="ja-JP" altLang="en-US" dirty="0">
                <a:solidFill>
                  <a:schemeClr val="accent6"/>
                </a:solidFill>
                <a:latin typeface="Times New Roman" panose="02020603050405020304" pitchFamily="18" charset="0"/>
                <a:cs typeface="Times New Roman" panose="02020603050405020304" pitchFamily="18" charset="0"/>
              </a:rPr>
              <a:t>（できたらクリック）</a:t>
            </a:r>
            <a:endParaRPr lang="en-US" altLang="ja-JP" dirty="0">
              <a:solidFill>
                <a:schemeClr val="accent6"/>
              </a:solidFill>
              <a:latin typeface="Times New Roman" panose="02020603050405020304" pitchFamily="18" charset="0"/>
              <a:cs typeface="Times New Roman" panose="02020603050405020304" pitchFamily="18" charset="0"/>
            </a:endParaRPr>
          </a:p>
          <a:p>
            <a:pPr marL="0" indent="0">
              <a:buNone/>
            </a:pPr>
            <a:r>
              <a:rPr lang="en-US" altLang="ja-JP" dirty="0">
                <a:solidFill>
                  <a:schemeClr val="accent1">
                    <a:lumMod val="75000"/>
                  </a:schemeClr>
                </a:solidFill>
                <a:latin typeface="Times New Roman" panose="02020603050405020304" pitchFamily="18" charset="0"/>
                <a:cs typeface="Times New Roman" panose="02020603050405020304" pitchFamily="18" charset="0"/>
              </a:rPr>
              <a:t>〔</a:t>
            </a:r>
            <a:r>
              <a:rPr lang="ja-JP" altLang="en-US" dirty="0">
                <a:solidFill>
                  <a:schemeClr val="accent1">
                    <a:lumMod val="75000"/>
                  </a:schemeClr>
                </a:solidFill>
                <a:latin typeface="Times New Roman" panose="02020603050405020304" pitchFamily="18" charset="0"/>
                <a:cs typeface="Times New Roman" panose="02020603050405020304" pitchFamily="18" charset="0"/>
              </a:rPr>
              <a:t>答</a:t>
            </a:r>
            <a:r>
              <a:rPr lang="en-US" altLang="ja-JP" dirty="0">
                <a:solidFill>
                  <a:schemeClr val="accent1">
                    <a:lumMod val="75000"/>
                  </a:schemeClr>
                </a:solidFill>
                <a:latin typeface="Times New Roman" panose="02020603050405020304" pitchFamily="18" charset="0"/>
                <a:cs typeface="Times New Roman" panose="02020603050405020304" pitchFamily="18" charset="0"/>
              </a:rPr>
              <a:t>〕</a:t>
            </a:r>
            <a:r>
              <a:rPr lang="ja-JP" altLang="en-US" dirty="0">
                <a:solidFill>
                  <a:schemeClr val="accent1">
                    <a:lumMod val="75000"/>
                  </a:schemeClr>
                </a:solidFill>
                <a:latin typeface="Times New Roman" panose="02020603050405020304" pitchFamily="18" charset="0"/>
                <a:cs typeface="Times New Roman" panose="02020603050405020304" pitchFamily="18" charset="0"/>
              </a:rPr>
              <a:t> </a:t>
            </a:r>
            <a:r>
              <a:rPr lang="en-US" altLang="ja-JP" dirty="0" smtClean="0">
                <a:solidFill>
                  <a:schemeClr val="accent1">
                    <a:lumMod val="75000"/>
                  </a:schemeClr>
                </a:solidFill>
                <a:latin typeface="Times New Roman" panose="02020603050405020304" pitchFamily="18" charset="0"/>
                <a:cs typeface="Times New Roman" panose="02020603050405020304" pitchFamily="18" charset="0"/>
              </a:rPr>
              <a:t>1.2 </a:t>
            </a:r>
            <a:r>
              <a:rPr lang="en-US" altLang="ja-JP" dirty="0">
                <a:solidFill>
                  <a:schemeClr val="accent1">
                    <a:lumMod val="75000"/>
                  </a:schemeClr>
                </a:solidFill>
                <a:latin typeface="Times New Roman" panose="02020603050405020304" pitchFamily="18" charset="0"/>
                <a:cs typeface="Times New Roman" panose="02020603050405020304" pitchFamily="18" charset="0"/>
              </a:rPr>
              <a:t>m/s²</a:t>
            </a:r>
            <a:r>
              <a:rPr lang="ja-JP" altLang="en-US" dirty="0">
                <a:solidFill>
                  <a:schemeClr val="accent1">
                    <a:lumMod val="75000"/>
                  </a:schemeClr>
                </a:solidFill>
                <a:latin typeface="Times New Roman" panose="02020603050405020304" pitchFamily="18" charset="0"/>
                <a:cs typeface="Times New Roman" panose="02020603050405020304" pitchFamily="18" charset="0"/>
              </a:rPr>
              <a:t>　</a:t>
            </a:r>
            <a:r>
              <a:rPr lang="ja-JP" altLang="en-US" dirty="0" smtClean="0">
                <a:solidFill>
                  <a:schemeClr val="accent1">
                    <a:lumMod val="75000"/>
                  </a:schemeClr>
                </a:solidFill>
                <a:latin typeface="Times New Roman" panose="02020603050405020304" pitchFamily="18" charset="0"/>
                <a:cs typeface="Times New Roman" panose="02020603050405020304" pitchFamily="18" charset="0"/>
              </a:rPr>
              <a:t>（正の</a:t>
            </a:r>
            <a:r>
              <a:rPr lang="ja-JP" altLang="en-US" dirty="0">
                <a:solidFill>
                  <a:schemeClr val="accent1">
                    <a:lumMod val="75000"/>
                  </a:schemeClr>
                </a:solidFill>
                <a:latin typeface="Times New Roman" panose="02020603050405020304" pitchFamily="18" charset="0"/>
                <a:cs typeface="Times New Roman" panose="02020603050405020304" pitchFamily="18" charset="0"/>
              </a:rPr>
              <a:t>値）</a:t>
            </a:r>
          </a:p>
          <a:p>
            <a:pPr marL="0" indent="0">
              <a:buNone/>
            </a:pPr>
            <a:endParaRPr lang="en-US" altLang="ja-JP" dirty="0" smtClean="0">
              <a:solidFill>
                <a:srgbClr val="FF0000"/>
              </a:solidFill>
            </a:endParaRPr>
          </a:p>
          <a:p>
            <a:pPr marL="0" indent="0">
              <a:buNone/>
            </a:pPr>
            <a:r>
              <a:rPr lang="ja-JP" altLang="en-US" dirty="0">
                <a:solidFill>
                  <a:srgbClr val="FF0000"/>
                </a:solidFill>
              </a:rPr>
              <a:t>　</a:t>
            </a:r>
            <a:r>
              <a:rPr lang="ja-JP" altLang="en-US" dirty="0" smtClean="0">
                <a:solidFill>
                  <a:srgbClr val="FF0000"/>
                </a:solidFill>
              </a:rPr>
              <a:t>加速度の符号は、</a:t>
            </a:r>
            <a:r>
              <a:rPr lang="ja-JP" altLang="en-US" u="sng" dirty="0" smtClean="0">
                <a:solidFill>
                  <a:srgbClr val="FF0000"/>
                </a:solidFill>
              </a:rPr>
              <a:t>単に加速</a:t>
            </a:r>
            <a:r>
              <a:rPr lang="en-US" altLang="ja-JP" u="sng" dirty="0" smtClean="0">
                <a:solidFill>
                  <a:srgbClr val="FF0000"/>
                </a:solidFill>
              </a:rPr>
              <a:t>/</a:t>
            </a:r>
            <a:r>
              <a:rPr lang="ja-JP" altLang="en-US" u="sng" dirty="0" smtClean="0">
                <a:solidFill>
                  <a:srgbClr val="FF0000"/>
                </a:solidFill>
              </a:rPr>
              <a:t>減速の区別を表すものではありません</a:t>
            </a:r>
            <a:r>
              <a:rPr lang="ja-JP" altLang="en-US" dirty="0" smtClean="0">
                <a:solidFill>
                  <a:srgbClr val="FF0000"/>
                </a:solidFill>
              </a:rPr>
              <a:t>でしたね。</a:t>
            </a:r>
            <a:endParaRPr lang="en-US" altLang="ja-JP" dirty="0" smtClean="0">
              <a:solidFill>
                <a:srgbClr val="FF0000"/>
              </a:solidFill>
            </a:endParaRPr>
          </a:p>
        </p:txBody>
      </p:sp>
      <p:sp>
        <p:nvSpPr>
          <p:cNvPr id="7" name="フッター プレースホルダー 6"/>
          <p:cNvSpPr>
            <a:spLocks noGrp="1"/>
          </p:cNvSpPr>
          <p:nvPr>
            <p:ph type="ftr" sz="quarter" idx="11"/>
          </p:nvPr>
        </p:nvSpPr>
        <p:spPr/>
        <p:txBody>
          <a:bodyPr/>
          <a:lstStyle/>
          <a:p>
            <a:r>
              <a:rPr lang="zh-CN" altLang="en-US" dirty="0"/>
              <a:t>要点整理　</a:t>
            </a:r>
            <a:r>
              <a:rPr lang="en-US" altLang="zh-CN" dirty="0"/>
              <a:t>1-1-</a:t>
            </a:r>
            <a:r>
              <a:rPr lang="en-US" altLang="ja-JP" dirty="0"/>
              <a:t>2</a:t>
            </a:r>
            <a:r>
              <a:rPr lang="zh-CN" altLang="en-US" dirty="0"/>
              <a:t>　</a:t>
            </a:r>
            <a:r>
              <a:rPr lang="ja-JP" altLang="en-US" dirty="0"/>
              <a:t>加</a:t>
            </a:r>
            <a:r>
              <a:rPr lang="zh-CN" altLang="en-US" dirty="0"/>
              <a:t>速度</a:t>
            </a:r>
            <a:endParaRPr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8</a:t>
            </a:fld>
            <a:endParaRPr kumimoji="1" lang="ja-JP" altLang="en-US"/>
          </a:p>
        </p:txBody>
      </p:sp>
    </p:spTree>
    <p:extLst>
      <p:ext uri="{BB962C8B-B14F-4D97-AF65-F5344CB8AC3E}">
        <p14:creationId xmlns:p14="http://schemas.microsoft.com/office/powerpoint/2010/main" val="81994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75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1000"/>
                                        <p:tgtEl>
                                          <p:spTgt spid="6">
                                            <p:txEl>
                                              <p:pRg st="2" end="2"/>
                                            </p:txEl>
                                          </p:spTgt>
                                        </p:tgtEl>
                                      </p:cBhvr>
                                    </p:animEffect>
                                  </p:childTnLst>
                                </p:cTn>
                              </p:par>
                            </p:childTnLst>
                          </p:cTn>
                        </p:par>
                        <p:par>
                          <p:cTn id="17" fill="hold">
                            <p:stCondLst>
                              <p:cond delay="1750"/>
                            </p:stCondLst>
                            <p:childTnLst>
                              <p:par>
                                <p:cTn id="18" presetID="45" presetClass="entr" presetSubtype="0" fill="hold" grpId="0" nodeType="afterEffect">
                                  <p:stCondLst>
                                    <p:cond delay="95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2000"/>
                                        <p:tgtEl>
                                          <p:spTgt spid="6">
                                            <p:txEl>
                                              <p:pRg st="4" end="4"/>
                                            </p:txEl>
                                          </p:spTgt>
                                        </p:tgtEl>
                                      </p:cBhvr>
                                    </p:animEffect>
                                    <p:anim calcmode="lin" valueType="num">
                                      <p:cBhvr>
                                        <p:cTn id="21" dur="2000" fill="hold"/>
                                        <p:tgtEl>
                                          <p:spTgt spid="6">
                                            <p:txEl>
                                              <p:pRg st="4" end="4"/>
                                            </p:txEl>
                                          </p:spTgt>
                                        </p:tgtEl>
                                        <p:attrNameLst>
                                          <p:attrName>ppt_w</p:attrName>
                                        </p:attrNameLst>
                                      </p:cBhvr>
                                      <p:tavLst>
                                        <p:tav tm="0" fmla="#ppt_w*sin(2.5*pi*$)">
                                          <p:val>
                                            <p:fltVal val="0"/>
                                          </p:val>
                                        </p:tav>
                                        <p:tav tm="100000">
                                          <p:val>
                                            <p:fltVal val="1"/>
                                          </p:val>
                                        </p:tav>
                                      </p:tavLst>
                                    </p:anim>
                                    <p:anim calcmode="lin" valueType="num">
                                      <p:cBhvr>
                                        <p:cTn id="22" dur="20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ja-JP" altLang="en-US" dirty="0" smtClean="0"/>
              <a:t>加速度の符号の意味</a:t>
            </a:r>
            <a:endParaRPr kumimoji="1" lang="ja-JP" altLang="en-US" dirty="0"/>
          </a:p>
        </p:txBody>
      </p:sp>
      <p:sp>
        <p:nvSpPr>
          <p:cNvPr id="5" name="コンテンツ プレースホルダー 4"/>
          <p:cNvSpPr>
            <a:spLocks noGrp="1"/>
          </p:cNvSpPr>
          <p:nvPr>
            <p:ph sz="half" idx="1"/>
          </p:nvPr>
        </p:nvSpPr>
        <p:spPr>
          <a:xfrm>
            <a:off x="838200" y="1426296"/>
            <a:ext cx="5181600" cy="5071485"/>
          </a:xfrm>
        </p:spPr>
        <p:txBody>
          <a:bodyPr>
            <a:normAutofit lnSpcReduction="10000"/>
          </a:bodyPr>
          <a:lstStyle/>
          <a:p>
            <a:pPr marL="0" indent="0">
              <a:buNone/>
            </a:pPr>
            <a:r>
              <a:rPr lang="en-US" altLang="ja-JP" dirty="0" smtClean="0"/>
              <a:t>〔</a:t>
            </a:r>
            <a:r>
              <a:rPr lang="ja-JP" altLang="en-US" dirty="0" smtClean="0"/>
              <a:t>速度の正負</a:t>
            </a:r>
            <a:r>
              <a:rPr lang="en-US" altLang="ja-JP" dirty="0" smtClean="0"/>
              <a:t>〕</a:t>
            </a:r>
            <a:r>
              <a:rPr lang="ja-JP" altLang="en-US" dirty="0" smtClean="0"/>
              <a:t>（復習）</a:t>
            </a:r>
            <a:endParaRPr lang="en-US" altLang="ja-JP" dirty="0" smtClean="0"/>
          </a:p>
          <a:p>
            <a:pPr marL="0" indent="0">
              <a:buNone/>
            </a:pPr>
            <a:r>
              <a:rPr lang="ja-JP" altLang="en-US" dirty="0" smtClean="0"/>
              <a:t>　速度</a:t>
            </a:r>
            <a:r>
              <a:rPr lang="en-US" altLang="ja-JP" dirty="0" smtClean="0"/>
              <a:t>&gt;0</a:t>
            </a:r>
            <a:r>
              <a:rPr lang="ja-JP" altLang="en-US" dirty="0" smtClean="0"/>
              <a:t>⇒</a:t>
            </a:r>
            <a:r>
              <a:rPr lang="en-US" altLang="ja-JP" dirty="0" smtClean="0"/>
              <a:t>x</a:t>
            </a:r>
            <a:r>
              <a:rPr lang="ja-JP" altLang="en-US" dirty="0" smtClean="0"/>
              <a:t>軸の正の向きに進む</a:t>
            </a:r>
            <a:endParaRPr lang="en-US" altLang="ja-JP" dirty="0" smtClean="0"/>
          </a:p>
          <a:p>
            <a:pPr marL="0" indent="0">
              <a:buNone/>
            </a:pPr>
            <a:r>
              <a:rPr lang="ja-JP" altLang="en-US" dirty="0"/>
              <a:t>　</a:t>
            </a:r>
            <a:r>
              <a:rPr lang="ja-JP" altLang="en-US" dirty="0" smtClean="0"/>
              <a:t>速度</a:t>
            </a:r>
            <a:r>
              <a:rPr lang="en-US" altLang="ja-JP" dirty="0" smtClean="0"/>
              <a:t>&lt;0</a:t>
            </a:r>
            <a:r>
              <a:rPr lang="ja-JP" altLang="en-US" dirty="0" smtClean="0"/>
              <a:t>⇒</a:t>
            </a:r>
            <a:r>
              <a:rPr lang="en-US" altLang="ja-JP" dirty="0" smtClean="0"/>
              <a:t>x</a:t>
            </a:r>
            <a:r>
              <a:rPr lang="ja-JP" altLang="en-US" dirty="0" smtClean="0"/>
              <a:t>軸の負の向きに進む</a:t>
            </a:r>
            <a:endParaRPr lang="en-US" altLang="ja-JP" dirty="0"/>
          </a:p>
          <a:p>
            <a:pPr marL="0" indent="0">
              <a:buNone/>
            </a:pPr>
            <a:endParaRPr lang="en-US" altLang="ja-JP" dirty="0" smtClean="0"/>
          </a:p>
          <a:p>
            <a:pPr marL="0" indent="0">
              <a:buNone/>
            </a:pPr>
            <a:r>
              <a:rPr lang="en-US" altLang="ja-JP" dirty="0" smtClean="0"/>
              <a:t>〔</a:t>
            </a:r>
            <a:r>
              <a:rPr lang="ja-JP" altLang="en-US" dirty="0" smtClean="0"/>
              <a:t>加速度の正負</a:t>
            </a:r>
            <a:r>
              <a:rPr lang="en-US" altLang="ja-JP" dirty="0" smtClean="0"/>
              <a:t>〕</a:t>
            </a:r>
          </a:p>
          <a:p>
            <a:pPr marL="0" indent="0">
              <a:buNone/>
            </a:pPr>
            <a:r>
              <a:rPr lang="ja-JP" altLang="en-US" dirty="0" smtClean="0"/>
              <a:t>　加速度の正負の符号は、</a:t>
            </a:r>
            <a:r>
              <a:rPr lang="ja-JP" altLang="en-US" dirty="0" smtClean="0">
                <a:solidFill>
                  <a:srgbClr val="FF0000"/>
                </a:solidFill>
              </a:rPr>
              <a:t>加速度にも向きがある</a:t>
            </a:r>
            <a:r>
              <a:rPr lang="ja-JP" altLang="en-US" dirty="0" smtClean="0"/>
              <a:t>ということを示しています。加速度の意味からわかるように、加速度の正負は速度の変化の正負と同じです。</a:t>
            </a:r>
            <a:endParaRPr lang="en-US" altLang="ja-JP" dirty="0" smtClean="0"/>
          </a:p>
          <a:p>
            <a:pPr marL="0" indent="0">
              <a:buNone/>
            </a:pPr>
            <a:r>
              <a:rPr lang="ja-JP" altLang="en-US" dirty="0"/>
              <a:t>　</a:t>
            </a:r>
            <a:r>
              <a:rPr lang="ja-JP" altLang="en-US" dirty="0" smtClean="0"/>
              <a:t>右の表を見てください。</a:t>
            </a:r>
            <a:endParaRPr lang="ja-JP" altLang="en-US" dirty="0"/>
          </a:p>
        </p:txBody>
      </p:sp>
      <p:sp>
        <p:nvSpPr>
          <p:cNvPr id="6" name="コンテンツ プレースホルダー 5"/>
          <p:cNvSpPr>
            <a:spLocks noGrp="1"/>
          </p:cNvSpPr>
          <p:nvPr>
            <p:ph sz="half" idx="2"/>
          </p:nvPr>
        </p:nvSpPr>
        <p:spPr>
          <a:xfrm>
            <a:off x="6172200" y="4949170"/>
            <a:ext cx="5181600" cy="1277574"/>
          </a:xfrm>
        </p:spPr>
        <p:txBody>
          <a:bodyPr>
            <a:normAutofit lnSpcReduction="10000"/>
          </a:bodyPr>
          <a:lstStyle/>
          <a:p>
            <a:pPr marL="0" indent="0">
              <a:buNone/>
            </a:pPr>
            <a:r>
              <a:rPr lang="ja-JP" altLang="en-US" dirty="0">
                <a:solidFill>
                  <a:srgbClr val="FF0000"/>
                </a:solidFill>
              </a:rPr>
              <a:t>　</a:t>
            </a:r>
            <a:r>
              <a:rPr lang="ja-JP" altLang="en-US" dirty="0" smtClean="0">
                <a:solidFill>
                  <a:srgbClr val="FF0000"/>
                </a:solidFill>
              </a:rPr>
              <a:t>このように、加速度の符号は、</a:t>
            </a:r>
            <a:r>
              <a:rPr lang="ja-JP" altLang="en-US" u="sng" dirty="0" smtClean="0">
                <a:solidFill>
                  <a:srgbClr val="FF0000"/>
                </a:solidFill>
              </a:rPr>
              <a:t>単に加速</a:t>
            </a:r>
            <a:r>
              <a:rPr lang="en-US" altLang="ja-JP" u="sng" dirty="0" smtClean="0">
                <a:solidFill>
                  <a:srgbClr val="FF0000"/>
                </a:solidFill>
              </a:rPr>
              <a:t>/</a:t>
            </a:r>
            <a:r>
              <a:rPr lang="ja-JP" altLang="en-US" u="sng" dirty="0" smtClean="0">
                <a:solidFill>
                  <a:srgbClr val="FF0000"/>
                </a:solidFill>
              </a:rPr>
              <a:t>減速の区別を表すものではない</a:t>
            </a:r>
            <a:r>
              <a:rPr lang="ja-JP" altLang="en-US" dirty="0" smtClean="0">
                <a:solidFill>
                  <a:srgbClr val="FF0000"/>
                </a:solidFill>
              </a:rPr>
              <a:t>のです。</a:t>
            </a:r>
            <a:endParaRPr lang="en-US" altLang="ja-JP" dirty="0" smtClean="0">
              <a:solidFill>
                <a:srgbClr val="FF0000"/>
              </a:solidFill>
            </a:endParaRPr>
          </a:p>
        </p:txBody>
      </p:sp>
      <p:sp>
        <p:nvSpPr>
          <p:cNvPr id="7" name="フッター プレースホルダー 6"/>
          <p:cNvSpPr>
            <a:spLocks noGrp="1"/>
          </p:cNvSpPr>
          <p:nvPr>
            <p:ph type="ftr" sz="quarter" idx="11"/>
          </p:nvPr>
        </p:nvSpPr>
        <p:spPr/>
        <p:txBody>
          <a:bodyPr/>
          <a:lstStyle/>
          <a:p>
            <a:r>
              <a:rPr lang="zh-CN" altLang="en-US" dirty="0"/>
              <a:t>要点整理　</a:t>
            </a:r>
            <a:r>
              <a:rPr lang="en-US" altLang="zh-CN" dirty="0"/>
              <a:t>1-1-</a:t>
            </a:r>
            <a:r>
              <a:rPr lang="en-US" altLang="ja-JP" dirty="0"/>
              <a:t>2</a:t>
            </a:r>
            <a:r>
              <a:rPr lang="zh-CN" altLang="en-US" dirty="0"/>
              <a:t>　</a:t>
            </a:r>
            <a:r>
              <a:rPr lang="ja-JP" altLang="en-US" dirty="0"/>
              <a:t>加</a:t>
            </a:r>
            <a:r>
              <a:rPr lang="zh-CN" altLang="en-US" dirty="0"/>
              <a:t>速度</a:t>
            </a:r>
            <a:endParaRPr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9</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382118803"/>
              </p:ext>
            </p:extLst>
          </p:nvPr>
        </p:nvGraphicFramePr>
        <p:xfrm>
          <a:off x="6428369" y="1791160"/>
          <a:ext cx="4750620" cy="3076673"/>
        </p:xfrm>
        <a:graphic>
          <a:graphicData uri="http://schemas.openxmlformats.org/drawingml/2006/table">
            <a:tbl>
              <a:tblPr firstRow="1" bandRow="1">
                <a:tableStyleId>{5C22544A-7EE6-4342-B048-85BDC9FD1C3A}</a:tableStyleId>
              </a:tblPr>
              <a:tblGrid>
                <a:gridCol w="1583540">
                  <a:extLst>
                    <a:ext uri="{9D8B030D-6E8A-4147-A177-3AD203B41FA5}">
                      <a16:colId xmlns:a16="http://schemas.microsoft.com/office/drawing/2014/main" val="20000"/>
                    </a:ext>
                  </a:extLst>
                </a:gridCol>
                <a:gridCol w="1583540">
                  <a:extLst>
                    <a:ext uri="{9D8B030D-6E8A-4147-A177-3AD203B41FA5}">
                      <a16:colId xmlns:a16="http://schemas.microsoft.com/office/drawing/2014/main" val="20001"/>
                    </a:ext>
                  </a:extLst>
                </a:gridCol>
                <a:gridCol w="1583540">
                  <a:extLst>
                    <a:ext uri="{9D8B030D-6E8A-4147-A177-3AD203B41FA5}">
                      <a16:colId xmlns:a16="http://schemas.microsoft.com/office/drawing/2014/main" val="20002"/>
                    </a:ext>
                  </a:extLst>
                </a:gridCol>
              </a:tblGrid>
              <a:tr h="374889">
                <a:tc>
                  <a:txBody>
                    <a:bodyPr/>
                    <a:lstStyle/>
                    <a:p>
                      <a:pPr algn="ctr"/>
                      <a:r>
                        <a:rPr kumimoji="1" lang="ja-JP" altLang="en-US" dirty="0" smtClean="0"/>
                        <a:t>速度</a:t>
                      </a:r>
                      <a:endParaRPr kumimoji="1" lang="ja-JP" altLang="en-US" dirty="0"/>
                    </a:p>
                  </a:txBody>
                  <a:tcPr/>
                </a:tc>
                <a:tc>
                  <a:txBody>
                    <a:bodyPr/>
                    <a:lstStyle/>
                    <a:p>
                      <a:pPr algn="ctr"/>
                      <a:r>
                        <a:rPr kumimoji="1" lang="ja-JP" altLang="en-US" dirty="0" smtClean="0"/>
                        <a:t>加速度</a:t>
                      </a:r>
                      <a:endParaRPr kumimoji="1" lang="ja-JP" altLang="en-US" dirty="0"/>
                    </a:p>
                  </a:txBody>
                  <a:tcPr/>
                </a:tc>
                <a:tc>
                  <a:txBody>
                    <a:bodyPr/>
                    <a:lstStyle/>
                    <a:p>
                      <a:pPr algn="ctr"/>
                      <a:r>
                        <a:rPr kumimoji="1" lang="ja-JP" altLang="en-US" dirty="0" smtClean="0"/>
                        <a:t>加速</a:t>
                      </a:r>
                      <a:r>
                        <a:rPr kumimoji="1" lang="en-US" altLang="ja-JP" dirty="0" smtClean="0"/>
                        <a:t>/</a:t>
                      </a:r>
                      <a:r>
                        <a:rPr kumimoji="1" lang="ja-JP" altLang="en-US" dirty="0" smtClean="0"/>
                        <a:t>減速</a:t>
                      </a:r>
                      <a:endParaRPr kumimoji="1" lang="ja-JP" altLang="en-US" dirty="0"/>
                    </a:p>
                  </a:txBody>
                  <a:tcPr/>
                </a:tc>
                <a:extLst>
                  <a:ext uri="{0D108BD9-81ED-4DB2-BD59-A6C34878D82A}">
                    <a16:rowId xmlns:a16="http://schemas.microsoft.com/office/drawing/2014/main" val="10000"/>
                  </a:ext>
                </a:extLst>
              </a:tr>
              <a:tr h="675446">
                <a:tc>
                  <a:txBody>
                    <a:bodyPr/>
                    <a:lstStyle/>
                    <a:p>
                      <a:pPr algn="ctr"/>
                      <a:r>
                        <a:rPr kumimoji="1" lang="ja-JP" altLang="en-US" dirty="0" smtClean="0"/>
                        <a:t>正</a:t>
                      </a:r>
                      <a:endParaRPr kumimoji="1" lang="en-US" altLang="ja-JP" dirty="0" smtClean="0"/>
                    </a:p>
                  </a:txBody>
                  <a:tcPr anchor="ctr"/>
                </a:tc>
                <a:tc>
                  <a:txBody>
                    <a:bodyPr/>
                    <a:lstStyle/>
                    <a:p>
                      <a:pPr algn="ctr"/>
                      <a:r>
                        <a:rPr kumimoji="1" lang="ja-JP" altLang="en-US" dirty="0" smtClean="0"/>
                        <a:t>正</a:t>
                      </a:r>
                      <a:endParaRPr kumimoji="1" lang="ja-JP" altLang="en-US" dirty="0"/>
                    </a:p>
                  </a:txBody>
                  <a:tcPr anchor="ctr"/>
                </a:tc>
                <a:tc>
                  <a:txBody>
                    <a:bodyPr/>
                    <a:lstStyle/>
                    <a:p>
                      <a:pPr algn="ctr"/>
                      <a:r>
                        <a:rPr kumimoji="1" lang="ja-JP" altLang="en-US" dirty="0" smtClean="0"/>
                        <a:t>加速</a:t>
                      </a:r>
                      <a:endParaRPr kumimoji="1" lang="ja-JP" altLang="en-US" dirty="0"/>
                    </a:p>
                  </a:txBody>
                  <a:tcPr anchor="ctr"/>
                </a:tc>
                <a:extLst>
                  <a:ext uri="{0D108BD9-81ED-4DB2-BD59-A6C34878D82A}">
                    <a16:rowId xmlns:a16="http://schemas.microsoft.com/office/drawing/2014/main" val="10001"/>
                  </a:ext>
                </a:extLst>
              </a:tr>
              <a:tr h="675446">
                <a:tc>
                  <a:txBody>
                    <a:bodyPr/>
                    <a:lstStyle/>
                    <a:p>
                      <a:pPr algn="ctr"/>
                      <a:r>
                        <a:rPr kumimoji="1" lang="ja-JP" altLang="en-US" dirty="0" smtClean="0"/>
                        <a:t>正</a:t>
                      </a:r>
                      <a:endParaRPr kumimoji="1" lang="ja-JP" altLang="en-US" dirty="0"/>
                    </a:p>
                  </a:txBody>
                  <a:tcPr anchor="ctr"/>
                </a:tc>
                <a:tc>
                  <a:txBody>
                    <a:bodyPr/>
                    <a:lstStyle/>
                    <a:p>
                      <a:pPr algn="ctr"/>
                      <a:r>
                        <a:rPr kumimoji="1" lang="ja-JP" altLang="en-US" dirty="0" smtClean="0"/>
                        <a:t>負</a:t>
                      </a:r>
                      <a:endParaRPr kumimoji="1" lang="ja-JP" altLang="en-US" dirty="0"/>
                    </a:p>
                  </a:txBody>
                  <a:tcPr anchor="ctr"/>
                </a:tc>
                <a:tc>
                  <a:txBody>
                    <a:bodyPr/>
                    <a:lstStyle/>
                    <a:p>
                      <a:pPr algn="ctr"/>
                      <a:r>
                        <a:rPr kumimoji="1" lang="ja-JP" altLang="en-US" dirty="0" smtClean="0"/>
                        <a:t>減速</a:t>
                      </a:r>
                      <a:endParaRPr kumimoji="1" lang="ja-JP" altLang="en-US" dirty="0"/>
                    </a:p>
                  </a:txBody>
                  <a:tcPr anchor="ctr"/>
                </a:tc>
                <a:extLst>
                  <a:ext uri="{0D108BD9-81ED-4DB2-BD59-A6C34878D82A}">
                    <a16:rowId xmlns:a16="http://schemas.microsoft.com/office/drawing/2014/main" val="10002"/>
                  </a:ext>
                </a:extLst>
              </a:tr>
              <a:tr h="675446">
                <a:tc>
                  <a:txBody>
                    <a:bodyPr/>
                    <a:lstStyle/>
                    <a:p>
                      <a:pPr algn="ctr"/>
                      <a:r>
                        <a:rPr kumimoji="1" lang="ja-JP" altLang="en-US" dirty="0" smtClean="0"/>
                        <a:t>負</a:t>
                      </a:r>
                      <a:endParaRPr kumimoji="1" lang="ja-JP" altLang="en-US" dirty="0"/>
                    </a:p>
                  </a:txBody>
                  <a:tcPr anchor="ctr"/>
                </a:tc>
                <a:tc>
                  <a:txBody>
                    <a:bodyPr/>
                    <a:lstStyle/>
                    <a:p>
                      <a:pPr algn="ctr"/>
                      <a:r>
                        <a:rPr kumimoji="1" lang="ja-JP" altLang="en-US" dirty="0" smtClean="0"/>
                        <a:t>負</a:t>
                      </a:r>
                      <a:endParaRPr kumimoji="1" lang="ja-JP" altLang="en-US" dirty="0"/>
                    </a:p>
                  </a:txBody>
                  <a:tcPr anchor="ctr"/>
                </a:tc>
                <a:tc>
                  <a:txBody>
                    <a:bodyPr/>
                    <a:lstStyle/>
                    <a:p>
                      <a:pPr algn="ctr"/>
                      <a:r>
                        <a:rPr kumimoji="1" lang="ja-JP" altLang="en-US" dirty="0" smtClean="0"/>
                        <a:t>加速</a:t>
                      </a:r>
                      <a:endParaRPr kumimoji="1" lang="ja-JP" altLang="en-US" dirty="0"/>
                    </a:p>
                  </a:txBody>
                  <a:tcPr anchor="ctr"/>
                </a:tc>
                <a:extLst>
                  <a:ext uri="{0D108BD9-81ED-4DB2-BD59-A6C34878D82A}">
                    <a16:rowId xmlns:a16="http://schemas.microsoft.com/office/drawing/2014/main" val="10003"/>
                  </a:ext>
                </a:extLst>
              </a:tr>
              <a:tr h="675446">
                <a:tc>
                  <a:txBody>
                    <a:bodyPr/>
                    <a:lstStyle/>
                    <a:p>
                      <a:pPr algn="ctr"/>
                      <a:r>
                        <a:rPr kumimoji="1" lang="ja-JP" altLang="en-US" dirty="0" smtClean="0"/>
                        <a:t>負</a:t>
                      </a:r>
                      <a:endParaRPr kumimoji="1" lang="ja-JP" altLang="en-US" dirty="0"/>
                    </a:p>
                  </a:txBody>
                  <a:tcPr anchor="ctr"/>
                </a:tc>
                <a:tc>
                  <a:txBody>
                    <a:bodyPr/>
                    <a:lstStyle/>
                    <a:p>
                      <a:pPr algn="ctr"/>
                      <a:r>
                        <a:rPr kumimoji="1" lang="ja-JP" altLang="en-US" dirty="0" smtClean="0"/>
                        <a:t>正</a:t>
                      </a:r>
                      <a:endParaRPr kumimoji="1" lang="ja-JP" altLang="en-US" dirty="0"/>
                    </a:p>
                  </a:txBody>
                  <a:tcPr anchor="ctr"/>
                </a:tc>
                <a:tc>
                  <a:txBody>
                    <a:bodyPr/>
                    <a:lstStyle/>
                    <a:p>
                      <a:pPr algn="ctr"/>
                      <a:r>
                        <a:rPr kumimoji="1" lang="ja-JP" altLang="en-US" dirty="0" smtClean="0"/>
                        <a:t>減速</a:t>
                      </a:r>
                      <a:endParaRPr kumimoji="1" lang="ja-JP" altLang="en-US" dirty="0"/>
                    </a:p>
                  </a:txBody>
                  <a:tcPr anchor="ctr"/>
                </a:tc>
                <a:extLst>
                  <a:ext uri="{0D108BD9-81ED-4DB2-BD59-A6C34878D82A}">
                    <a16:rowId xmlns:a16="http://schemas.microsoft.com/office/drawing/2014/main" val="10004"/>
                  </a:ext>
                </a:extLst>
              </a:tr>
            </a:tbl>
          </a:graphicData>
        </a:graphic>
      </p:graphicFrame>
      <p:sp>
        <p:nvSpPr>
          <p:cNvPr id="3" name="テキスト ボックス 2"/>
          <p:cNvSpPr txBox="1"/>
          <p:nvPr/>
        </p:nvSpPr>
        <p:spPr>
          <a:xfrm>
            <a:off x="6602506" y="1314145"/>
            <a:ext cx="4343400" cy="369332"/>
          </a:xfrm>
          <a:prstGeom prst="rect">
            <a:avLst/>
          </a:prstGeom>
          <a:noFill/>
        </p:spPr>
        <p:txBody>
          <a:bodyPr wrap="square" rtlCol="0">
            <a:spAutoFit/>
          </a:bodyPr>
          <a:lstStyle/>
          <a:p>
            <a:pPr algn="ctr"/>
            <a:r>
              <a:rPr kumimoji="1" lang="ja-JP" altLang="en-US" b="1" dirty="0" smtClean="0"/>
              <a:t>いろいろな加速度</a:t>
            </a:r>
            <a:endParaRPr kumimoji="1" lang="ja-JP" altLang="en-US" b="1" dirty="0"/>
          </a:p>
        </p:txBody>
      </p:sp>
    </p:spTree>
    <p:extLst>
      <p:ext uri="{BB962C8B-B14F-4D97-AF65-F5344CB8AC3E}">
        <p14:creationId xmlns:p14="http://schemas.microsoft.com/office/powerpoint/2010/main" val="413460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9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TotalTime>
  <Words>2714</Words>
  <Application>Microsoft Office PowerPoint</Application>
  <PresentationFormat>ワイド画面</PresentationFormat>
  <Paragraphs>290</Paragraphs>
  <Slides>21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21</vt:i4>
      </vt:variant>
    </vt:vector>
  </HeadingPairs>
  <TitlesOfParts>
    <vt:vector size="30" baseType="lpstr">
      <vt:lpstr>Batang</vt:lpstr>
      <vt:lpstr>ＭＳ Ｐゴシック</vt:lpstr>
      <vt:lpstr>宋体</vt:lpstr>
      <vt:lpstr>Arial</vt:lpstr>
      <vt:lpstr>Calibri</vt:lpstr>
      <vt:lpstr>Calibri Light</vt:lpstr>
      <vt:lpstr>Cambria Math</vt:lpstr>
      <vt:lpstr>Times New Roman</vt:lpstr>
      <vt:lpstr>Office テーマ</vt:lpstr>
      <vt:lpstr>要点整理</vt:lpstr>
      <vt:lpstr>物理の学び方のコツ</vt:lpstr>
      <vt:lpstr>物理の学び方のコツ</vt:lpstr>
      <vt:lpstr>加速度の意味（定義）</vt:lpstr>
      <vt:lpstr>加速度の意味（定義）</vt:lpstr>
      <vt:lpstr>加速度の意味（定義）</vt:lpstr>
      <vt:lpstr>いろいろな場合の加速度（その１）</vt:lpstr>
      <vt:lpstr>いろいろな場合の加速度（その２）</vt:lpstr>
      <vt:lpstr>加速度の符号の意味</vt:lpstr>
      <vt:lpstr>v-t 図と加速度</vt:lpstr>
      <vt:lpstr>運動のグラフのまとめ≪重要≫</vt:lpstr>
      <vt:lpstr>等加速度直線運動</vt:lpstr>
      <vt:lpstr>等加速度直線運動</vt:lpstr>
      <vt:lpstr>等加速度直線運動</vt:lpstr>
      <vt:lpstr>等加速度直線運動</vt:lpstr>
      <vt:lpstr>等加速度直線運動</vt:lpstr>
      <vt:lpstr>等加速度直線運動</vt:lpstr>
      <vt:lpstr>等加速度直線運動</vt:lpstr>
      <vt:lpstr>等加速度直線運動</vt:lpstr>
      <vt:lpstr>等加速度直線運動の公式まとめ</vt:lpstr>
      <vt:lpstr>要点整理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t-tahara@jcom.home.ne.jp</dc:creator>
  <cp:lastModifiedBy>東京都
</cp:lastModifiedBy>
  <cp:revision>101</cp:revision>
  <dcterms:created xsi:type="dcterms:W3CDTF">2020-05-16T22:56:25Z</dcterms:created>
  <dcterms:modified xsi:type="dcterms:W3CDTF">2020-06-15T23:30:56Z</dcterms:modified>
</cp:coreProperties>
</file>