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25"/>
  </p:notesMasterIdLst>
  <p:handoutMasterIdLst>
    <p:handoutMasterId r:id="rId26"/>
  </p:handoutMasterIdLst>
  <p:sldIdLst>
    <p:sldId id="256" r:id="rId2"/>
    <p:sldId id="260" r:id="rId3"/>
    <p:sldId id="275" r:id="rId4"/>
    <p:sldId id="261" r:id="rId5"/>
    <p:sldId id="315" r:id="rId6"/>
    <p:sldId id="310" r:id="rId7"/>
    <p:sldId id="316" r:id="rId8"/>
    <p:sldId id="317" r:id="rId9"/>
    <p:sldId id="309" r:id="rId10"/>
    <p:sldId id="311" r:id="rId11"/>
    <p:sldId id="312" r:id="rId12"/>
    <p:sldId id="313" r:id="rId13"/>
    <p:sldId id="320" r:id="rId14"/>
    <p:sldId id="314" r:id="rId15"/>
    <p:sldId id="318" r:id="rId16"/>
    <p:sldId id="319" r:id="rId17"/>
    <p:sldId id="321" r:id="rId18"/>
    <p:sldId id="322" r:id="rId19"/>
    <p:sldId id="323" r:id="rId20"/>
    <p:sldId id="324" r:id="rId21"/>
    <p:sldId id="325" r:id="rId22"/>
    <p:sldId id="326" r:id="rId23"/>
    <p:sldId id="295" r:id="rId24"/>
  </p:sldIdLst>
  <p:sldSz cx="12192000" cy="6858000"/>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A3A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993" autoAdjust="0"/>
    <p:restoredTop sz="94660"/>
  </p:normalViewPr>
  <p:slideViewPr>
    <p:cSldViewPr snapToGrid="0">
      <p:cViewPr varScale="1">
        <p:scale>
          <a:sx n="74" d="100"/>
          <a:sy n="74" d="100"/>
        </p:scale>
        <p:origin x="77" y="221"/>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r>
              <a:rPr kumimoji="1" lang="ja-JP" altLang="en-US" smtClean="0"/>
              <a:t>要点整理　</a:t>
            </a:r>
            <a:r>
              <a:rPr kumimoji="1" lang="en-US" altLang="ja-JP" smtClean="0"/>
              <a:t>1-1-3</a:t>
            </a:r>
            <a:r>
              <a:rPr kumimoji="1" lang="ja-JP" altLang="en-US" smtClean="0"/>
              <a:t>　落体の運動</a:t>
            </a:r>
            <a:endParaRPr kumimoji="1" lang="ja-JP" altLang="en-US"/>
          </a:p>
        </p:txBody>
      </p:sp>
      <p:sp>
        <p:nvSpPr>
          <p:cNvPr id="3" name="日付プレースホルダー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1013D651-E76A-4B01-B689-5724EDC6129D}" type="datetimeFigureOut">
              <a:rPr kumimoji="1" lang="ja-JP" altLang="en-US" smtClean="0"/>
              <a:t>2020/7/12</a:t>
            </a:fld>
            <a:endParaRPr kumimoji="1" lang="ja-JP" altLang="en-US"/>
          </a:p>
        </p:txBody>
      </p:sp>
      <p:sp>
        <p:nvSpPr>
          <p:cNvPr id="4" name="フッター プレースホルダー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16DEFD70-77CC-489E-BAF6-51477272CD7C}" type="slidenum">
              <a:rPr kumimoji="1" lang="ja-JP" altLang="en-US" smtClean="0"/>
              <a:t>‹#›</a:t>
            </a:fld>
            <a:endParaRPr kumimoji="1" lang="ja-JP" altLang="en-US"/>
          </a:p>
        </p:txBody>
      </p:sp>
    </p:spTree>
    <p:extLst>
      <p:ext uri="{BB962C8B-B14F-4D97-AF65-F5344CB8AC3E}">
        <p14:creationId xmlns:p14="http://schemas.microsoft.com/office/powerpoint/2010/main" val="1762857538"/>
      </p:ext>
    </p:extLst>
  </p:cSld>
  <p:clrMap bg1="lt1" tx1="dk1" bg2="lt2" tx2="dk2" accent1="accent1" accent2="accent2" accent3="accent3" accent4="accent4" accent5="accent5" accent6="accent6" hlink="hlink" folHlink="folHlink"/>
  <p:hf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r>
              <a:rPr kumimoji="1" lang="ja-JP" altLang="en-US" smtClean="0"/>
              <a:t>要点整理　</a:t>
            </a:r>
            <a:r>
              <a:rPr kumimoji="1" lang="en-US" altLang="ja-JP" smtClean="0"/>
              <a:t>1-1-3</a:t>
            </a:r>
            <a:r>
              <a:rPr kumimoji="1" lang="ja-JP" altLang="en-US" smtClean="0"/>
              <a:t>　落体の運動</a:t>
            </a:r>
            <a:endParaRPr kumimoji="1" lang="ja-JP" altLang="en-US"/>
          </a:p>
        </p:txBody>
      </p:sp>
      <p:sp>
        <p:nvSpPr>
          <p:cNvPr id="3"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A8EDC7F-8492-46FE-9F08-2792D955EA5D}" type="datetimeFigureOut">
              <a:rPr kumimoji="1" lang="ja-JP" altLang="en-US" smtClean="0"/>
              <a:t>2020/7/12</a:t>
            </a:fld>
            <a:endParaRPr kumimoji="1" lang="ja-JP" altLang="en-US"/>
          </a:p>
        </p:txBody>
      </p:sp>
      <p:sp>
        <p:nvSpPr>
          <p:cNvPr id="4" name="スライド イメージ プレースホルダー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9C7928E-028B-4DC4-AF5C-2395F5FBBC71}" type="slidenum">
              <a:rPr kumimoji="1" lang="ja-JP" altLang="en-US" smtClean="0"/>
              <a:t>‹#›</a:t>
            </a:fld>
            <a:endParaRPr kumimoji="1" lang="ja-JP" altLang="en-US"/>
          </a:p>
        </p:txBody>
      </p:sp>
    </p:spTree>
    <p:extLst>
      <p:ext uri="{BB962C8B-B14F-4D97-AF65-F5344CB8AC3E}">
        <p14:creationId xmlns:p14="http://schemas.microsoft.com/office/powerpoint/2010/main" val="3696027539"/>
      </p:ext>
    </p:extLst>
  </p:cSld>
  <p:clrMap bg1="lt1" tx1="dk1" bg2="lt2" tx2="dk2" accent1="accent1" accent2="accent2" accent3="accent3" accent4="accent4" accent5="accent5" accent6="accent6" hlink="hlink" folHlink="folHlink"/>
  <p:hf ftr="0" dt="0"/>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1524000" y="1122363"/>
            <a:ext cx="9144000" cy="2387600"/>
          </a:xfrm>
        </p:spPr>
        <p:txBody>
          <a:bodyPr anchor="b"/>
          <a:lstStyle>
            <a:lvl1pPr algn="ctr">
              <a:defRPr sz="6000"/>
            </a:lvl1pPr>
          </a:lstStyle>
          <a:p>
            <a:r>
              <a:rPr kumimoji="1" lang="ja-JP" altLang="en-US" smtClean="0"/>
              <a:t>マスター タイトルの書式設定</a:t>
            </a:r>
            <a:endParaRPr kumimoji="1" lang="ja-JP" altLang="en-US"/>
          </a:p>
        </p:txBody>
      </p:sp>
      <p:sp>
        <p:nvSpPr>
          <p:cNvPr id="3" name="サブタイトル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smtClean="0"/>
              <a:t>マスター サブタイトルの書式設定</a:t>
            </a:r>
            <a:endParaRPr kumimoji="1" lang="ja-JP" altLang="en-US"/>
          </a:p>
        </p:txBody>
      </p:sp>
      <p:sp>
        <p:nvSpPr>
          <p:cNvPr id="4" name="日付プレースホルダー 3"/>
          <p:cNvSpPr>
            <a:spLocks noGrp="1"/>
          </p:cNvSpPr>
          <p:nvPr>
            <p:ph type="dt" sz="half" idx="10"/>
          </p:nvPr>
        </p:nvSpPr>
        <p:spPr/>
        <p:txBody>
          <a:bodyPr/>
          <a:lstStyle/>
          <a:p>
            <a:fld id="{27FDC7F3-B422-4570-B7F0-F7420E54C758}" type="datetime1">
              <a:rPr kumimoji="1" lang="ja-JP" altLang="en-US" smtClean="0"/>
              <a:t>2020/7/12</a:t>
            </a:fld>
            <a:endParaRPr kumimoji="1" lang="ja-JP" altLang="en-US"/>
          </a:p>
        </p:txBody>
      </p:sp>
      <p:sp>
        <p:nvSpPr>
          <p:cNvPr id="5" name="フッター プレースホルダー 4"/>
          <p:cNvSpPr>
            <a:spLocks noGrp="1"/>
          </p:cNvSpPr>
          <p:nvPr>
            <p:ph type="ftr" sz="quarter" idx="11"/>
          </p:nvPr>
        </p:nvSpPr>
        <p:spPr/>
        <p:txBody>
          <a:bodyPr/>
          <a:lstStyle/>
          <a:p>
            <a:r>
              <a:rPr kumimoji="1" lang="ja-JP" altLang="en-US" smtClean="0"/>
              <a:t>要点整理　</a:t>
            </a:r>
            <a:r>
              <a:rPr kumimoji="1" lang="en-US" altLang="ja-JP" smtClean="0"/>
              <a:t>1-1-3</a:t>
            </a:r>
            <a:r>
              <a:rPr kumimoji="1" lang="ja-JP" altLang="en-US" smtClean="0"/>
              <a:t>　落体の運動</a:t>
            </a:r>
            <a:endParaRPr kumimoji="1" lang="ja-JP" altLang="en-US"/>
          </a:p>
        </p:txBody>
      </p:sp>
      <p:sp>
        <p:nvSpPr>
          <p:cNvPr id="6" name="スライド番号プレースホルダー 5"/>
          <p:cNvSpPr>
            <a:spLocks noGrp="1"/>
          </p:cNvSpPr>
          <p:nvPr>
            <p:ph type="sldNum" sz="quarter" idx="12"/>
          </p:nvPr>
        </p:nvSpPr>
        <p:spPr/>
        <p:txBody>
          <a:bodyPr/>
          <a:lstStyle/>
          <a:p>
            <a:fld id="{87D794B9-FC4F-41EC-BA49-3AD39A2A6532}" type="slidenum">
              <a:rPr kumimoji="1" lang="ja-JP" altLang="en-US" smtClean="0"/>
              <a:t>‹#›</a:t>
            </a:fld>
            <a:endParaRPr kumimoji="1" lang="ja-JP" altLang="en-US"/>
          </a:p>
        </p:txBody>
      </p:sp>
    </p:spTree>
    <p:extLst>
      <p:ext uri="{BB962C8B-B14F-4D97-AF65-F5344CB8AC3E}">
        <p14:creationId xmlns:p14="http://schemas.microsoft.com/office/powerpoint/2010/main" val="250095504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BE0AE3D6-EF83-47A6-AFC6-0375FAF316F0}" type="datetime1">
              <a:rPr kumimoji="1" lang="ja-JP" altLang="en-US" smtClean="0"/>
              <a:t>2020/7/12</a:t>
            </a:fld>
            <a:endParaRPr kumimoji="1" lang="ja-JP" altLang="en-US"/>
          </a:p>
        </p:txBody>
      </p:sp>
      <p:sp>
        <p:nvSpPr>
          <p:cNvPr id="5" name="フッター プレースホルダー 4"/>
          <p:cNvSpPr>
            <a:spLocks noGrp="1"/>
          </p:cNvSpPr>
          <p:nvPr>
            <p:ph type="ftr" sz="quarter" idx="11"/>
          </p:nvPr>
        </p:nvSpPr>
        <p:spPr/>
        <p:txBody>
          <a:bodyPr/>
          <a:lstStyle/>
          <a:p>
            <a:r>
              <a:rPr kumimoji="1" lang="ja-JP" altLang="en-US" smtClean="0"/>
              <a:t>要点整理　</a:t>
            </a:r>
            <a:r>
              <a:rPr kumimoji="1" lang="en-US" altLang="ja-JP" smtClean="0"/>
              <a:t>1-1-3</a:t>
            </a:r>
            <a:r>
              <a:rPr kumimoji="1" lang="ja-JP" altLang="en-US" smtClean="0"/>
              <a:t>　落体の運動</a:t>
            </a:r>
            <a:endParaRPr kumimoji="1" lang="ja-JP" altLang="en-US"/>
          </a:p>
        </p:txBody>
      </p:sp>
      <p:sp>
        <p:nvSpPr>
          <p:cNvPr id="6" name="スライド番号プレースホルダー 5"/>
          <p:cNvSpPr>
            <a:spLocks noGrp="1"/>
          </p:cNvSpPr>
          <p:nvPr>
            <p:ph type="sldNum" sz="quarter" idx="12"/>
          </p:nvPr>
        </p:nvSpPr>
        <p:spPr/>
        <p:txBody>
          <a:bodyPr/>
          <a:lstStyle/>
          <a:p>
            <a:fld id="{87D794B9-FC4F-41EC-BA49-3AD39A2A6532}" type="slidenum">
              <a:rPr kumimoji="1" lang="ja-JP" altLang="en-US" smtClean="0"/>
              <a:t>‹#›</a:t>
            </a:fld>
            <a:endParaRPr kumimoji="1" lang="ja-JP" altLang="en-US"/>
          </a:p>
        </p:txBody>
      </p:sp>
    </p:spTree>
    <p:extLst>
      <p:ext uri="{BB962C8B-B14F-4D97-AF65-F5344CB8AC3E}">
        <p14:creationId xmlns:p14="http://schemas.microsoft.com/office/powerpoint/2010/main" val="34615477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8724900" y="365125"/>
            <a:ext cx="2628900" cy="5811838"/>
          </a:xfrm>
        </p:spPr>
        <p:txBody>
          <a:bodyPr vert="eaVert"/>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a:xfrm>
            <a:off x="838200" y="365125"/>
            <a:ext cx="7734300" cy="5811838"/>
          </a:xfrm>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DEA40F92-3E54-409B-B694-702CDF583558}" type="datetime1">
              <a:rPr kumimoji="1" lang="ja-JP" altLang="en-US" smtClean="0"/>
              <a:t>2020/7/12</a:t>
            </a:fld>
            <a:endParaRPr kumimoji="1" lang="ja-JP" altLang="en-US"/>
          </a:p>
        </p:txBody>
      </p:sp>
      <p:sp>
        <p:nvSpPr>
          <p:cNvPr id="5" name="フッター プレースホルダー 4"/>
          <p:cNvSpPr>
            <a:spLocks noGrp="1"/>
          </p:cNvSpPr>
          <p:nvPr>
            <p:ph type="ftr" sz="quarter" idx="11"/>
          </p:nvPr>
        </p:nvSpPr>
        <p:spPr/>
        <p:txBody>
          <a:bodyPr/>
          <a:lstStyle/>
          <a:p>
            <a:r>
              <a:rPr kumimoji="1" lang="ja-JP" altLang="en-US" smtClean="0"/>
              <a:t>要点整理　</a:t>
            </a:r>
            <a:r>
              <a:rPr kumimoji="1" lang="en-US" altLang="ja-JP" smtClean="0"/>
              <a:t>1-1-3</a:t>
            </a:r>
            <a:r>
              <a:rPr kumimoji="1" lang="ja-JP" altLang="en-US" smtClean="0"/>
              <a:t>　落体の運動</a:t>
            </a:r>
            <a:endParaRPr kumimoji="1" lang="ja-JP" altLang="en-US"/>
          </a:p>
        </p:txBody>
      </p:sp>
      <p:sp>
        <p:nvSpPr>
          <p:cNvPr id="6" name="スライド番号プレースホルダー 5"/>
          <p:cNvSpPr>
            <a:spLocks noGrp="1"/>
          </p:cNvSpPr>
          <p:nvPr>
            <p:ph type="sldNum" sz="quarter" idx="12"/>
          </p:nvPr>
        </p:nvSpPr>
        <p:spPr/>
        <p:txBody>
          <a:bodyPr/>
          <a:lstStyle/>
          <a:p>
            <a:fld id="{87D794B9-FC4F-41EC-BA49-3AD39A2A6532}" type="slidenum">
              <a:rPr kumimoji="1" lang="ja-JP" altLang="en-US" smtClean="0"/>
              <a:t>‹#›</a:t>
            </a:fld>
            <a:endParaRPr kumimoji="1" lang="ja-JP" altLang="en-US"/>
          </a:p>
        </p:txBody>
      </p:sp>
    </p:spTree>
    <p:extLst>
      <p:ext uri="{BB962C8B-B14F-4D97-AF65-F5344CB8AC3E}">
        <p14:creationId xmlns:p14="http://schemas.microsoft.com/office/powerpoint/2010/main" val="308740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E68C08EF-7AC3-429D-9EBA-D3665A6D7E7D}" type="datetime1">
              <a:rPr kumimoji="1" lang="ja-JP" altLang="en-US" smtClean="0"/>
              <a:t>2020/7/12</a:t>
            </a:fld>
            <a:endParaRPr kumimoji="1" lang="ja-JP" altLang="en-US"/>
          </a:p>
        </p:txBody>
      </p:sp>
      <p:sp>
        <p:nvSpPr>
          <p:cNvPr id="5" name="フッター プレースホルダー 4"/>
          <p:cNvSpPr>
            <a:spLocks noGrp="1"/>
          </p:cNvSpPr>
          <p:nvPr>
            <p:ph type="ftr" sz="quarter" idx="11"/>
          </p:nvPr>
        </p:nvSpPr>
        <p:spPr/>
        <p:txBody>
          <a:bodyPr/>
          <a:lstStyle/>
          <a:p>
            <a:r>
              <a:rPr kumimoji="1" lang="ja-JP" altLang="en-US" smtClean="0"/>
              <a:t>要点整理　</a:t>
            </a:r>
            <a:r>
              <a:rPr kumimoji="1" lang="en-US" altLang="ja-JP" smtClean="0"/>
              <a:t>1-1-3</a:t>
            </a:r>
            <a:r>
              <a:rPr kumimoji="1" lang="ja-JP" altLang="en-US" smtClean="0"/>
              <a:t>　落体の運動</a:t>
            </a:r>
            <a:endParaRPr kumimoji="1" lang="ja-JP" altLang="en-US"/>
          </a:p>
        </p:txBody>
      </p:sp>
      <p:sp>
        <p:nvSpPr>
          <p:cNvPr id="6" name="スライド番号プレースホルダー 5"/>
          <p:cNvSpPr>
            <a:spLocks noGrp="1"/>
          </p:cNvSpPr>
          <p:nvPr>
            <p:ph type="sldNum" sz="quarter" idx="12"/>
          </p:nvPr>
        </p:nvSpPr>
        <p:spPr/>
        <p:txBody>
          <a:bodyPr/>
          <a:lstStyle/>
          <a:p>
            <a:fld id="{87D794B9-FC4F-41EC-BA49-3AD39A2A6532}" type="slidenum">
              <a:rPr kumimoji="1" lang="ja-JP" altLang="en-US" smtClean="0"/>
              <a:t>‹#›</a:t>
            </a:fld>
            <a:endParaRPr kumimoji="1" lang="ja-JP" altLang="en-US"/>
          </a:p>
        </p:txBody>
      </p:sp>
    </p:spTree>
    <p:extLst>
      <p:ext uri="{BB962C8B-B14F-4D97-AF65-F5344CB8AC3E}">
        <p14:creationId xmlns:p14="http://schemas.microsoft.com/office/powerpoint/2010/main" val="39357050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831850" y="1709738"/>
            <a:ext cx="10515600" cy="2852737"/>
          </a:xfrm>
        </p:spPr>
        <p:txBody>
          <a:bodyPr anchor="b"/>
          <a:lstStyle>
            <a:lvl1pPr>
              <a:defRPr sz="6000"/>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smtClean="0"/>
              <a:t>マスター テキストの書式設定</a:t>
            </a:r>
          </a:p>
        </p:txBody>
      </p:sp>
      <p:sp>
        <p:nvSpPr>
          <p:cNvPr id="4" name="日付プレースホルダー 3"/>
          <p:cNvSpPr>
            <a:spLocks noGrp="1"/>
          </p:cNvSpPr>
          <p:nvPr>
            <p:ph type="dt" sz="half" idx="10"/>
          </p:nvPr>
        </p:nvSpPr>
        <p:spPr/>
        <p:txBody>
          <a:bodyPr/>
          <a:lstStyle/>
          <a:p>
            <a:fld id="{1736A91E-D3D5-4647-9C59-503DF677369A}" type="datetime1">
              <a:rPr kumimoji="1" lang="ja-JP" altLang="en-US" smtClean="0"/>
              <a:t>2020/7/12</a:t>
            </a:fld>
            <a:endParaRPr kumimoji="1" lang="ja-JP" altLang="en-US"/>
          </a:p>
        </p:txBody>
      </p:sp>
      <p:sp>
        <p:nvSpPr>
          <p:cNvPr id="5" name="フッター プレースホルダー 4"/>
          <p:cNvSpPr>
            <a:spLocks noGrp="1"/>
          </p:cNvSpPr>
          <p:nvPr>
            <p:ph type="ftr" sz="quarter" idx="11"/>
          </p:nvPr>
        </p:nvSpPr>
        <p:spPr/>
        <p:txBody>
          <a:bodyPr/>
          <a:lstStyle/>
          <a:p>
            <a:r>
              <a:rPr kumimoji="1" lang="ja-JP" altLang="en-US" smtClean="0"/>
              <a:t>要点整理　</a:t>
            </a:r>
            <a:r>
              <a:rPr kumimoji="1" lang="en-US" altLang="ja-JP" smtClean="0"/>
              <a:t>1-1-3</a:t>
            </a:r>
            <a:r>
              <a:rPr kumimoji="1" lang="ja-JP" altLang="en-US" smtClean="0"/>
              <a:t>　落体の運動</a:t>
            </a:r>
            <a:endParaRPr kumimoji="1" lang="ja-JP" altLang="en-US"/>
          </a:p>
        </p:txBody>
      </p:sp>
      <p:sp>
        <p:nvSpPr>
          <p:cNvPr id="6" name="スライド番号プレースホルダー 5"/>
          <p:cNvSpPr>
            <a:spLocks noGrp="1"/>
          </p:cNvSpPr>
          <p:nvPr>
            <p:ph type="sldNum" sz="quarter" idx="12"/>
          </p:nvPr>
        </p:nvSpPr>
        <p:spPr/>
        <p:txBody>
          <a:bodyPr/>
          <a:lstStyle/>
          <a:p>
            <a:fld id="{87D794B9-FC4F-41EC-BA49-3AD39A2A6532}" type="slidenum">
              <a:rPr kumimoji="1" lang="ja-JP" altLang="en-US" smtClean="0"/>
              <a:t>‹#›</a:t>
            </a:fld>
            <a:endParaRPr kumimoji="1" lang="ja-JP" altLang="en-US"/>
          </a:p>
        </p:txBody>
      </p:sp>
    </p:spTree>
    <p:extLst>
      <p:ext uri="{BB962C8B-B14F-4D97-AF65-F5344CB8AC3E}">
        <p14:creationId xmlns:p14="http://schemas.microsoft.com/office/powerpoint/2010/main" val="21870934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sz="half" idx="1"/>
          </p:nvPr>
        </p:nvSpPr>
        <p:spPr>
          <a:xfrm>
            <a:off x="838200" y="1825625"/>
            <a:ext cx="5181600" cy="4351338"/>
          </a:xfrm>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ー 3"/>
          <p:cNvSpPr>
            <a:spLocks noGrp="1"/>
          </p:cNvSpPr>
          <p:nvPr>
            <p:ph sz="half" idx="2"/>
          </p:nvPr>
        </p:nvSpPr>
        <p:spPr>
          <a:xfrm>
            <a:off x="6172200" y="1825625"/>
            <a:ext cx="5181600" cy="4351338"/>
          </a:xfrm>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ー 4"/>
          <p:cNvSpPr>
            <a:spLocks noGrp="1"/>
          </p:cNvSpPr>
          <p:nvPr>
            <p:ph type="dt" sz="half" idx="10"/>
          </p:nvPr>
        </p:nvSpPr>
        <p:spPr/>
        <p:txBody>
          <a:bodyPr/>
          <a:lstStyle/>
          <a:p>
            <a:fld id="{51A2F4DC-C637-4696-A32D-9E9C8BB6AF62}" type="datetime1">
              <a:rPr kumimoji="1" lang="ja-JP" altLang="en-US" smtClean="0"/>
              <a:t>2020/7/12</a:t>
            </a:fld>
            <a:endParaRPr kumimoji="1" lang="ja-JP" altLang="en-US"/>
          </a:p>
        </p:txBody>
      </p:sp>
      <p:sp>
        <p:nvSpPr>
          <p:cNvPr id="6" name="フッター プレースホルダー 5"/>
          <p:cNvSpPr>
            <a:spLocks noGrp="1"/>
          </p:cNvSpPr>
          <p:nvPr>
            <p:ph type="ftr" sz="quarter" idx="11"/>
          </p:nvPr>
        </p:nvSpPr>
        <p:spPr/>
        <p:txBody>
          <a:bodyPr/>
          <a:lstStyle/>
          <a:p>
            <a:r>
              <a:rPr kumimoji="1" lang="ja-JP" altLang="en-US" smtClean="0"/>
              <a:t>要点整理　</a:t>
            </a:r>
            <a:r>
              <a:rPr kumimoji="1" lang="en-US" altLang="ja-JP" smtClean="0"/>
              <a:t>1-1-3</a:t>
            </a:r>
            <a:r>
              <a:rPr kumimoji="1" lang="ja-JP" altLang="en-US" smtClean="0"/>
              <a:t>　落体の運動</a:t>
            </a:r>
            <a:endParaRPr kumimoji="1" lang="ja-JP" altLang="en-US"/>
          </a:p>
        </p:txBody>
      </p:sp>
      <p:sp>
        <p:nvSpPr>
          <p:cNvPr id="7" name="スライド番号プレースホルダー 6"/>
          <p:cNvSpPr>
            <a:spLocks noGrp="1"/>
          </p:cNvSpPr>
          <p:nvPr>
            <p:ph type="sldNum" sz="quarter" idx="12"/>
          </p:nvPr>
        </p:nvSpPr>
        <p:spPr/>
        <p:txBody>
          <a:bodyPr/>
          <a:lstStyle/>
          <a:p>
            <a:fld id="{87D794B9-FC4F-41EC-BA49-3AD39A2A6532}" type="slidenum">
              <a:rPr kumimoji="1" lang="ja-JP" altLang="en-US" smtClean="0"/>
              <a:t>‹#›</a:t>
            </a:fld>
            <a:endParaRPr kumimoji="1" lang="ja-JP" altLang="en-US"/>
          </a:p>
        </p:txBody>
      </p:sp>
    </p:spTree>
    <p:extLst>
      <p:ext uri="{BB962C8B-B14F-4D97-AF65-F5344CB8AC3E}">
        <p14:creationId xmlns:p14="http://schemas.microsoft.com/office/powerpoint/2010/main" val="12743817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365125"/>
            <a:ext cx="10515600" cy="1325563"/>
          </a:xfrm>
        </p:spPr>
        <p:txBody>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4" name="コンテンツ プレースホルダー 3"/>
          <p:cNvSpPr>
            <a:spLocks noGrp="1"/>
          </p:cNvSpPr>
          <p:nvPr>
            <p:ph sz="half" idx="2"/>
          </p:nvPr>
        </p:nvSpPr>
        <p:spPr>
          <a:xfrm>
            <a:off x="839788" y="2505075"/>
            <a:ext cx="5157787" cy="3684588"/>
          </a:xfrm>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ー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6" name="コンテンツ プレースホルダー 5"/>
          <p:cNvSpPr>
            <a:spLocks noGrp="1"/>
          </p:cNvSpPr>
          <p:nvPr>
            <p:ph sz="quarter" idx="4"/>
          </p:nvPr>
        </p:nvSpPr>
        <p:spPr>
          <a:xfrm>
            <a:off x="6172200" y="2505075"/>
            <a:ext cx="5183188" cy="3684588"/>
          </a:xfrm>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ー 6"/>
          <p:cNvSpPr>
            <a:spLocks noGrp="1"/>
          </p:cNvSpPr>
          <p:nvPr>
            <p:ph type="dt" sz="half" idx="10"/>
          </p:nvPr>
        </p:nvSpPr>
        <p:spPr/>
        <p:txBody>
          <a:bodyPr/>
          <a:lstStyle/>
          <a:p>
            <a:fld id="{7FC2D4BA-9DD6-4CCB-84BD-33ADF1660289}" type="datetime1">
              <a:rPr kumimoji="1" lang="ja-JP" altLang="en-US" smtClean="0"/>
              <a:t>2020/7/12</a:t>
            </a:fld>
            <a:endParaRPr kumimoji="1" lang="ja-JP" altLang="en-US"/>
          </a:p>
        </p:txBody>
      </p:sp>
      <p:sp>
        <p:nvSpPr>
          <p:cNvPr id="8" name="フッター プレースホルダー 7"/>
          <p:cNvSpPr>
            <a:spLocks noGrp="1"/>
          </p:cNvSpPr>
          <p:nvPr>
            <p:ph type="ftr" sz="quarter" idx="11"/>
          </p:nvPr>
        </p:nvSpPr>
        <p:spPr/>
        <p:txBody>
          <a:bodyPr/>
          <a:lstStyle/>
          <a:p>
            <a:r>
              <a:rPr kumimoji="1" lang="ja-JP" altLang="en-US" smtClean="0"/>
              <a:t>要点整理　</a:t>
            </a:r>
            <a:r>
              <a:rPr kumimoji="1" lang="en-US" altLang="ja-JP" smtClean="0"/>
              <a:t>1-1-3</a:t>
            </a:r>
            <a:r>
              <a:rPr kumimoji="1" lang="ja-JP" altLang="en-US" smtClean="0"/>
              <a:t>　落体の運動</a:t>
            </a:r>
            <a:endParaRPr kumimoji="1" lang="ja-JP" altLang="en-US"/>
          </a:p>
        </p:txBody>
      </p:sp>
      <p:sp>
        <p:nvSpPr>
          <p:cNvPr id="9" name="スライド番号プレースホルダー 8"/>
          <p:cNvSpPr>
            <a:spLocks noGrp="1"/>
          </p:cNvSpPr>
          <p:nvPr>
            <p:ph type="sldNum" sz="quarter" idx="12"/>
          </p:nvPr>
        </p:nvSpPr>
        <p:spPr/>
        <p:txBody>
          <a:bodyPr/>
          <a:lstStyle/>
          <a:p>
            <a:fld id="{87D794B9-FC4F-41EC-BA49-3AD39A2A6532}" type="slidenum">
              <a:rPr kumimoji="1" lang="ja-JP" altLang="en-US" smtClean="0"/>
              <a:t>‹#›</a:t>
            </a:fld>
            <a:endParaRPr kumimoji="1" lang="ja-JP" altLang="en-US"/>
          </a:p>
        </p:txBody>
      </p:sp>
    </p:spTree>
    <p:extLst>
      <p:ext uri="{BB962C8B-B14F-4D97-AF65-F5344CB8AC3E}">
        <p14:creationId xmlns:p14="http://schemas.microsoft.com/office/powerpoint/2010/main" val="234358287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日付プレースホルダー 2"/>
          <p:cNvSpPr>
            <a:spLocks noGrp="1"/>
          </p:cNvSpPr>
          <p:nvPr>
            <p:ph type="dt" sz="half" idx="10"/>
          </p:nvPr>
        </p:nvSpPr>
        <p:spPr/>
        <p:txBody>
          <a:bodyPr/>
          <a:lstStyle/>
          <a:p>
            <a:fld id="{2A46B0D5-7C87-4AB7-9B29-D8F3F1573A98}" type="datetime1">
              <a:rPr kumimoji="1" lang="ja-JP" altLang="en-US" smtClean="0"/>
              <a:t>2020/7/12</a:t>
            </a:fld>
            <a:endParaRPr kumimoji="1" lang="ja-JP" altLang="en-US"/>
          </a:p>
        </p:txBody>
      </p:sp>
      <p:sp>
        <p:nvSpPr>
          <p:cNvPr id="4" name="フッター プレースホルダー 3"/>
          <p:cNvSpPr>
            <a:spLocks noGrp="1"/>
          </p:cNvSpPr>
          <p:nvPr>
            <p:ph type="ftr" sz="quarter" idx="11"/>
          </p:nvPr>
        </p:nvSpPr>
        <p:spPr/>
        <p:txBody>
          <a:bodyPr/>
          <a:lstStyle/>
          <a:p>
            <a:r>
              <a:rPr kumimoji="1" lang="ja-JP" altLang="en-US" smtClean="0"/>
              <a:t>要点整理　</a:t>
            </a:r>
            <a:r>
              <a:rPr kumimoji="1" lang="en-US" altLang="ja-JP" smtClean="0"/>
              <a:t>1-1-3</a:t>
            </a:r>
            <a:r>
              <a:rPr kumimoji="1" lang="ja-JP" altLang="en-US" smtClean="0"/>
              <a:t>　落体の運動</a:t>
            </a:r>
            <a:endParaRPr kumimoji="1" lang="ja-JP" altLang="en-US"/>
          </a:p>
        </p:txBody>
      </p:sp>
      <p:sp>
        <p:nvSpPr>
          <p:cNvPr id="5" name="スライド番号プレースホルダー 4"/>
          <p:cNvSpPr>
            <a:spLocks noGrp="1"/>
          </p:cNvSpPr>
          <p:nvPr>
            <p:ph type="sldNum" sz="quarter" idx="12"/>
          </p:nvPr>
        </p:nvSpPr>
        <p:spPr/>
        <p:txBody>
          <a:bodyPr/>
          <a:lstStyle/>
          <a:p>
            <a:fld id="{87D794B9-FC4F-41EC-BA49-3AD39A2A6532}" type="slidenum">
              <a:rPr kumimoji="1" lang="ja-JP" altLang="en-US" smtClean="0"/>
              <a:t>‹#›</a:t>
            </a:fld>
            <a:endParaRPr kumimoji="1" lang="ja-JP" altLang="en-US"/>
          </a:p>
        </p:txBody>
      </p:sp>
    </p:spTree>
    <p:extLst>
      <p:ext uri="{BB962C8B-B14F-4D97-AF65-F5344CB8AC3E}">
        <p14:creationId xmlns:p14="http://schemas.microsoft.com/office/powerpoint/2010/main" val="25406938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736F041A-4C81-4DDF-9C12-3A90F681C946}" type="datetime1">
              <a:rPr kumimoji="1" lang="ja-JP" altLang="en-US" smtClean="0"/>
              <a:t>2020/7/12</a:t>
            </a:fld>
            <a:endParaRPr kumimoji="1" lang="ja-JP" altLang="en-US"/>
          </a:p>
        </p:txBody>
      </p:sp>
      <p:sp>
        <p:nvSpPr>
          <p:cNvPr id="3" name="フッター プレースホルダー 2"/>
          <p:cNvSpPr>
            <a:spLocks noGrp="1"/>
          </p:cNvSpPr>
          <p:nvPr>
            <p:ph type="ftr" sz="quarter" idx="11"/>
          </p:nvPr>
        </p:nvSpPr>
        <p:spPr/>
        <p:txBody>
          <a:bodyPr/>
          <a:lstStyle/>
          <a:p>
            <a:r>
              <a:rPr kumimoji="1" lang="ja-JP" altLang="en-US" smtClean="0"/>
              <a:t>要点整理　</a:t>
            </a:r>
            <a:r>
              <a:rPr kumimoji="1" lang="en-US" altLang="ja-JP" smtClean="0"/>
              <a:t>1-1-3</a:t>
            </a:r>
            <a:r>
              <a:rPr kumimoji="1" lang="ja-JP" altLang="en-US" smtClean="0"/>
              <a:t>　落体の運動</a:t>
            </a:r>
            <a:endParaRPr kumimoji="1" lang="ja-JP" altLang="en-US"/>
          </a:p>
        </p:txBody>
      </p:sp>
      <p:sp>
        <p:nvSpPr>
          <p:cNvPr id="4" name="スライド番号プレースホルダー 3"/>
          <p:cNvSpPr>
            <a:spLocks noGrp="1"/>
          </p:cNvSpPr>
          <p:nvPr>
            <p:ph type="sldNum" sz="quarter" idx="12"/>
          </p:nvPr>
        </p:nvSpPr>
        <p:spPr/>
        <p:txBody>
          <a:bodyPr/>
          <a:lstStyle/>
          <a:p>
            <a:fld id="{87D794B9-FC4F-41EC-BA49-3AD39A2A6532}" type="slidenum">
              <a:rPr kumimoji="1" lang="ja-JP" altLang="en-US" smtClean="0"/>
              <a:t>‹#›</a:t>
            </a:fld>
            <a:endParaRPr kumimoji="1" lang="ja-JP" altLang="en-US"/>
          </a:p>
        </p:txBody>
      </p:sp>
    </p:spTree>
    <p:extLst>
      <p:ext uri="{BB962C8B-B14F-4D97-AF65-F5344CB8AC3E}">
        <p14:creationId xmlns:p14="http://schemas.microsoft.com/office/powerpoint/2010/main" val="353156723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457200"/>
            <a:ext cx="3932237" cy="1600200"/>
          </a:xfrm>
        </p:spPr>
        <p:txBody>
          <a:bodyPr anchor="b"/>
          <a:lstStyle>
            <a:lvl1pPr>
              <a:defRPr sz="3200"/>
            </a:lvl1p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ー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7141A7C6-366E-458D-8808-5E37AA87CD26}" type="datetime1">
              <a:rPr kumimoji="1" lang="ja-JP" altLang="en-US" smtClean="0"/>
              <a:t>2020/7/12</a:t>
            </a:fld>
            <a:endParaRPr kumimoji="1" lang="ja-JP" altLang="en-US"/>
          </a:p>
        </p:txBody>
      </p:sp>
      <p:sp>
        <p:nvSpPr>
          <p:cNvPr id="6" name="フッター プレースホルダー 5"/>
          <p:cNvSpPr>
            <a:spLocks noGrp="1"/>
          </p:cNvSpPr>
          <p:nvPr>
            <p:ph type="ftr" sz="quarter" idx="11"/>
          </p:nvPr>
        </p:nvSpPr>
        <p:spPr/>
        <p:txBody>
          <a:bodyPr/>
          <a:lstStyle/>
          <a:p>
            <a:r>
              <a:rPr kumimoji="1" lang="ja-JP" altLang="en-US" smtClean="0"/>
              <a:t>要点整理　</a:t>
            </a:r>
            <a:r>
              <a:rPr kumimoji="1" lang="en-US" altLang="ja-JP" smtClean="0"/>
              <a:t>1-1-3</a:t>
            </a:r>
            <a:r>
              <a:rPr kumimoji="1" lang="ja-JP" altLang="en-US" smtClean="0"/>
              <a:t>　落体の運動</a:t>
            </a:r>
            <a:endParaRPr kumimoji="1" lang="ja-JP" altLang="en-US"/>
          </a:p>
        </p:txBody>
      </p:sp>
      <p:sp>
        <p:nvSpPr>
          <p:cNvPr id="7" name="スライド番号プレースホルダー 6"/>
          <p:cNvSpPr>
            <a:spLocks noGrp="1"/>
          </p:cNvSpPr>
          <p:nvPr>
            <p:ph type="sldNum" sz="quarter" idx="12"/>
          </p:nvPr>
        </p:nvSpPr>
        <p:spPr/>
        <p:txBody>
          <a:bodyPr/>
          <a:lstStyle/>
          <a:p>
            <a:fld id="{87D794B9-FC4F-41EC-BA49-3AD39A2A6532}" type="slidenum">
              <a:rPr kumimoji="1" lang="ja-JP" altLang="en-US" smtClean="0"/>
              <a:t>‹#›</a:t>
            </a:fld>
            <a:endParaRPr kumimoji="1" lang="ja-JP" altLang="en-US"/>
          </a:p>
        </p:txBody>
      </p:sp>
    </p:spTree>
    <p:extLst>
      <p:ext uri="{BB962C8B-B14F-4D97-AF65-F5344CB8AC3E}">
        <p14:creationId xmlns:p14="http://schemas.microsoft.com/office/powerpoint/2010/main" val="201568791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457200"/>
            <a:ext cx="3932237" cy="1600200"/>
          </a:xfrm>
        </p:spPr>
        <p:txBody>
          <a:bodyPr anchor="b"/>
          <a:lstStyle>
            <a:lvl1pPr>
              <a:defRPr sz="3200"/>
            </a:lvl1pPr>
          </a:lstStyle>
          <a:p>
            <a:r>
              <a:rPr kumimoji="1" lang="ja-JP" altLang="en-US" smtClean="0"/>
              <a:t>マスター タイトルの書式設定</a:t>
            </a:r>
            <a:endParaRPr kumimoji="1" lang="ja-JP" altLang="en-US"/>
          </a:p>
        </p:txBody>
      </p:sp>
      <p:sp>
        <p:nvSpPr>
          <p:cNvPr id="3" name="図プレースホルダー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1605ED75-3D58-438B-97B2-C747C522A82D}" type="datetime1">
              <a:rPr kumimoji="1" lang="ja-JP" altLang="en-US" smtClean="0"/>
              <a:t>2020/7/12</a:t>
            </a:fld>
            <a:endParaRPr kumimoji="1" lang="ja-JP" altLang="en-US"/>
          </a:p>
        </p:txBody>
      </p:sp>
      <p:sp>
        <p:nvSpPr>
          <p:cNvPr id="6" name="フッター プレースホルダー 5"/>
          <p:cNvSpPr>
            <a:spLocks noGrp="1"/>
          </p:cNvSpPr>
          <p:nvPr>
            <p:ph type="ftr" sz="quarter" idx="11"/>
          </p:nvPr>
        </p:nvSpPr>
        <p:spPr/>
        <p:txBody>
          <a:bodyPr/>
          <a:lstStyle/>
          <a:p>
            <a:r>
              <a:rPr kumimoji="1" lang="ja-JP" altLang="en-US" smtClean="0"/>
              <a:t>要点整理　</a:t>
            </a:r>
            <a:r>
              <a:rPr kumimoji="1" lang="en-US" altLang="ja-JP" smtClean="0"/>
              <a:t>1-1-3</a:t>
            </a:r>
            <a:r>
              <a:rPr kumimoji="1" lang="ja-JP" altLang="en-US" smtClean="0"/>
              <a:t>　落体の運動</a:t>
            </a:r>
            <a:endParaRPr kumimoji="1" lang="ja-JP" altLang="en-US"/>
          </a:p>
        </p:txBody>
      </p:sp>
      <p:sp>
        <p:nvSpPr>
          <p:cNvPr id="7" name="スライド番号プレースホルダー 6"/>
          <p:cNvSpPr>
            <a:spLocks noGrp="1"/>
          </p:cNvSpPr>
          <p:nvPr>
            <p:ph type="sldNum" sz="quarter" idx="12"/>
          </p:nvPr>
        </p:nvSpPr>
        <p:spPr/>
        <p:txBody>
          <a:bodyPr/>
          <a:lstStyle/>
          <a:p>
            <a:fld id="{87D794B9-FC4F-41EC-BA49-3AD39A2A6532}" type="slidenum">
              <a:rPr kumimoji="1" lang="ja-JP" altLang="en-US" smtClean="0"/>
              <a:t>‹#›</a:t>
            </a:fld>
            <a:endParaRPr kumimoji="1" lang="ja-JP" altLang="en-US"/>
          </a:p>
        </p:txBody>
      </p:sp>
    </p:spTree>
    <p:extLst>
      <p:ext uri="{BB962C8B-B14F-4D97-AF65-F5344CB8AC3E}">
        <p14:creationId xmlns:p14="http://schemas.microsoft.com/office/powerpoint/2010/main" val="79134084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alphaModFix amt="33000"/>
            <a:lum/>
          </a:blip>
          <a:srcRect/>
          <a:stretch>
            <a:fillRect t="-13000" b="-13000"/>
          </a:stretch>
        </a:blipFill>
        <a:effectLst/>
      </p:bgPr>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6CDD392-9FA9-4D71-8DEC-A8099AC6EF7B}" type="datetime1">
              <a:rPr kumimoji="1" lang="ja-JP" altLang="en-US" smtClean="0"/>
              <a:t>2020/7/12</a:t>
            </a:fld>
            <a:endParaRPr kumimoji="1" lang="ja-JP" altLang="en-US"/>
          </a:p>
        </p:txBody>
      </p:sp>
      <p:sp>
        <p:nvSpPr>
          <p:cNvPr id="5" name="フッター プレースホルダー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kumimoji="1" lang="ja-JP" altLang="en-US" smtClean="0"/>
              <a:t>要点整理　</a:t>
            </a:r>
            <a:r>
              <a:rPr kumimoji="1" lang="en-US" altLang="ja-JP" smtClean="0"/>
              <a:t>1-1-3</a:t>
            </a:r>
            <a:r>
              <a:rPr kumimoji="1" lang="ja-JP" altLang="en-US" smtClean="0"/>
              <a:t>　落体の運動</a:t>
            </a:r>
            <a:endParaRPr kumimoji="1" lang="ja-JP" altLang="en-US"/>
          </a:p>
        </p:txBody>
      </p:sp>
      <p:sp>
        <p:nvSpPr>
          <p:cNvPr id="6" name="スライド番号プレースホルダー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7D794B9-FC4F-41EC-BA49-3AD39A2A6532}" type="slidenum">
              <a:rPr kumimoji="1" lang="ja-JP" altLang="en-US" smtClean="0"/>
              <a:t>‹#›</a:t>
            </a:fld>
            <a:endParaRPr kumimoji="1" lang="ja-JP" altLang="en-US"/>
          </a:p>
        </p:txBody>
      </p:sp>
    </p:spTree>
    <p:extLst>
      <p:ext uri="{BB962C8B-B14F-4D97-AF65-F5344CB8AC3E}">
        <p14:creationId xmlns:p14="http://schemas.microsoft.com/office/powerpoint/2010/main" val="79840901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slideLayout" Target="../slideLayouts/slideLayout4.xml"/><Relationship Id="rId1" Type="http://schemas.openxmlformats.org/officeDocument/2006/relationships/video" Target="https://www.youtube.com/embed/fsvRxOwqSsE" TargetMode="Externa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slideLayout" Target="../slideLayouts/slideLayout4.xml"/><Relationship Id="rId1" Type="http://schemas.openxmlformats.org/officeDocument/2006/relationships/video" Target="https://www.youtube.com/embed/r4ocQihijPg" TargetMode="External"/></Relationships>
</file>

<file path=ppt/slides/_rels/slide8.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slideLayout" Target="../slideLayouts/slideLayout4.xml"/><Relationship Id="rId1" Type="http://schemas.openxmlformats.org/officeDocument/2006/relationships/video" Target="https://www.youtube.com/embed/KDp1tiUsZw8" TargetMode="External"/></Relationships>
</file>

<file path=ppt/slides/_rels/slide9.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image" Target="../media/image5.jpeg"/><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2590800" y="-1193800"/>
            <a:ext cx="9144000" cy="2387600"/>
          </a:xfrm>
        </p:spPr>
        <p:txBody>
          <a:bodyPr>
            <a:normAutofit/>
          </a:bodyPr>
          <a:lstStyle/>
          <a:p>
            <a:r>
              <a:rPr lang="ja-JP" altLang="en-US" sz="5400" dirty="0" smtClean="0"/>
              <a:t>要点</a:t>
            </a:r>
            <a:r>
              <a:rPr lang="ja-JP" altLang="en-US" sz="5400" dirty="0"/>
              <a:t>整理</a:t>
            </a:r>
            <a:endParaRPr kumimoji="1" lang="ja-JP" altLang="en-US" sz="5400" dirty="0"/>
          </a:p>
        </p:txBody>
      </p:sp>
      <p:sp>
        <p:nvSpPr>
          <p:cNvPr id="3" name="サブタイトル 2"/>
          <p:cNvSpPr>
            <a:spLocks noGrp="1"/>
          </p:cNvSpPr>
          <p:nvPr>
            <p:ph type="subTitle" idx="1"/>
          </p:nvPr>
        </p:nvSpPr>
        <p:spPr>
          <a:xfrm>
            <a:off x="2899820" y="4821238"/>
            <a:ext cx="9144000" cy="1655762"/>
          </a:xfrm>
        </p:spPr>
        <p:txBody>
          <a:bodyPr>
            <a:normAutofit fontScale="92500"/>
          </a:bodyPr>
          <a:lstStyle/>
          <a:p>
            <a:r>
              <a:rPr lang="en-US" altLang="ja-JP" sz="9600" dirty="0" smtClean="0"/>
              <a:t>1-1-3</a:t>
            </a:r>
            <a:r>
              <a:rPr lang="ja-JP" altLang="en-US" sz="9600" dirty="0" smtClean="0"/>
              <a:t>　落体の運動</a:t>
            </a:r>
            <a:endParaRPr kumimoji="1" lang="ja-JP" altLang="en-US" sz="9600" dirty="0"/>
          </a:p>
        </p:txBody>
      </p:sp>
    </p:spTree>
    <p:extLst>
      <p:ext uri="{BB962C8B-B14F-4D97-AF65-F5344CB8AC3E}">
        <p14:creationId xmlns:p14="http://schemas.microsoft.com/office/powerpoint/2010/main" val="370431730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3"/>
          <p:cNvSpPr>
            <a:spLocks noGrp="1"/>
          </p:cNvSpPr>
          <p:nvPr>
            <p:ph type="title"/>
          </p:nvPr>
        </p:nvSpPr>
        <p:spPr>
          <a:xfrm>
            <a:off x="838200" y="365126"/>
            <a:ext cx="10515600" cy="881784"/>
          </a:xfrm>
        </p:spPr>
        <p:txBody>
          <a:bodyPr/>
          <a:lstStyle/>
          <a:p>
            <a:r>
              <a:rPr lang="ja-JP" altLang="en-US" dirty="0" smtClean="0"/>
              <a:t>自由</a:t>
            </a:r>
            <a:r>
              <a:rPr lang="ja-JP" altLang="en-US" dirty="0"/>
              <a:t>落下</a:t>
            </a:r>
            <a:endParaRPr kumimoji="1" lang="ja-JP" altLang="en-US" dirty="0"/>
          </a:p>
        </p:txBody>
      </p:sp>
      <p:sp>
        <p:nvSpPr>
          <p:cNvPr id="5" name="コンテンツ プレースホルダー 4"/>
          <p:cNvSpPr>
            <a:spLocks noGrp="1"/>
          </p:cNvSpPr>
          <p:nvPr>
            <p:ph sz="half" idx="1"/>
          </p:nvPr>
        </p:nvSpPr>
        <p:spPr>
          <a:xfrm>
            <a:off x="838200" y="1426296"/>
            <a:ext cx="5181600" cy="5071485"/>
          </a:xfrm>
        </p:spPr>
        <p:txBody>
          <a:bodyPr>
            <a:normAutofit/>
          </a:bodyPr>
          <a:lstStyle/>
          <a:p>
            <a:pPr marL="0" indent="0">
              <a:buNone/>
            </a:pPr>
            <a:r>
              <a:rPr kumimoji="1" lang="en-US" altLang="ja-JP" dirty="0" smtClean="0">
                <a:latin typeface="Times New Roman" panose="02020603050405020304" pitchFamily="18" charset="0"/>
                <a:cs typeface="Times New Roman" panose="02020603050405020304" pitchFamily="18" charset="0"/>
              </a:rPr>
              <a:t>〔</a:t>
            </a:r>
            <a:r>
              <a:rPr kumimoji="1" lang="ja-JP" altLang="en-US" dirty="0" smtClean="0">
                <a:latin typeface="Times New Roman" panose="02020603050405020304" pitchFamily="18" charset="0"/>
                <a:cs typeface="Times New Roman" panose="02020603050405020304" pitchFamily="18" charset="0"/>
              </a:rPr>
              <a:t>自由落下の加速度</a:t>
            </a:r>
            <a:r>
              <a:rPr kumimoji="1" lang="en-US" altLang="ja-JP" dirty="0" smtClean="0">
                <a:latin typeface="Times New Roman" panose="02020603050405020304" pitchFamily="18" charset="0"/>
                <a:cs typeface="Times New Roman" panose="02020603050405020304" pitchFamily="18" charset="0"/>
              </a:rPr>
              <a:t>〕</a:t>
            </a:r>
          </a:p>
          <a:p>
            <a:pPr marL="0" indent="0">
              <a:buNone/>
            </a:pPr>
            <a:r>
              <a:rPr kumimoji="1" lang="ja-JP" altLang="en-US" dirty="0" smtClean="0">
                <a:latin typeface="Times New Roman" panose="02020603050405020304" pitchFamily="18" charset="0"/>
                <a:cs typeface="Times New Roman" panose="02020603050405020304" pitchFamily="18" charset="0"/>
              </a:rPr>
              <a:t>　右の </a:t>
            </a:r>
            <a:r>
              <a:rPr kumimoji="1" lang="en-US" altLang="ja-JP" i="1" dirty="0" smtClean="0">
                <a:latin typeface="Times New Roman" panose="02020603050405020304" pitchFamily="18" charset="0"/>
                <a:cs typeface="Times New Roman" panose="02020603050405020304" pitchFamily="18" charset="0"/>
              </a:rPr>
              <a:t>v-t</a:t>
            </a:r>
            <a:r>
              <a:rPr kumimoji="1" lang="ja-JP" altLang="en-US" dirty="0" smtClean="0">
                <a:latin typeface="Times New Roman" panose="02020603050405020304" pitchFamily="18" charset="0"/>
                <a:cs typeface="Times New Roman" panose="02020603050405020304" pitchFamily="18" charset="0"/>
              </a:rPr>
              <a:t>図の黒い点は、前ページの表の時刻</a:t>
            </a:r>
            <a:r>
              <a:rPr lang="ja-JP" altLang="en-US" i="1" dirty="0" smtClean="0">
                <a:latin typeface="Times New Roman" panose="02020603050405020304" pitchFamily="18" charset="0"/>
                <a:cs typeface="Times New Roman" panose="02020603050405020304" pitchFamily="18" charset="0"/>
              </a:rPr>
              <a:t> </a:t>
            </a:r>
            <a:r>
              <a:rPr lang="en-US" altLang="ja-JP" i="1" dirty="0" smtClean="0">
                <a:latin typeface="Times New Roman" panose="02020603050405020304" pitchFamily="18" charset="0"/>
                <a:cs typeface="Times New Roman" panose="02020603050405020304" pitchFamily="18" charset="0"/>
              </a:rPr>
              <a:t>t</a:t>
            </a:r>
            <a:r>
              <a:rPr kumimoji="1" lang="ja-JP" altLang="en-US" dirty="0" smtClean="0">
                <a:latin typeface="Times New Roman" panose="02020603050405020304" pitchFamily="18" charset="0"/>
                <a:cs typeface="Times New Roman" panose="02020603050405020304" pitchFamily="18" charset="0"/>
              </a:rPr>
              <a:t>と速度 </a:t>
            </a:r>
            <a:r>
              <a:rPr lang="en-US" altLang="ja-JP" i="1" dirty="0" smtClean="0">
                <a:latin typeface="Times New Roman" panose="02020603050405020304" pitchFamily="18" charset="0"/>
                <a:cs typeface="Times New Roman" panose="02020603050405020304" pitchFamily="18" charset="0"/>
              </a:rPr>
              <a:t>v</a:t>
            </a:r>
            <a:r>
              <a:rPr kumimoji="1" lang="ja-JP" altLang="en-US" dirty="0" smtClean="0">
                <a:latin typeface="Times New Roman" panose="02020603050405020304" pitchFamily="18" charset="0"/>
                <a:cs typeface="Times New Roman" panose="02020603050405020304" pitchFamily="18" charset="0"/>
              </a:rPr>
              <a:t>の関係を示したものです。どの点も一本の</a:t>
            </a:r>
            <a:r>
              <a:rPr lang="ja-JP" altLang="en-US" dirty="0" smtClean="0">
                <a:latin typeface="Times New Roman" panose="02020603050405020304" pitchFamily="18" charset="0"/>
                <a:cs typeface="Times New Roman" panose="02020603050405020304" pitchFamily="18" charset="0"/>
              </a:rPr>
              <a:t>　直線の近くを通っていることから、自由落下は等加速度運動であることがわかります。</a:t>
            </a:r>
            <a:endParaRPr lang="en-US" altLang="ja-JP" dirty="0" smtClean="0">
              <a:latin typeface="Times New Roman" panose="02020603050405020304" pitchFamily="18" charset="0"/>
              <a:cs typeface="Times New Roman" panose="02020603050405020304" pitchFamily="18" charset="0"/>
            </a:endParaRPr>
          </a:p>
          <a:p>
            <a:pPr marL="0" indent="0">
              <a:buNone/>
            </a:pPr>
            <a:r>
              <a:rPr kumimoji="1" lang="en-US" altLang="ja-JP" dirty="0" smtClean="0">
                <a:latin typeface="Times New Roman" panose="02020603050405020304" pitchFamily="18" charset="0"/>
                <a:cs typeface="Times New Roman" panose="02020603050405020304" pitchFamily="18" charset="0"/>
              </a:rPr>
              <a:t>〔</a:t>
            </a:r>
            <a:r>
              <a:rPr kumimoji="1" lang="ja-JP" altLang="en-US" dirty="0" smtClean="0">
                <a:latin typeface="Times New Roman" panose="02020603050405020304" pitchFamily="18" charset="0"/>
                <a:cs typeface="Times New Roman" panose="02020603050405020304" pitchFamily="18" charset="0"/>
              </a:rPr>
              <a:t>問</a:t>
            </a:r>
            <a:r>
              <a:rPr kumimoji="1" lang="en-US" altLang="ja-JP" dirty="0" smtClean="0">
                <a:latin typeface="Times New Roman" panose="02020603050405020304" pitchFamily="18" charset="0"/>
                <a:cs typeface="Times New Roman" panose="02020603050405020304" pitchFamily="18" charset="0"/>
              </a:rPr>
              <a:t>〕</a:t>
            </a:r>
            <a:r>
              <a:rPr kumimoji="1" lang="ja-JP" altLang="en-US" dirty="0">
                <a:latin typeface="Times New Roman" panose="02020603050405020304" pitchFamily="18" charset="0"/>
                <a:cs typeface="Times New Roman" panose="02020603050405020304" pitchFamily="18" charset="0"/>
              </a:rPr>
              <a:t>　</a:t>
            </a:r>
            <a:r>
              <a:rPr kumimoji="1" lang="ja-JP" altLang="en-US" dirty="0" smtClean="0">
                <a:latin typeface="Times New Roman" panose="02020603050405020304" pitchFamily="18" charset="0"/>
                <a:cs typeface="Times New Roman" panose="02020603050405020304" pitchFamily="18" charset="0"/>
              </a:rPr>
              <a:t>傾きから加速度を求めてみましょう。</a:t>
            </a:r>
            <a:r>
              <a:rPr kumimoji="1" lang="ja-JP" altLang="en-US" dirty="0" smtClean="0">
                <a:solidFill>
                  <a:srgbClr val="00B050"/>
                </a:solidFill>
                <a:latin typeface="Times New Roman" panose="02020603050405020304" pitchFamily="18" charset="0"/>
                <a:cs typeface="Times New Roman" panose="02020603050405020304" pitchFamily="18" charset="0"/>
              </a:rPr>
              <a:t>（できたらクリック）</a:t>
            </a:r>
            <a:endParaRPr kumimoji="1" lang="en-US" altLang="ja-JP" dirty="0" smtClean="0">
              <a:solidFill>
                <a:srgbClr val="00B050"/>
              </a:solidFill>
              <a:latin typeface="Times New Roman" panose="02020603050405020304" pitchFamily="18" charset="0"/>
              <a:cs typeface="Times New Roman" panose="02020603050405020304" pitchFamily="18" charset="0"/>
            </a:endParaRPr>
          </a:p>
          <a:p>
            <a:pPr marL="0" indent="0">
              <a:buNone/>
            </a:pPr>
            <a:r>
              <a:rPr kumimoji="1" lang="en-US" altLang="ja-JP" dirty="0" smtClean="0">
                <a:solidFill>
                  <a:srgbClr val="0070C0"/>
                </a:solidFill>
              </a:rPr>
              <a:t>〔</a:t>
            </a:r>
            <a:r>
              <a:rPr kumimoji="1" lang="ja-JP" altLang="en-US" dirty="0" smtClean="0">
                <a:solidFill>
                  <a:srgbClr val="0070C0"/>
                </a:solidFill>
              </a:rPr>
              <a:t>答</a:t>
            </a:r>
            <a:r>
              <a:rPr kumimoji="1" lang="en-US" altLang="ja-JP" dirty="0" smtClean="0">
                <a:solidFill>
                  <a:srgbClr val="0070C0"/>
                </a:solidFill>
              </a:rPr>
              <a:t>〕</a:t>
            </a:r>
            <a:r>
              <a:rPr kumimoji="1" lang="ja-JP" altLang="en-US" dirty="0" smtClean="0">
                <a:solidFill>
                  <a:srgbClr val="0070C0"/>
                </a:solidFill>
              </a:rPr>
              <a:t>　</a:t>
            </a:r>
            <a:r>
              <a:rPr lang="en-US" altLang="ja-JP" dirty="0" smtClean="0">
                <a:solidFill>
                  <a:srgbClr val="0070C0"/>
                </a:solidFill>
                <a:latin typeface="Times New Roman" panose="02020603050405020304" pitchFamily="18" charset="0"/>
                <a:cs typeface="Times New Roman" panose="02020603050405020304" pitchFamily="18" charset="0"/>
              </a:rPr>
              <a:t>9.5</a:t>
            </a:r>
            <a:r>
              <a:rPr lang="ja-JP" altLang="en-US" dirty="0">
                <a:solidFill>
                  <a:srgbClr val="0070C0"/>
                </a:solidFill>
                <a:latin typeface="Times New Roman" panose="02020603050405020304" pitchFamily="18" charset="0"/>
                <a:cs typeface="Times New Roman" panose="02020603050405020304" pitchFamily="18" charset="0"/>
              </a:rPr>
              <a:t> </a:t>
            </a:r>
            <a:r>
              <a:rPr lang="en-US" altLang="ja-JP" dirty="0" smtClean="0">
                <a:solidFill>
                  <a:srgbClr val="0070C0"/>
                </a:solidFill>
                <a:latin typeface="Times New Roman" panose="02020603050405020304" pitchFamily="18" charset="0"/>
                <a:cs typeface="Times New Roman" panose="02020603050405020304" pitchFamily="18" charset="0"/>
              </a:rPr>
              <a:t>m/s²</a:t>
            </a:r>
            <a:endParaRPr kumimoji="1" lang="en-US" altLang="ja-JP" dirty="0" smtClean="0">
              <a:solidFill>
                <a:srgbClr val="0070C0"/>
              </a:solidFill>
              <a:latin typeface="Times New Roman" panose="02020603050405020304" pitchFamily="18" charset="0"/>
              <a:cs typeface="Times New Roman" panose="02020603050405020304" pitchFamily="18" charset="0"/>
            </a:endParaRPr>
          </a:p>
          <a:p>
            <a:pPr marL="0" indent="0">
              <a:buNone/>
            </a:pPr>
            <a:endParaRPr lang="en-US" altLang="ja-JP" dirty="0"/>
          </a:p>
        </p:txBody>
      </p:sp>
      <p:grpSp>
        <p:nvGrpSpPr>
          <p:cNvPr id="64" name="グループ化 63"/>
          <p:cNvGrpSpPr/>
          <p:nvPr/>
        </p:nvGrpSpPr>
        <p:grpSpPr>
          <a:xfrm>
            <a:off x="6019800" y="1746013"/>
            <a:ext cx="5643166" cy="3482748"/>
            <a:chOff x="6019800" y="1746013"/>
            <a:chExt cx="5643166" cy="3482748"/>
          </a:xfrm>
        </p:grpSpPr>
        <p:grpSp>
          <p:nvGrpSpPr>
            <p:cNvPr id="63" name="グループ化 62"/>
            <p:cNvGrpSpPr/>
            <p:nvPr/>
          </p:nvGrpSpPr>
          <p:grpSpPr>
            <a:xfrm>
              <a:off x="6019800" y="1746013"/>
              <a:ext cx="5643166" cy="3482748"/>
              <a:chOff x="6019800" y="1746013"/>
              <a:chExt cx="5643166" cy="3482748"/>
            </a:xfrm>
          </p:grpSpPr>
          <p:grpSp>
            <p:nvGrpSpPr>
              <p:cNvPr id="7" name="グループ化 6"/>
              <p:cNvGrpSpPr/>
              <p:nvPr/>
            </p:nvGrpSpPr>
            <p:grpSpPr>
              <a:xfrm>
                <a:off x="6019800" y="1746013"/>
                <a:ext cx="5643166" cy="3482748"/>
                <a:chOff x="6009456" y="1499371"/>
                <a:chExt cx="4610832" cy="3482748"/>
              </a:xfrm>
            </p:grpSpPr>
            <p:grpSp>
              <p:nvGrpSpPr>
                <p:cNvPr id="6" name="グループ化 5"/>
                <p:cNvGrpSpPr/>
                <p:nvPr/>
              </p:nvGrpSpPr>
              <p:grpSpPr>
                <a:xfrm>
                  <a:off x="6009456" y="1499371"/>
                  <a:ext cx="4610832" cy="3482748"/>
                  <a:chOff x="5936720" y="1395462"/>
                  <a:chExt cx="4610832" cy="3482748"/>
                </a:xfrm>
              </p:grpSpPr>
              <p:grpSp>
                <p:nvGrpSpPr>
                  <p:cNvPr id="9" name="グループ化 8"/>
                  <p:cNvGrpSpPr/>
                  <p:nvPr/>
                </p:nvGrpSpPr>
                <p:grpSpPr>
                  <a:xfrm>
                    <a:off x="5936720" y="1395462"/>
                    <a:ext cx="4610832" cy="3482748"/>
                    <a:chOff x="6089409" y="1854393"/>
                    <a:chExt cx="4610832" cy="3482748"/>
                  </a:xfrm>
                </p:grpSpPr>
                <p:grpSp>
                  <p:nvGrpSpPr>
                    <p:cNvPr id="10" name="グループ化 9"/>
                    <p:cNvGrpSpPr/>
                    <p:nvPr/>
                  </p:nvGrpSpPr>
                  <p:grpSpPr>
                    <a:xfrm>
                      <a:off x="6089409" y="1854393"/>
                      <a:ext cx="4610832" cy="3482748"/>
                      <a:chOff x="6089409" y="1854393"/>
                      <a:chExt cx="4610832" cy="3482748"/>
                    </a:xfrm>
                  </p:grpSpPr>
                  <p:sp>
                    <p:nvSpPr>
                      <p:cNvPr id="16" name="正方形/長方形 15"/>
                      <p:cNvSpPr/>
                      <p:nvPr/>
                    </p:nvSpPr>
                    <p:spPr>
                      <a:xfrm>
                        <a:off x="6089409" y="1854393"/>
                        <a:ext cx="4569808" cy="3482748"/>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17" name="グループ化 16"/>
                      <p:cNvGrpSpPr/>
                      <p:nvPr/>
                    </p:nvGrpSpPr>
                    <p:grpSpPr>
                      <a:xfrm>
                        <a:off x="6096000" y="2196078"/>
                        <a:ext cx="4604241" cy="3047747"/>
                        <a:chOff x="6264362" y="2402078"/>
                        <a:chExt cx="4604241" cy="3047747"/>
                      </a:xfrm>
                    </p:grpSpPr>
                    <p:cxnSp>
                      <p:nvCxnSpPr>
                        <p:cNvPr id="18" name="直線矢印コネクタ 17"/>
                        <p:cNvCxnSpPr/>
                        <p:nvPr/>
                      </p:nvCxnSpPr>
                      <p:spPr>
                        <a:xfrm>
                          <a:off x="6837724" y="5084306"/>
                          <a:ext cx="3332948" cy="4516"/>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9" name="直線矢印コネクタ 18"/>
                        <p:cNvCxnSpPr/>
                        <p:nvPr/>
                      </p:nvCxnSpPr>
                      <p:spPr>
                        <a:xfrm flipV="1">
                          <a:off x="6824797" y="2729768"/>
                          <a:ext cx="12927" cy="2359054"/>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20" name="テキスト ボックス 19"/>
                        <p:cNvSpPr txBox="1"/>
                        <p:nvPr/>
                      </p:nvSpPr>
                      <p:spPr>
                        <a:xfrm>
                          <a:off x="6264362" y="2410887"/>
                          <a:ext cx="1022148" cy="369332"/>
                        </a:xfrm>
                        <a:prstGeom prst="rect">
                          <a:avLst/>
                        </a:prstGeom>
                        <a:noFill/>
                      </p:spPr>
                      <p:txBody>
                        <a:bodyPr wrap="square" rtlCol="0">
                          <a:spAutoFit/>
                        </a:bodyPr>
                        <a:lstStyle/>
                        <a:p>
                          <a:r>
                            <a:rPr kumimoji="1" lang="en-US" altLang="ja-JP" i="1" dirty="0" smtClean="0">
                              <a:latin typeface="Times New Roman" panose="02020603050405020304" pitchFamily="18" charset="0"/>
                              <a:cs typeface="Times New Roman" panose="02020603050405020304" pitchFamily="18" charset="0"/>
                            </a:rPr>
                            <a:t>v </a:t>
                          </a:r>
                          <a:r>
                            <a:rPr kumimoji="1" lang="en-US" altLang="ja-JP" dirty="0" smtClean="0">
                              <a:latin typeface="Times New Roman" panose="02020603050405020304" pitchFamily="18" charset="0"/>
                              <a:cs typeface="Times New Roman" panose="02020603050405020304" pitchFamily="18" charset="0"/>
                            </a:rPr>
                            <a:t>〔m/s〕</a:t>
                          </a:r>
                          <a:endParaRPr kumimoji="1" lang="ja-JP" altLang="en-US" dirty="0">
                            <a:latin typeface="Times New Roman" panose="02020603050405020304" pitchFamily="18" charset="0"/>
                            <a:cs typeface="Times New Roman" panose="02020603050405020304" pitchFamily="18" charset="0"/>
                          </a:endParaRPr>
                        </a:p>
                      </p:txBody>
                    </p:sp>
                    <p:sp>
                      <p:nvSpPr>
                        <p:cNvPr id="21" name="テキスト ボックス 20"/>
                        <p:cNvSpPr txBox="1"/>
                        <p:nvPr/>
                      </p:nvSpPr>
                      <p:spPr>
                        <a:xfrm>
                          <a:off x="9947611" y="4693754"/>
                          <a:ext cx="828675" cy="369332"/>
                        </a:xfrm>
                        <a:prstGeom prst="rect">
                          <a:avLst/>
                        </a:prstGeom>
                        <a:noFill/>
                      </p:spPr>
                      <p:txBody>
                        <a:bodyPr wrap="square" rtlCol="0">
                          <a:spAutoFit/>
                        </a:bodyPr>
                        <a:lstStyle/>
                        <a:p>
                          <a:r>
                            <a:rPr kumimoji="1" lang="en-US" altLang="ja-JP" i="1" dirty="0" smtClean="0">
                              <a:latin typeface="Times New Roman" panose="02020603050405020304" pitchFamily="18" charset="0"/>
                              <a:cs typeface="Times New Roman" panose="02020603050405020304" pitchFamily="18" charset="0"/>
                            </a:rPr>
                            <a:t>t </a:t>
                          </a:r>
                          <a:r>
                            <a:rPr kumimoji="1" lang="en-US" altLang="ja-JP" dirty="0" smtClean="0">
                              <a:latin typeface="Times New Roman" panose="02020603050405020304" pitchFamily="18" charset="0"/>
                              <a:cs typeface="Times New Roman" panose="02020603050405020304" pitchFamily="18" charset="0"/>
                            </a:rPr>
                            <a:t>〔s〕</a:t>
                          </a:r>
                          <a:endParaRPr kumimoji="1" lang="ja-JP" altLang="en-US" dirty="0">
                            <a:latin typeface="Times New Roman" panose="02020603050405020304" pitchFamily="18" charset="0"/>
                            <a:cs typeface="Times New Roman" panose="02020603050405020304" pitchFamily="18" charset="0"/>
                          </a:endParaRPr>
                        </a:p>
                      </p:txBody>
                    </p:sp>
                    <p:sp>
                      <p:nvSpPr>
                        <p:cNvPr id="22" name="テキスト ボックス 21"/>
                        <p:cNvSpPr txBox="1"/>
                        <p:nvPr/>
                      </p:nvSpPr>
                      <p:spPr>
                        <a:xfrm>
                          <a:off x="6532062" y="4950790"/>
                          <a:ext cx="395288" cy="301889"/>
                        </a:xfrm>
                        <a:prstGeom prst="rect">
                          <a:avLst/>
                        </a:prstGeom>
                        <a:noFill/>
                      </p:spPr>
                      <p:txBody>
                        <a:bodyPr wrap="square" rtlCol="0">
                          <a:spAutoFit/>
                        </a:bodyPr>
                        <a:lstStyle/>
                        <a:p>
                          <a:r>
                            <a:rPr kumimoji="1" lang="en-US" altLang="ja-JP" i="1" dirty="0" smtClean="0">
                              <a:latin typeface="Times New Roman" panose="02020603050405020304" pitchFamily="18" charset="0"/>
                              <a:cs typeface="Times New Roman" panose="02020603050405020304" pitchFamily="18" charset="0"/>
                            </a:rPr>
                            <a:t>O</a:t>
                          </a:r>
                          <a:endParaRPr kumimoji="1" lang="ja-JP" altLang="en-US" dirty="0">
                            <a:latin typeface="Times New Roman" panose="02020603050405020304" pitchFamily="18" charset="0"/>
                            <a:cs typeface="Times New Roman" panose="02020603050405020304" pitchFamily="18" charset="0"/>
                          </a:endParaRPr>
                        </a:p>
                      </p:txBody>
                    </p:sp>
                    <p:cxnSp>
                      <p:nvCxnSpPr>
                        <p:cNvPr id="24" name="直線コネクタ 23"/>
                        <p:cNvCxnSpPr/>
                        <p:nvPr/>
                      </p:nvCxnSpPr>
                      <p:spPr>
                        <a:xfrm flipV="1">
                          <a:off x="6829588" y="4350768"/>
                          <a:ext cx="169068" cy="224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6" name="直線コネクタ 25"/>
                        <p:cNvCxnSpPr/>
                        <p:nvPr/>
                      </p:nvCxnSpPr>
                      <p:spPr>
                        <a:xfrm flipV="1">
                          <a:off x="6844187" y="3603453"/>
                          <a:ext cx="169068" cy="224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7" name="直線コネクタ 26"/>
                        <p:cNvCxnSpPr/>
                        <p:nvPr/>
                      </p:nvCxnSpPr>
                      <p:spPr>
                        <a:xfrm rot="16200000" flipV="1">
                          <a:off x="7707553" y="5019220"/>
                          <a:ext cx="138195" cy="274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8" name="直線コネクタ 27"/>
                        <p:cNvCxnSpPr/>
                        <p:nvPr/>
                      </p:nvCxnSpPr>
                      <p:spPr>
                        <a:xfrm rot="16200000" flipV="1">
                          <a:off x="8605999" y="5021167"/>
                          <a:ext cx="138195" cy="274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9" name="直線コネクタ 28"/>
                        <p:cNvCxnSpPr/>
                        <p:nvPr/>
                      </p:nvCxnSpPr>
                      <p:spPr>
                        <a:xfrm rot="16200000" flipV="1">
                          <a:off x="9541174" y="5013891"/>
                          <a:ext cx="138195" cy="274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34" name="テキスト ボックス 33"/>
                        <p:cNvSpPr txBox="1"/>
                        <p:nvPr/>
                      </p:nvSpPr>
                      <p:spPr>
                        <a:xfrm>
                          <a:off x="9435971" y="5048573"/>
                          <a:ext cx="509749" cy="369332"/>
                        </a:xfrm>
                        <a:prstGeom prst="rect">
                          <a:avLst/>
                        </a:prstGeom>
                        <a:noFill/>
                      </p:spPr>
                      <p:txBody>
                        <a:bodyPr wrap="square" rtlCol="0">
                          <a:spAutoFit/>
                        </a:bodyPr>
                        <a:lstStyle/>
                        <a:p>
                          <a:r>
                            <a:rPr lang="en-US" altLang="ja-JP" dirty="0">
                              <a:latin typeface="Times New Roman" panose="02020603050405020304" pitchFamily="18" charset="0"/>
                              <a:cs typeface="Times New Roman" panose="02020603050405020304" pitchFamily="18" charset="0"/>
                            </a:rPr>
                            <a:t>0.3</a:t>
                          </a:r>
                          <a:endParaRPr kumimoji="1" lang="ja-JP" altLang="en-US" dirty="0">
                            <a:latin typeface="Times New Roman" panose="02020603050405020304" pitchFamily="18" charset="0"/>
                            <a:cs typeface="Times New Roman" panose="02020603050405020304" pitchFamily="18" charset="0"/>
                          </a:endParaRPr>
                        </a:p>
                      </p:txBody>
                    </p:sp>
                    <p:sp>
                      <p:nvSpPr>
                        <p:cNvPr id="35" name="テキスト ボックス 34"/>
                        <p:cNvSpPr txBox="1"/>
                        <p:nvPr/>
                      </p:nvSpPr>
                      <p:spPr>
                        <a:xfrm>
                          <a:off x="8500225" y="5053838"/>
                          <a:ext cx="536823" cy="369332"/>
                        </a:xfrm>
                        <a:prstGeom prst="rect">
                          <a:avLst/>
                        </a:prstGeom>
                        <a:noFill/>
                      </p:spPr>
                      <p:txBody>
                        <a:bodyPr wrap="square" rtlCol="0">
                          <a:spAutoFit/>
                        </a:bodyPr>
                        <a:lstStyle/>
                        <a:p>
                          <a:r>
                            <a:rPr lang="en-US" altLang="ja-JP" dirty="0">
                              <a:latin typeface="Times New Roman" panose="02020603050405020304" pitchFamily="18" charset="0"/>
                              <a:cs typeface="Times New Roman" panose="02020603050405020304" pitchFamily="18" charset="0"/>
                            </a:rPr>
                            <a:t>0.2</a:t>
                          </a:r>
                          <a:endParaRPr kumimoji="1" lang="ja-JP" altLang="en-US" dirty="0">
                            <a:latin typeface="Times New Roman" panose="02020603050405020304" pitchFamily="18" charset="0"/>
                            <a:cs typeface="Times New Roman" panose="02020603050405020304" pitchFamily="18" charset="0"/>
                          </a:endParaRPr>
                        </a:p>
                      </p:txBody>
                    </p:sp>
                    <p:sp>
                      <p:nvSpPr>
                        <p:cNvPr id="36" name="テキスト ボックス 35"/>
                        <p:cNvSpPr txBox="1"/>
                        <p:nvPr/>
                      </p:nvSpPr>
                      <p:spPr>
                        <a:xfrm>
                          <a:off x="7605506" y="5080493"/>
                          <a:ext cx="507599" cy="369332"/>
                        </a:xfrm>
                        <a:prstGeom prst="rect">
                          <a:avLst/>
                        </a:prstGeom>
                        <a:noFill/>
                      </p:spPr>
                      <p:txBody>
                        <a:bodyPr wrap="square" rtlCol="0">
                          <a:spAutoFit/>
                        </a:bodyPr>
                        <a:lstStyle/>
                        <a:p>
                          <a:r>
                            <a:rPr lang="en-US" altLang="ja-JP" dirty="0" smtClean="0">
                              <a:latin typeface="Times New Roman" panose="02020603050405020304" pitchFamily="18" charset="0"/>
                              <a:cs typeface="Times New Roman" panose="02020603050405020304" pitchFamily="18" charset="0"/>
                            </a:rPr>
                            <a:t>0.1</a:t>
                          </a:r>
                          <a:endParaRPr kumimoji="1" lang="ja-JP" altLang="en-US" dirty="0">
                            <a:latin typeface="Times New Roman" panose="02020603050405020304" pitchFamily="18" charset="0"/>
                            <a:cs typeface="Times New Roman" panose="02020603050405020304" pitchFamily="18" charset="0"/>
                          </a:endParaRPr>
                        </a:p>
                      </p:txBody>
                    </p:sp>
                    <p:sp>
                      <p:nvSpPr>
                        <p:cNvPr id="39" name="テキスト ボックス 38"/>
                        <p:cNvSpPr txBox="1"/>
                        <p:nvPr/>
                      </p:nvSpPr>
                      <p:spPr>
                        <a:xfrm>
                          <a:off x="6452296" y="4169152"/>
                          <a:ext cx="662149" cy="369332"/>
                        </a:xfrm>
                        <a:prstGeom prst="rect">
                          <a:avLst/>
                        </a:prstGeom>
                        <a:noFill/>
                      </p:spPr>
                      <p:txBody>
                        <a:bodyPr wrap="square" rtlCol="0">
                          <a:spAutoFit/>
                        </a:bodyPr>
                        <a:lstStyle/>
                        <a:p>
                          <a:r>
                            <a:rPr lang="en-US" altLang="ja-JP" dirty="0">
                              <a:latin typeface="Times New Roman" panose="02020603050405020304" pitchFamily="18" charset="0"/>
                              <a:cs typeface="Times New Roman" panose="02020603050405020304" pitchFamily="18" charset="0"/>
                            </a:rPr>
                            <a:t>0.1</a:t>
                          </a:r>
                          <a:endParaRPr kumimoji="1" lang="ja-JP" altLang="en-US" dirty="0">
                            <a:latin typeface="Times New Roman" panose="02020603050405020304" pitchFamily="18" charset="0"/>
                            <a:cs typeface="Times New Roman" panose="02020603050405020304" pitchFamily="18" charset="0"/>
                          </a:endParaRPr>
                        </a:p>
                      </p:txBody>
                    </p:sp>
                    <p:sp>
                      <p:nvSpPr>
                        <p:cNvPr id="40" name="テキスト ボックス 39"/>
                        <p:cNvSpPr txBox="1"/>
                        <p:nvPr/>
                      </p:nvSpPr>
                      <p:spPr>
                        <a:xfrm>
                          <a:off x="6442829" y="3432435"/>
                          <a:ext cx="662149" cy="369332"/>
                        </a:xfrm>
                        <a:prstGeom prst="rect">
                          <a:avLst/>
                        </a:prstGeom>
                        <a:noFill/>
                      </p:spPr>
                      <p:txBody>
                        <a:bodyPr wrap="square" rtlCol="0">
                          <a:spAutoFit/>
                        </a:bodyPr>
                        <a:lstStyle/>
                        <a:p>
                          <a:r>
                            <a:rPr lang="en-US" altLang="ja-JP" dirty="0">
                              <a:latin typeface="Times New Roman" panose="02020603050405020304" pitchFamily="18" charset="0"/>
                              <a:cs typeface="Times New Roman" panose="02020603050405020304" pitchFamily="18" charset="0"/>
                            </a:rPr>
                            <a:t>0.2</a:t>
                          </a:r>
                          <a:endParaRPr kumimoji="1" lang="ja-JP" altLang="en-US" dirty="0">
                            <a:latin typeface="Times New Roman" panose="02020603050405020304" pitchFamily="18" charset="0"/>
                            <a:cs typeface="Times New Roman" panose="02020603050405020304" pitchFamily="18" charset="0"/>
                          </a:endParaRPr>
                        </a:p>
                      </p:txBody>
                    </p:sp>
                    <p:sp>
                      <p:nvSpPr>
                        <p:cNvPr id="41" name="テキスト ボックス 40"/>
                        <p:cNvSpPr txBox="1"/>
                        <p:nvPr/>
                      </p:nvSpPr>
                      <p:spPr>
                        <a:xfrm>
                          <a:off x="7519733" y="2402078"/>
                          <a:ext cx="3348870" cy="369332"/>
                        </a:xfrm>
                        <a:prstGeom prst="rect">
                          <a:avLst/>
                        </a:prstGeom>
                        <a:noFill/>
                      </p:spPr>
                      <p:txBody>
                        <a:bodyPr wrap="square" rtlCol="0">
                          <a:spAutoFit/>
                        </a:bodyPr>
                        <a:lstStyle/>
                        <a:p>
                          <a:r>
                            <a:rPr lang="ja-JP" altLang="en-US" dirty="0" smtClean="0">
                              <a:latin typeface="Times New Roman" panose="02020603050405020304" pitchFamily="18" charset="0"/>
                              <a:cs typeface="Times New Roman" panose="02020603050405020304" pitchFamily="18" charset="0"/>
                            </a:rPr>
                            <a:t>自由</a:t>
                          </a:r>
                          <a:r>
                            <a:rPr lang="ja-JP" altLang="en-US" dirty="0">
                              <a:latin typeface="Times New Roman" panose="02020603050405020304" pitchFamily="18" charset="0"/>
                              <a:cs typeface="Times New Roman" panose="02020603050405020304" pitchFamily="18" charset="0"/>
                            </a:rPr>
                            <a:t>落下</a:t>
                          </a:r>
                          <a:r>
                            <a:rPr lang="ja-JP" altLang="en-US" dirty="0" smtClean="0">
                              <a:latin typeface="Times New Roman" panose="02020603050405020304" pitchFamily="18" charset="0"/>
                              <a:cs typeface="Times New Roman" panose="02020603050405020304" pitchFamily="18" charset="0"/>
                            </a:rPr>
                            <a:t>する物体の </a:t>
                          </a:r>
                          <a:r>
                            <a:rPr lang="en-US" altLang="ja-JP" i="1" dirty="0" smtClean="0">
                              <a:latin typeface="Times New Roman" panose="02020603050405020304" pitchFamily="18" charset="0"/>
                              <a:cs typeface="Times New Roman" panose="02020603050405020304" pitchFamily="18" charset="0"/>
                            </a:rPr>
                            <a:t>v-t </a:t>
                          </a:r>
                          <a:r>
                            <a:rPr lang="ja-JP" altLang="en-US" dirty="0" smtClean="0">
                              <a:latin typeface="Times New Roman" panose="02020603050405020304" pitchFamily="18" charset="0"/>
                              <a:cs typeface="Times New Roman" panose="02020603050405020304" pitchFamily="18" charset="0"/>
                            </a:rPr>
                            <a:t>図</a:t>
                          </a:r>
                          <a:endParaRPr kumimoji="1" lang="ja-JP" altLang="en-US" dirty="0">
                            <a:latin typeface="Times New Roman" panose="02020603050405020304" pitchFamily="18" charset="0"/>
                            <a:cs typeface="Times New Roman" panose="02020603050405020304" pitchFamily="18" charset="0"/>
                          </a:endParaRPr>
                        </a:p>
                      </p:txBody>
                    </p:sp>
                  </p:grpSp>
                </p:grpSp>
                <p:cxnSp>
                  <p:nvCxnSpPr>
                    <p:cNvPr id="11" name="直線コネクタ 10"/>
                    <p:cNvCxnSpPr/>
                    <p:nvPr/>
                  </p:nvCxnSpPr>
                  <p:spPr>
                    <a:xfrm flipV="1">
                      <a:off x="6656199" y="2620088"/>
                      <a:ext cx="2452837" cy="1927708"/>
                    </a:xfrm>
                    <a:prstGeom prst="line">
                      <a:avLst/>
                    </a:prstGeom>
                    <a:ln w="15875">
                      <a:solidFill>
                        <a:schemeClr val="accent1">
                          <a:lumMod val="75000"/>
                        </a:schemeClr>
                      </a:solidFill>
                    </a:ln>
                  </p:spPr>
                  <p:style>
                    <a:lnRef idx="1">
                      <a:schemeClr val="dk1"/>
                    </a:lnRef>
                    <a:fillRef idx="0">
                      <a:schemeClr val="dk1"/>
                    </a:fillRef>
                    <a:effectRef idx="0">
                      <a:schemeClr val="dk1"/>
                    </a:effectRef>
                    <a:fontRef idx="minor">
                      <a:schemeClr val="tx1"/>
                    </a:fontRef>
                  </p:style>
                </p:cxnSp>
                <p:cxnSp>
                  <p:nvCxnSpPr>
                    <p:cNvPr id="12" name="直線コネクタ 11"/>
                    <p:cNvCxnSpPr/>
                    <p:nvPr/>
                  </p:nvCxnSpPr>
                  <p:spPr>
                    <a:xfrm>
                      <a:off x="6669125" y="3084926"/>
                      <a:ext cx="2793772" cy="20320"/>
                    </a:xfrm>
                    <a:prstGeom prst="line">
                      <a:avLst/>
                    </a:prstGeom>
                    <a:ln>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15" name="直線コネクタ 14"/>
                    <p:cNvCxnSpPr/>
                    <p:nvPr/>
                  </p:nvCxnSpPr>
                  <p:spPr>
                    <a:xfrm flipH="1">
                      <a:off x="8500257" y="2636192"/>
                      <a:ext cx="7540" cy="2083348"/>
                    </a:xfrm>
                    <a:prstGeom prst="line">
                      <a:avLst/>
                    </a:prstGeom>
                    <a:ln>
                      <a:solidFill>
                        <a:schemeClr val="tx1"/>
                      </a:solidFill>
                      <a:prstDash val="dash"/>
                    </a:ln>
                  </p:spPr>
                  <p:style>
                    <a:lnRef idx="1">
                      <a:schemeClr val="accent1"/>
                    </a:lnRef>
                    <a:fillRef idx="0">
                      <a:schemeClr val="accent1"/>
                    </a:fillRef>
                    <a:effectRef idx="0">
                      <a:schemeClr val="accent1"/>
                    </a:effectRef>
                    <a:fontRef idx="minor">
                      <a:schemeClr val="tx1"/>
                    </a:fontRef>
                  </p:style>
                </p:cxnSp>
              </p:grpSp>
              <p:cxnSp>
                <p:nvCxnSpPr>
                  <p:cNvPr id="46" name="直線コネクタ 45"/>
                  <p:cNvCxnSpPr/>
                  <p:nvPr/>
                </p:nvCxnSpPr>
                <p:spPr>
                  <a:xfrm flipV="1">
                    <a:off x="6513734" y="2196738"/>
                    <a:ext cx="169068" cy="224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48" name="テキスト ボックス 47"/>
                <p:cNvSpPr txBox="1"/>
                <p:nvPr/>
              </p:nvSpPr>
              <p:spPr>
                <a:xfrm>
                  <a:off x="6208029" y="2119796"/>
                  <a:ext cx="662149" cy="369332"/>
                </a:xfrm>
                <a:prstGeom prst="rect">
                  <a:avLst/>
                </a:prstGeom>
                <a:noFill/>
              </p:spPr>
              <p:txBody>
                <a:bodyPr wrap="square" rtlCol="0">
                  <a:spAutoFit/>
                </a:bodyPr>
                <a:lstStyle/>
                <a:p>
                  <a:r>
                    <a:rPr lang="en-US" altLang="ja-JP" dirty="0">
                      <a:latin typeface="Times New Roman" panose="02020603050405020304" pitchFamily="18" charset="0"/>
                      <a:cs typeface="Times New Roman" panose="02020603050405020304" pitchFamily="18" charset="0"/>
                    </a:rPr>
                    <a:t>0.3</a:t>
                  </a:r>
                  <a:endParaRPr kumimoji="1" lang="ja-JP" altLang="en-US" dirty="0">
                    <a:latin typeface="Times New Roman" panose="02020603050405020304" pitchFamily="18" charset="0"/>
                    <a:cs typeface="Times New Roman" panose="02020603050405020304" pitchFamily="18" charset="0"/>
                  </a:endParaRPr>
                </a:p>
              </p:txBody>
            </p:sp>
          </p:grpSp>
          <p:sp>
            <p:nvSpPr>
              <p:cNvPr id="61" name="テキスト ボックス 60"/>
              <p:cNvSpPr txBox="1"/>
              <p:nvPr/>
            </p:nvSpPr>
            <p:spPr>
              <a:xfrm>
                <a:off x="6180888" y="4251700"/>
                <a:ext cx="810400" cy="369332"/>
              </a:xfrm>
              <a:prstGeom prst="rect">
                <a:avLst/>
              </a:prstGeom>
              <a:noFill/>
            </p:spPr>
            <p:txBody>
              <a:bodyPr wrap="square" rtlCol="0">
                <a:spAutoFit/>
              </a:bodyPr>
              <a:lstStyle/>
              <a:p>
                <a:r>
                  <a:rPr lang="en-US" altLang="ja-JP" dirty="0" smtClean="0">
                    <a:solidFill>
                      <a:srgbClr val="FF0000"/>
                    </a:solidFill>
                    <a:latin typeface="Times New Roman" panose="02020603050405020304" pitchFamily="18" charset="0"/>
                    <a:cs typeface="Times New Roman" panose="02020603050405020304" pitchFamily="18" charset="0"/>
                  </a:rPr>
                  <a:t>0.05</a:t>
                </a:r>
                <a:endParaRPr kumimoji="1" lang="ja-JP" altLang="en-US" dirty="0">
                  <a:solidFill>
                    <a:srgbClr val="FF0000"/>
                  </a:solidFill>
                  <a:latin typeface="Times New Roman" panose="02020603050405020304" pitchFamily="18" charset="0"/>
                  <a:cs typeface="Times New Roman" panose="02020603050405020304" pitchFamily="18" charset="0"/>
                </a:endParaRPr>
              </a:p>
            </p:txBody>
          </p:sp>
          <p:sp>
            <p:nvSpPr>
              <p:cNvPr id="62" name="テキスト ボックス 61"/>
              <p:cNvSpPr txBox="1"/>
              <p:nvPr/>
            </p:nvSpPr>
            <p:spPr>
              <a:xfrm>
                <a:off x="6200572" y="2790395"/>
                <a:ext cx="810400" cy="369332"/>
              </a:xfrm>
              <a:prstGeom prst="rect">
                <a:avLst/>
              </a:prstGeom>
              <a:noFill/>
            </p:spPr>
            <p:txBody>
              <a:bodyPr wrap="square" rtlCol="0">
                <a:spAutoFit/>
              </a:bodyPr>
              <a:lstStyle/>
              <a:p>
                <a:r>
                  <a:rPr lang="en-US" altLang="ja-JP" dirty="0" smtClean="0">
                    <a:solidFill>
                      <a:srgbClr val="FF0000"/>
                    </a:solidFill>
                    <a:latin typeface="Times New Roman" panose="02020603050405020304" pitchFamily="18" charset="0"/>
                    <a:cs typeface="Times New Roman" panose="02020603050405020304" pitchFamily="18" charset="0"/>
                  </a:rPr>
                  <a:t>0.24</a:t>
                </a:r>
                <a:endParaRPr kumimoji="1" lang="ja-JP" altLang="en-US" dirty="0">
                  <a:solidFill>
                    <a:srgbClr val="FF0000"/>
                  </a:solidFill>
                  <a:latin typeface="Times New Roman" panose="02020603050405020304" pitchFamily="18" charset="0"/>
                  <a:cs typeface="Times New Roman" panose="02020603050405020304" pitchFamily="18" charset="0"/>
                </a:endParaRPr>
              </a:p>
            </p:txBody>
          </p:sp>
        </p:grpSp>
        <p:sp>
          <p:nvSpPr>
            <p:cNvPr id="51" name="円/楕円 50"/>
            <p:cNvSpPr/>
            <p:nvPr/>
          </p:nvSpPr>
          <p:spPr>
            <a:xfrm>
              <a:off x="9500955" y="2584483"/>
              <a:ext cx="103909" cy="93519"/>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2" name="円/楕円 51"/>
            <p:cNvSpPr/>
            <p:nvPr/>
          </p:nvSpPr>
          <p:spPr>
            <a:xfrm>
              <a:off x="8373011" y="3288308"/>
              <a:ext cx="103909" cy="93519"/>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3" name="円/楕円 52"/>
            <p:cNvSpPr/>
            <p:nvPr/>
          </p:nvSpPr>
          <p:spPr>
            <a:xfrm>
              <a:off x="7232072" y="4046031"/>
              <a:ext cx="103909" cy="93519"/>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Tree>
    <p:extLst>
      <p:ext uri="{BB962C8B-B14F-4D97-AF65-F5344CB8AC3E}">
        <p14:creationId xmlns:p14="http://schemas.microsoft.com/office/powerpoint/2010/main" val="20013879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5">
                                            <p:txEl>
                                              <p:pRg st="3" end="3"/>
                                            </p:txEl>
                                          </p:spTgt>
                                        </p:tgtEl>
                                        <p:attrNameLst>
                                          <p:attrName>style.visibility</p:attrName>
                                        </p:attrNameLst>
                                      </p:cBhvr>
                                      <p:to>
                                        <p:strVal val="visible"/>
                                      </p:to>
                                    </p:set>
                                    <p:anim calcmode="lin" valueType="num">
                                      <p:cBhvr additive="base">
                                        <p:cTn id="7" dur="500" fill="hold"/>
                                        <p:tgtEl>
                                          <p:spTgt spid="5">
                                            <p:txEl>
                                              <p:pRg st="3" end="3"/>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3"/>
          <p:cNvSpPr>
            <a:spLocks noGrp="1"/>
          </p:cNvSpPr>
          <p:nvPr>
            <p:ph type="title"/>
          </p:nvPr>
        </p:nvSpPr>
        <p:spPr>
          <a:xfrm>
            <a:off x="838200" y="365126"/>
            <a:ext cx="10515600" cy="881784"/>
          </a:xfrm>
        </p:spPr>
        <p:txBody>
          <a:bodyPr/>
          <a:lstStyle/>
          <a:p>
            <a:r>
              <a:rPr lang="ja-JP" altLang="en-US" dirty="0" smtClean="0"/>
              <a:t>自由</a:t>
            </a:r>
            <a:r>
              <a:rPr lang="ja-JP" altLang="en-US" dirty="0"/>
              <a:t>落下</a:t>
            </a:r>
            <a:endParaRPr kumimoji="1" lang="ja-JP" altLang="en-US" dirty="0"/>
          </a:p>
        </p:txBody>
      </p:sp>
      <p:sp>
        <p:nvSpPr>
          <p:cNvPr id="5" name="コンテンツ プレースホルダー 4"/>
          <p:cNvSpPr>
            <a:spLocks noGrp="1"/>
          </p:cNvSpPr>
          <p:nvPr>
            <p:ph sz="half" idx="1"/>
          </p:nvPr>
        </p:nvSpPr>
        <p:spPr>
          <a:xfrm>
            <a:off x="838200" y="1426296"/>
            <a:ext cx="5181600" cy="5071485"/>
          </a:xfrm>
        </p:spPr>
        <p:txBody>
          <a:bodyPr>
            <a:normAutofit/>
          </a:bodyPr>
          <a:lstStyle/>
          <a:p>
            <a:pPr marL="0" indent="0">
              <a:buNone/>
            </a:pPr>
            <a:r>
              <a:rPr kumimoji="1" lang="en-US" altLang="ja-JP" dirty="0" smtClean="0">
                <a:latin typeface="Times New Roman" panose="02020603050405020304" pitchFamily="18" charset="0"/>
                <a:cs typeface="Times New Roman" panose="02020603050405020304" pitchFamily="18" charset="0"/>
              </a:rPr>
              <a:t>〔</a:t>
            </a:r>
            <a:r>
              <a:rPr lang="ja-JP" altLang="en-US" dirty="0">
                <a:latin typeface="Times New Roman" panose="02020603050405020304" pitchFamily="18" charset="0"/>
                <a:cs typeface="Times New Roman" panose="02020603050405020304" pitchFamily="18" charset="0"/>
              </a:rPr>
              <a:t>重力</a:t>
            </a:r>
            <a:r>
              <a:rPr kumimoji="1" lang="ja-JP" altLang="en-US" dirty="0" smtClean="0">
                <a:latin typeface="Times New Roman" panose="02020603050405020304" pitchFamily="18" charset="0"/>
                <a:cs typeface="Times New Roman" panose="02020603050405020304" pitchFamily="18" charset="0"/>
              </a:rPr>
              <a:t>加速度</a:t>
            </a:r>
            <a:r>
              <a:rPr kumimoji="1" lang="en-US" altLang="ja-JP" dirty="0" smtClean="0">
                <a:latin typeface="Times New Roman" panose="02020603050405020304" pitchFamily="18" charset="0"/>
                <a:cs typeface="Times New Roman" panose="02020603050405020304" pitchFamily="18" charset="0"/>
              </a:rPr>
              <a:t>〕</a:t>
            </a:r>
          </a:p>
          <a:p>
            <a:pPr marL="0" indent="0">
              <a:buNone/>
            </a:pPr>
            <a:r>
              <a:rPr kumimoji="1" lang="ja-JP" altLang="en-US" dirty="0" smtClean="0">
                <a:latin typeface="Times New Roman" panose="02020603050405020304" pitchFamily="18" charset="0"/>
                <a:cs typeface="Times New Roman" panose="02020603050405020304" pitchFamily="18" charset="0"/>
              </a:rPr>
              <a:t>　自由落下の加速度は、</a:t>
            </a:r>
            <a:r>
              <a:rPr lang="ja-JP" altLang="en-US" dirty="0" smtClean="0">
                <a:latin typeface="Times New Roman" panose="02020603050405020304" pitchFamily="18" charset="0"/>
                <a:cs typeface="Times New Roman" panose="02020603050405020304" pitchFamily="18" charset="0"/>
              </a:rPr>
              <a:t>より</a:t>
            </a:r>
            <a:r>
              <a:rPr kumimoji="1" lang="ja-JP" altLang="en-US" dirty="0" smtClean="0">
                <a:latin typeface="Times New Roman" panose="02020603050405020304" pitchFamily="18" charset="0"/>
                <a:cs typeface="Times New Roman" panose="02020603050405020304" pitchFamily="18" charset="0"/>
              </a:rPr>
              <a:t>詳しい測定によると、</a:t>
            </a:r>
            <a:r>
              <a:rPr lang="ja-JP" altLang="en-US" dirty="0" smtClean="0">
                <a:solidFill>
                  <a:srgbClr val="FF0000"/>
                </a:solidFill>
                <a:latin typeface="Times New Roman" panose="02020603050405020304" pitchFamily="18" charset="0"/>
                <a:cs typeface="Times New Roman" panose="02020603050405020304" pitchFamily="18" charset="0"/>
              </a:rPr>
              <a:t>鉛直下向きに</a:t>
            </a:r>
            <a:r>
              <a:rPr kumimoji="1" lang="en-US" altLang="ja-JP" dirty="0" smtClean="0">
                <a:solidFill>
                  <a:srgbClr val="FF0000"/>
                </a:solidFill>
                <a:latin typeface="Times New Roman" panose="02020603050405020304" pitchFamily="18" charset="0"/>
                <a:cs typeface="Times New Roman" panose="02020603050405020304" pitchFamily="18" charset="0"/>
              </a:rPr>
              <a:t>9.8 </a:t>
            </a:r>
            <a:r>
              <a:rPr lang="en-US" altLang="ja-JP" dirty="0" smtClean="0">
                <a:solidFill>
                  <a:srgbClr val="FF0000"/>
                </a:solidFill>
                <a:latin typeface="Times New Roman" panose="02020603050405020304" pitchFamily="18" charset="0"/>
                <a:cs typeface="Times New Roman" panose="02020603050405020304" pitchFamily="18" charset="0"/>
              </a:rPr>
              <a:t>m/s²</a:t>
            </a:r>
            <a:r>
              <a:rPr lang="ja-JP" altLang="en-US" dirty="0" smtClean="0">
                <a:solidFill>
                  <a:srgbClr val="FF0000"/>
                </a:solidFill>
                <a:latin typeface="Times New Roman" panose="02020603050405020304" pitchFamily="18" charset="0"/>
                <a:cs typeface="Times New Roman" panose="02020603050405020304" pitchFamily="18" charset="0"/>
              </a:rPr>
              <a:t>になります。これを重力加速度といい、その大きさを </a:t>
            </a:r>
            <a:r>
              <a:rPr lang="en-US" altLang="ja-JP" i="1" dirty="0" smtClean="0">
                <a:solidFill>
                  <a:srgbClr val="FF0000"/>
                </a:solidFill>
                <a:latin typeface="Arial" panose="020B0604020202020204" pitchFamily="34" charset="0"/>
                <a:cs typeface="Arial" panose="020B0604020202020204" pitchFamily="34" charset="0"/>
              </a:rPr>
              <a:t>g </a:t>
            </a:r>
            <a:r>
              <a:rPr lang="ja-JP" altLang="en-US" dirty="0" smtClean="0">
                <a:solidFill>
                  <a:srgbClr val="FF0000"/>
                </a:solidFill>
                <a:latin typeface="Times New Roman" panose="02020603050405020304" pitchFamily="18" charset="0"/>
                <a:cs typeface="Times New Roman" panose="02020603050405020304" pitchFamily="18" charset="0"/>
              </a:rPr>
              <a:t>という記号で表します</a:t>
            </a:r>
            <a:r>
              <a:rPr lang="ja-JP" altLang="en-US" dirty="0" smtClean="0">
                <a:latin typeface="Times New Roman" panose="02020603050405020304" pitchFamily="18" charset="0"/>
                <a:cs typeface="Times New Roman" panose="02020603050405020304" pitchFamily="18" charset="0"/>
              </a:rPr>
              <a:t>。</a:t>
            </a:r>
            <a:r>
              <a:rPr lang="ja-JP" altLang="en-US" dirty="0" smtClean="0">
                <a:solidFill>
                  <a:srgbClr val="FF0000"/>
                </a:solidFill>
                <a:latin typeface="Times New Roman" panose="02020603050405020304" pitchFamily="18" charset="0"/>
                <a:cs typeface="Times New Roman" panose="02020603050405020304" pitchFamily="18" charset="0"/>
              </a:rPr>
              <a:t>（ </a:t>
            </a:r>
            <a:r>
              <a:rPr lang="en-US" altLang="ja-JP" i="1" dirty="0" smtClean="0">
                <a:solidFill>
                  <a:srgbClr val="FF0000"/>
                </a:solidFill>
                <a:latin typeface="Arial" panose="020B0604020202020204" pitchFamily="34" charset="0"/>
                <a:cs typeface="Arial" panose="020B0604020202020204" pitchFamily="34" charset="0"/>
              </a:rPr>
              <a:t>g</a:t>
            </a:r>
            <a:r>
              <a:rPr lang="ja-JP" altLang="en-US" i="1" dirty="0" smtClean="0">
                <a:solidFill>
                  <a:srgbClr val="FF0000"/>
                </a:solidFill>
                <a:latin typeface="Arial" panose="020B0604020202020204" pitchFamily="34" charset="0"/>
                <a:cs typeface="Arial" panose="020B0604020202020204" pitchFamily="34" charset="0"/>
              </a:rPr>
              <a:t> </a:t>
            </a:r>
            <a:r>
              <a:rPr lang="en-US" altLang="ja-JP" i="1" dirty="0" smtClean="0">
                <a:solidFill>
                  <a:srgbClr val="FF0000"/>
                </a:solidFill>
                <a:latin typeface="Arial" panose="020B0604020202020204" pitchFamily="34" charset="0"/>
                <a:cs typeface="Arial" panose="020B0604020202020204" pitchFamily="34" charset="0"/>
              </a:rPr>
              <a:t>= </a:t>
            </a:r>
            <a:r>
              <a:rPr lang="en-US" altLang="ja-JP" dirty="0" smtClean="0">
                <a:solidFill>
                  <a:srgbClr val="FF0000"/>
                </a:solidFill>
                <a:latin typeface="Times New Roman" panose="02020603050405020304" pitchFamily="18" charset="0"/>
                <a:cs typeface="Times New Roman" panose="02020603050405020304" pitchFamily="18" charset="0"/>
              </a:rPr>
              <a:t>9.8 m/s²</a:t>
            </a:r>
            <a:r>
              <a:rPr lang="ja-JP" altLang="en-US" dirty="0">
                <a:solidFill>
                  <a:srgbClr val="FF0000"/>
                </a:solidFill>
                <a:latin typeface="Times New Roman" panose="02020603050405020304" pitchFamily="18" charset="0"/>
                <a:cs typeface="Times New Roman" panose="02020603050405020304" pitchFamily="18" charset="0"/>
              </a:rPr>
              <a:t> </a:t>
            </a:r>
            <a:r>
              <a:rPr lang="ja-JP" altLang="en-US" dirty="0" smtClean="0">
                <a:solidFill>
                  <a:srgbClr val="FF0000"/>
                </a:solidFill>
                <a:latin typeface="Times New Roman" panose="02020603050405020304" pitchFamily="18" charset="0"/>
                <a:cs typeface="Times New Roman" panose="02020603050405020304" pitchFamily="18" charset="0"/>
              </a:rPr>
              <a:t>）</a:t>
            </a:r>
            <a:endParaRPr lang="en-US" altLang="ja-JP" dirty="0" smtClean="0">
              <a:solidFill>
                <a:srgbClr val="FF0000"/>
              </a:solidFill>
              <a:latin typeface="Times New Roman" panose="02020603050405020304" pitchFamily="18" charset="0"/>
              <a:cs typeface="Times New Roman" panose="02020603050405020304" pitchFamily="18" charset="0"/>
            </a:endParaRPr>
          </a:p>
          <a:p>
            <a:pPr marL="0" indent="0">
              <a:buNone/>
            </a:pPr>
            <a:r>
              <a:rPr lang="ja-JP" altLang="en-US" dirty="0">
                <a:latin typeface="Times New Roman" panose="02020603050405020304" pitchFamily="18" charset="0"/>
                <a:cs typeface="Times New Roman" panose="02020603050405020304" pitchFamily="18" charset="0"/>
              </a:rPr>
              <a:t>　</a:t>
            </a:r>
            <a:r>
              <a:rPr lang="ja-JP" altLang="en-US" dirty="0" smtClean="0">
                <a:latin typeface="Times New Roman" panose="02020603050405020304" pitchFamily="18" charset="0"/>
                <a:cs typeface="Times New Roman" panose="02020603050405020304" pitchFamily="18" charset="0"/>
              </a:rPr>
              <a:t>更に精度の高い測定によると、緯度の低い地域ほど小さな値になっています（右図）。これは地球の自転による遠心力が関係しています。</a:t>
            </a:r>
            <a:endParaRPr lang="en-US" altLang="ja-JP" dirty="0" smtClean="0">
              <a:latin typeface="Times New Roman" panose="02020603050405020304" pitchFamily="18" charset="0"/>
              <a:cs typeface="Times New Roman" panose="02020603050405020304" pitchFamily="18" charset="0"/>
            </a:endParaRPr>
          </a:p>
        </p:txBody>
      </p:sp>
      <p:sp>
        <p:nvSpPr>
          <p:cNvPr id="3" name="コンテンツ プレースホルダー 2"/>
          <p:cNvSpPr>
            <a:spLocks noGrp="1"/>
          </p:cNvSpPr>
          <p:nvPr>
            <p:ph sz="half" idx="2"/>
          </p:nvPr>
        </p:nvSpPr>
        <p:spPr/>
        <p:txBody>
          <a:bodyPr>
            <a:normAutofit/>
          </a:bodyPr>
          <a:lstStyle/>
          <a:p>
            <a:pPr marL="0" indent="0">
              <a:buNone/>
            </a:pPr>
            <a:r>
              <a:rPr lang="ja-JP" altLang="en-US" dirty="0" smtClean="0">
                <a:latin typeface="Times New Roman" panose="02020603050405020304" pitchFamily="18" charset="0"/>
                <a:cs typeface="Times New Roman" panose="02020603050405020304" pitchFamily="18" charset="0"/>
              </a:rPr>
              <a:t>    緯度と重力加速度の関係</a:t>
            </a:r>
            <a:endParaRPr lang="en-US" altLang="ja-JP" dirty="0" smtClean="0">
              <a:latin typeface="Times New Roman" panose="02020603050405020304" pitchFamily="18" charset="0"/>
              <a:cs typeface="Times New Roman" panose="02020603050405020304" pitchFamily="18" charset="0"/>
            </a:endParaRPr>
          </a:p>
        </p:txBody>
      </p:sp>
      <p:graphicFrame>
        <p:nvGraphicFramePr>
          <p:cNvPr id="2" name="表 1"/>
          <p:cNvGraphicFramePr>
            <a:graphicFrameLocks noGrp="1"/>
          </p:cNvGraphicFramePr>
          <p:nvPr>
            <p:extLst>
              <p:ext uri="{D42A27DB-BD31-4B8C-83A1-F6EECF244321}">
                <p14:modId xmlns:p14="http://schemas.microsoft.com/office/powerpoint/2010/main" val="1044037821"/>
              </p:ext>
            </p:extLst>
          </p:nvPr>
        </p:nvGraphicFramePr>
        <p:xfrm>
          <a:off x="6437649" y="2312887"/>
          <a:ext cx="4535151" cy="3156872"/>
        </p:xfrm>
        <a:graphic>
          <a:graphicData uri="http://schemas.openxmlformats.org/drawingml/2006/table">
            <a:tbl>
              <a:tblPr firstRow="1" bandRow="1">
                <a:tableStyleId>{5C22544A-7EE6-4342-B048-85BDC9FD1C3A}</a:tableStyleId>
              </a:tblPr>
              <a:tblGrid>
                <a:gridCol w="1516180">
                  <a:extLst>
                    <a:ext uri="{9D8B030D-6E8A-4147-A177-3AD203B41FA5}">
                      <a16:colId xmlns="" xmlns:a16="http://schemas.microsoft.com/office/drawing/2014/main" val="4274084336"/>
                    </a:ext>
                  </a:extLst>
                </a:gridCol>
                <a:gridCol w="1553028">
                  <a:extLst>
                    <a:ext uri="{9D8B030D-6E8A-4147-A177-3AD203B41FA5}">
                      <a16:colId xmlns="" xmlns:a16="http://schemas.microsoft.com/office/drawing/2014/main" val="257285216"/>
                    </a:ext>
                  </a:extLst>
                </a:gridCol>
                <a:gridCol w="1465943">
                  <a:extLst>
                    <a:ext uri="{9D8B030D-6E8A-4147-A177-3AD203B41FA5}">
                      <a16:colId xmlns="" xmlns:a16="http://schemas.microsoft.com/office/drawing/2014/main" val="2321431871"/>
                    </a:ext>
                  </a:extLst>
                </a:gridCol>
              </a:tblGrid>
              <a:tr h="394609">
                <a:tc>
                  <a:txBody>
                    <a:bodyPr/>
                    <a:lstStyle/>
                    <a:p>
                      <a:pPr algn="ctr"/>
                      <a:r>
                        <a:rPr kumimoji="1" lang="ja-JP" altLang="en-US" sz="1400" dirty="0" smtClean="0"/>
                        <a:t>地名</a:t>
                      </a:r>
                      <a:endParaRPr kumimoji="1" lang="ja-JP" altLang="en-US" sz="1400" dirty="0"/>
                    </a:p>
                  </a:txBody>
                  <a:tcPr anchor="ctr" anchorCtr="1"/>
                </a:tc>
                <a:tc>
                  <a:txBody>
                    <a:bodyPr/>
                    <a:lstStyle/>
                    <a:p>
                      <a:pPr algn="ctr"/>
                      <a:r>
                        <a:rPr kumimoji="1" lang="ja-JP" altLang="en-US" sz="1400" dirty="0" smtClean="0"/>
                        <a:t>緯度</a:t>
                      </a:r>
                      <a:endParaRPr kumimoji="1" lang="ja-JP" altLang="en-US" sz="1400" dirty="0"/>
                    </a:p>
                  </a:txBody>
                  <a:tcPr anchor="ctr" anchorCtr="1"/>
                </a:tc>
                <a:tc>
                  <a:txBody>
                    <a:bodyPr/>
                    <a:lstStyle/>
                    <a:p>
                      <a:pPr algn="ctr"/>
                      <a:r>
                        <a:rPr kumimoji="1" lang="en-US" altLang="ja-JP" sz="1400" i="1" dirty="0" smtClean="0">
                          <a:latin typeface="Arial" panose="020B0604020202020204" pitchFamily="34" charset="0"/>
                          <a:cs typeface="Arial" panose="020B0604020202020204" pitchFamily="34" charset="0"/>
                        </a:rPr>
                        <a:t>g </a:t>
                      </a:r>
                      <a:r>
                        <a:rPr kumimoji="1" lang="en-US" altLang="ja-JP" sz="1400" i="0" dirty="0" smtClean="0">
                          <a:latin typeface="+mn-lt"/>
                          <a:cs typeface="+mn-cs"/>
                        </a:rPr>
                        <a:t>〔m/s</a:t>
                      </a:r>
                      <a:r>
                        <a:rPr lang="en-US" altLang="ja-JP" sz="1400" dirty="0" smtClean="0">
                          <a:solidFill>
                            <a:schemeClr val="bg1"/>
                          </a:solidFill>
                          <a:latin typeface="Times New Roman" panose="02020603050405020304" pitchFamily="18" charset="0"/>
                          <a:cs typeface="Times New Roman" panose="02020603050405020304" pitchFamily="18" charset="0"/>
                        </a:rPr>
                        <a:t>²</a:t>
                      </a:r>
                      <a:r>
                        <a:rPr kumimoji="1" lang="en-US" altLang="ja-JP" sz="1400" i="0" dirty="0" smtClean="0">
                          <a:latin typeface="+mn-lt"/>
                          <a:cs typeface="+mn-cs"/>
                        </a:rPr>
                        <a:t>〕</a:t>
                      </a:r>
                      <a:endParaRPr kumimoji="1" lang="ja-JP" altLang="en-US" sz="1400" dirty="0"/>
                    </a:p>
                  </a:txBody>
                  <a:tcPr anchor="ctr" anchorCtr="1"/>
                </a:tc>
                <a:extLst>
                  <a:ext uri="{0D108BD9-81ED-4DB2-BD59-A6C34878D82A}">
                    <a16:rowId xmlns="" xmlns:a16="http://schemas.microsoft.com/office/drawing/2014/main" val="908483989"/>
                  </a:ext>
                </a:extLst>
              </a:tr>
              <a:tr h="394609">
                <a:tc>
                  <a:txBody>
                    <a:bodyPr/>
                    <a:lstStyle/>
                    <a:p>
                      <a:r>
                        <a:rPr kumimoji="1" lang="ja-JP" altLang="en-US" sz="1400" dirty="0" smtClean="0"/>
                        <a:t>オスロ</a:t>
                      </a:r>
                      <a:endParaRPr kumimoji="1" lang="ja-JP" altLang="en-US" sz="1400" dirty="0"/>
                    </a:p>
                  </a:txBody>
                  <a:tcPr anchor="ctr"/>
                </a:tc>
                <a:tc>
                  <a:txBody>
                    <a:bodyPr/>
                    <a:lstStyle/>
                    <a:p>
                      <a:r>
                        <a:rPr kumimoji="1" lang="en-US" altLang="ja-JP" sz="1400" dirty="0" smtClean="0"/>
                        <a:t>59°55’</a:t>
                      </a:r>
                      <a:r>
                        <a:rPr kumimoji="1" lang="ja-JP" altLang="en-US" sz="1400" dirty="0" smtClean="0"/>
                        <a:t>　</a:t>
                      </a:r>
                      <a:r>
                        <a:rPr kumimoji="1" lang="en-US" altLang="ja-JP" sz="1400" dirty="0" smtClean="0"/>
                        <a:t>06”</a:t>
                      </a:r>
                      <a:endParaRPr kumimoji="1" lang="ja-JP" altLang="en-US" sz="1400" dirty="0"/>
                    </a:p>
                  </a:txBody>
                  <a:tcPr anchor="ctr" anchorCtr="1"/>
                </a:tc>
                <a:tc>
                  <a:txBody>
                    <a:bodyPr/>
                    <a:lstStyle/>
                    <a:p>
                      <a:r>
                        <a:rPr kumimoji="1" lang="en-US" altLang="ja-JP" sz="1400" dirty="0" smtClean="0"/>
                        <a:t>9.8191</a:t>
                      </a:r>
                      <a:endParaRPr kumimoji="1" lang="ja-JP" altLang="en-US" sz="1400" dirty="0"/>
                    </a:p>
                  </a:txBody>
                  <a:tcPr anchor="ctr" anchorCtr="1"/>
                </a:tc>
                <a:extLst>
                  <a:ext uri="{0D108BD9-81ED-4DB2-BD59-A6C34878D82A}">
                    <a16:rowId xmlns="" xmlns:a16="http://schemas.microsoft.com/office/drawing/2014/main" val="2752725460"/>
                  </a:ext>
                </a:extLst>
              </a:tr>
              <a:tr h="394609">
                <a:tc>
                  <a:txBody>
                    <a:bodyPr/>
                    <a:lstStyle/>
                    <a:p>
                      <a:r>
                        <a:rPr kumimoji="1" lang="ja-JP" altLang="en-US" sz="1400" dirty="0" smtClean="0"/>
                        <a:t>アムステルダム</a:t>
                      </a:r>
                      <a:endParaRPr kumimoji="1" lang="ja-JP" altLang="en-US" sz="1400" dirty="0"/>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400" b="0" i="0" u="none" strike="noStrike" kern="1200" cap="none" spc="0" normalizeH="0" baseline="0" noProof="0" dirty="0" smtClean="0">
                          <a:ln>
                            <a:noFill/>
                          </a:ln>
                          <a:solidFill>
                            <a:prstClr val="black"/>
                          </a:solidFill>
                          <a:effectLst/>
                          <a:uLnTx/>
                          <a:uFillTx/>
                          <a:latin typeface="Calibri" panose="020F0502020204030204"/>
                          <a:ea typeface="ＭＳ Ｐゴシック" panose="020B0600070205080204" pitchFamily="50" charset="-128"/>
                          <a:cs typeface="+mn-cs"/>
                        </a:rPr>
                        <a:t>52°22’</a:t>
                      </a:r>
                      <a:r>
                        <a:rPr kumimoji="1" lang="ja-JP" altLang="en-US" sz="1400" b="0" i="0" u="none" strike="noStrike" kern="1200" cap="none" spc="0" normalizeH="0" baseline="0" noProof="0" dirty="0" smtClean="0">
                          <a:ln>
                            <a:noFill/>
                          </a:ln>
                          <a:solidFill>
                            <a:prstClr val="black"/>
                          </a:solidFill>
                          <a:effectLst/>
                          <a:uLnTx/>
                          <a:uFillTx/>
                          <a:latin typeface="Calibri" panose="020F0502020204030204"/>
                          <a:ea typeface="ＭＳ Ｐゴシック" panose="020B0600070205080204" pitchFamily="50" charset="-128"/>
                          <a:cs typeface="+mn-cs"/>
                        </a:rPr>
                        <a:t>　</a:t>
                      </a:r>
                      <a:r>
                        <a:rPr kumimoji="1" lang="en-US" altLang="ja-JP" sz="1400" b="0" i="0" u="none" strike="noStrike" kern="1200" cap="none" spc="0" normalizeH="0" baseline="0" noProof="0" dirty="0" smtClean="0">
                          <a:ln>
                            <a:noFill/>
                          </a:ln>
                          <a:solidFill>
                            <a:prstClr val="black"/>
                          </a:solidFill>
                          <a:effectLst/>
                          <a:uLnTx/>
                          <a:uFillTx/>
                          <a:latin typeface="Calibri" panose="020F0502020204030204"/>
                          <a:ea typeface="ＭＳ Ｐゴシック" panose="020B0600070205080204" pitchFamily="50" charset="-128"/>
                          <a:cs typeface="+mn-cs"/>
                        </a:rPr>
                        <a:t>42”</a:t>
                      </a:r>
                      <a:endParaRPr kumimoji="1" lang="ja-JP" altLang="en-US" sz="1400" b="0" i="0" u="none" strike="noStrike" kern="1200" cap="none" spc="0" normalizeH="0" baseline="0" noProof="0" dirty="0">
                        <a:ln>
                          <a:noFill/>
                        </a:ln>
                        <a:solidFill>
                          <a:prstClr val="black"/>
                        </a:solidFill>
                        <a:effectLst/>
                        <a:uLnTx/>
                        <a:uFillTx/>
                        <a:latin typeface="Calibri" panose="020F0502020204030204"/>
                        <a:ea typeface="ＭＳ Ｐゴシック" panose="020B0600070205080204" pitchFamily="50" charset="-128"/>
                        <a:cs typeface="+mn-cs"/>
                      </a:endParaRPr>
                    </a:p>
                  </a:txBody>
                  <a:tcPr anchor="ctr" anchorCtr="1"/>
                </a:tc>
                <a:tc>
                  <a:txBody>
                    <a:bodyPr/>
                    <a:lstStyle/>
                    <a:p>
                      <a:r>
                        <a:rPr kumimoji="1" lang="en-US" altLang="ja-JP" sz="1400" dirty="0" smtClean="0"/>
                        <a:t>9.8128</a:t>
                      </a:r>
                      <a:endParaRPr kumimoji="1" lang="ja-JP" altLang="en-US" sz="1400" dirty="0"/>
                    </a:p>
                  </a:txBody>
                  <a:tcPr anchor="ctr" anchorCtr="1"/>
                </a:tc>
                <a:extLst>
                  <a:ext uri="{0D108BD9-81ED-4DB2-BD59-A6C34878D82A}">
                    <a16:rowId xmlns="" xmlns:a16="http://schemas.microsoft.com/office/drawing/2014/main" val="167207263"/>
                  </a:ext>
                </a:extLst>
              </a:tr>
              <a:tr h="394609">
                <a:tc>
                  <a:txBody>
                    <a:bodyPr/>
                    <a:lstStyle/>
                    <a:p>
                      <a:r>
                        <a:rPr kumimoji="1" lang="ja-JP" altLang="en-US" sz="1400" dirty="0" smtClean="0"/>
                        <a:t>稚内</a:t>
                      </a:r>
                      <a:endParaRPr kumimoji="1" lang="ja-JP" altLang="en-US" sz="1400" dirty="0"/>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400" b="0" i="0" u="none" strike="noStrike" kern="1200" cap="none" spc="0" normalizeH="0" baseline="0" noProof="0" dirty="0" smtClean="0">
                          <a:ln>
                            <a:noFill/>
                          </a:ln>
                          <a:solidFill>
                            <a:prstClr val="black"/>
                          </a:solidFill>
                          <a:effectLst/>
                          <a:uLnTx/>
                          <a:uFillTx/>
                          <a:latin typeface="Calibri" panose="020F0502020204030204"/>
                          <a:ea typeface="ＭＳ Ｐゴシック" panose="020B0600070205080204" pitchFamily="50" charset="-128"/>
                          <a:cs typeface="+mn-cs"/>
                        </a:rPr>
                        <a:t>45°25’</a:t>
                      </a:r>
                      <a:r>
                        <a:rPr kumimoji="1" lang="ja-JP" altLang="en-US" sz="1400" b="0" i="0" u="none" strike="noStrike" kern="1200" cap="none" spc="0" normalizeH="0" baseline="0" noProof="0" dirty="0" smtClean="0">
                          <a:ln>
                            <a:noFill/>
                          </a:ln>
                          <a:solidFill>
                            <a:prstClr val="black"/>
                          </a:solidFill>
                          <a:effectLst/>
                          <a:uLnTx/>
                          <a:uFillTx/>
                          <a:latin typeface="Calibri" panose="020F0502020204030204"/>
                          <a:ea typeface="ＭＳ Ｐゴシック" panose="020B0600070205080204" pitchFamily="50" charset="-128"/>
                          <a:cs typeface="+mn-cs"/>
                        </a:rPr>
                        <a:t>　</a:t>
                      </a:r>
                      <a:r>
                        <a:rPr kumimoji="1" lang="en-US" altLang="ja-JP" sz="1400" b="0" i="0" u="none" strike="noStrike" kern="1200" cap="none" spc="0" normalizeH="0" baseline="0" noProof="0" dirty="0" smtClean="0">
                          <a:ln>
                            <a:noFill/>
                          </a:ln>
                          <a:solidFill>
                            <a:prstClr val="black"/>
                          </a:solidFill>
                          <a:effectLst/>
                          <a:uLnTx/>
                          <a:uFillTx/>
                          <a:latin typeface="Calibri" panose="020F0502020204030204"/>
                          <a:ea typeface="ＭＳ Ｐゴシック" panose="020B0600070205080204" pitchFamily="50" charset="-128"/>
                          <a:cs typeface="+mn-cs"/>
                        </a:rPr>
                        <a:t>08”</a:t>
                      </a:r>
                      <a:endParaRPr kumimoji="1" lang="ja-JP" altLang="en-US" sz="1400" b="0" i="0" u="none" strike="noStrike" kern="1200" cap="none" spc="0" normalizeH="0" baseline="0" noProof="0" dirty="0">
                        <a:ln>
                          <a:noFill/>
                        </a:ln>
                        <a:solidFill>
                          <a:prstClr val="black"/>
                        </a:solidFill>
                        <a:effectLst/>
                        <a:uLnTx/>
                        <a:uFillTx/>
                        <a:latin typeface="Calibri" panose="020F0502020204030204"/>
                        <a:ea typeface="ＭＳ Ｐゴシック" panose="020B0600070205080204" pitchFamily="50" charset="-128"/>
                        <a:cs typeface="+mn-cs"/>
                      </a:endParaRPr>
                    </a:p>
                  </a:txBody>
                  <a:tcPr anchor="ctr" anchorCtr="1"/>
                </a:tc>
                <a:tc>
                  <a:txBody>
                    <a:bodyPr/>
                    <a:lstStyle/>
                    <a:p>
                      <a:r>
                        <a:rPr kumimoji="1" lang="en-US" altLang="ja-JP" sz="1400" dirty="0" smtClean="0"/>
                        <a:t>9.8062</a:t>
                      </a:r>
                      <a:endParaRPr kumimoji="1" lang="ja-JP" altLang="en-US" sz="1400" dirty="0"/>
                    </a:p>
                  </a:txBody>
                  <a:tcPr anchor="ctr" anchorCtr="1"/>
                </a:tc>
                <a:extLst>
                  <a:ext uri="{0D108BD9-81ED-4DB2-BD59-A6C34878D82A}">
                    <a16:rowId xmlns="" xmlns:a16="http://schemas.microsoft.com/office/drawing/2014/main" val="959391986"/>
                  </a:ext>
                </a:extLst>
              </a:tr>
              <a:tr h="394609">
                <a:tc>
                  <a:txBody>
                    <a:bodyPr/>
                    <a:lstStyle/>
                    <a:p>
                      <a:r>
                        <a:rPr kumimoji="1" lang="ja-JP" altLang="en-US" sz="1400" dirty="0" smtClean="0"/>
                        <a:t>城東高校（東京）</a:t>
                      </a:r>
                      <a:endParaRPr kumimoji="1" lang="ja-JP" altLang="en-US" sz="1400" dirty="0"/>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400" b="0" i="0" u="none" strike="noStrike" kern="1200" cap="none" spc="0" normalizeH="0" baseline="0" noProof="0" dirty="0" smtClean="0">
                          <a:ln>
                            <a:noFill/>
                          </a:ln>
                          <a:solidFill>
                            <a:prstClr val="black"/>
                          </a:solidFill>
                          <a:effectLst/>
                          <a:uLnTx/>
                          <a:uFillTx/>
                          <a:latin typeface="Calibri" panose="020F0502020204030204"/>
                          <a:ea typeface="ＭＳ Ｐゴシック" panose="020B0600070205080204" pitchFamily="50" charset="-128"/>
                          <a:cs typeface="+mn-cs"/>
                        </a:rPr>
                        <a:t>35°41’</a:t>
                      </a:r>
                      <a:r>
                        <a:rPr kumimoji="1" lang="ja-JP" altLang="en-US" sz="1400" b="0" i="0" u="none" strike="noStrike" kern="1200" cap="none" spc="0" normalizeH="0" baseline="0" noProof="0" dirty="0" smtClean="0">
                          <a:ln>
                            <a:noFill/>
                          </a:ln>
                          <a:solidFill>
                            <a:prstClr val="black"/>
                          </a:solidFill>
                          <a:effectLst/>
                          <a:uLnTx/>
                          <a:uFillTx/>
                          <a:latin typeface="Calibri" panose="020F0502020204030204"/>
                          <a:ea typeface="ＭＳ Ｐゴシック" panose="020B0600070205080204" pitchFamily="50" charset="-128"/>
                          <a:cs typeface="+mn-cs"/>
                        </a:rPr>
                        <a:t>　</a:t>
                      </a:r>
                      <a:r>
                        <a:rPr kumimoji="1" lang="en-US" altLang="ja-JP" sz="1400" b="0" i="0" u="none" strike="noStrike" kern="1200" cap="none" spc="0" normalizeH="0" baseline="0" noProof="0" dirty="0" smtClean="0">
                          <a:ln>
                            <a:noFill/>
                          </a:ln>
                          <a:solidFill>
                            <a:prstClr val="black"/>
                          </a:solidFill>
                          <a:effectLst/>
                          <a:uLnTx/>
                          <a:uFillTx/>
                          <a:latin typeface="Calibri" panose="020F0502020204030204"/>
                          <a:ea typeface="ＭＳ Ｐゴシック" panose="020B0600070205080204" pitchFamily="50" charset="-128"/>
                          <a:cs typeface="+mn-cs"/>
                        </a:rPr>
                        <a:t>35”</a:t>
                      </a:r>
                      <a:endParaRPr kumimoji="1" lang="ja-JP" altLang="en-US" sz="1400" b="0" i="0" u="none" strike="noStrike" kern="1200" cap="none" spc="0" normalizeH="0" baseline="0" noProof="0" dirty="0">
                        <a:ln>
                          <a:noFill/>
                        </a:ln>
                        <a:solidFill>
                          <a:prstClr val="black"/>
                        </a:solidFill>
                        <a:effectLst/>
                        <a:uLnTx/>
                        <a:uFillTx/>
                        <a:latin typeface="Calibri" panose="020F0502020204030204"/>
                        <a:ea typeface="ＭＳ Ｐゴシック" panose="020B0600070205080204" pitchFamily="50" charset="-128"/>
                        <a:cs typeface="+mn-cs"/>
                      </a:endParaRPr>
                    </a:p>
                  </a:txBody>
                  <a:tcPr anchor="ctr" anchorCtr="1"/>
                </a:tc>
                <a:tc>
                  <a:txBody>
                    <a:bodyPr/>
                    <a:lstStyle/>
                    <a:p>
                      <a:r>
                        <a:rPr kumimoji="1" lang="en-US" altLang="ja-JP" sz="1400" dirty="0" smtClean="0"/>
                        <a:t>9.7978</a:t>
                      </a:r>
                      <a:endParaRPr kumimoji="1" lang="ja-JP" altLang="en-US" sz="1400" dirty="0"/>
                    </a:p>
                  </a:txBody>
                  <a:tcPr anchor="ctr" anchorCtr="1"/>
                </a:tc>
                <a:extLst>
                  <a:ext uri="{0D108BD9-81ED-4DB2-BD59-A6C34878D82A}">
                    <a16:rowId xmlns="" xmlns:a16="http://schemas.microsoft.com/office/drawing/2014/main" val="1842487656"/>
                  </a:ext>
                </a:extLst>
              </a:tr>
              <a:tr h="394609">
                <a:tc>
                  <a:txBody>
                    <a:bodyPr/>
                    <a:lstStyle/>
                    <a:p>
                      <a:r>
                        <a:rPr kumimoji="1" lang="ja-JP" altLang="en-US" sz="1400" dirty="0" smtClean="0"/>
                        <a:t>宮古島</a:t>
                      </a:r>
                      <a:endParaRPr kumimoji="1" lang="ja-JP" altLang="en-US" sz="1400" dirty="0"/>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400" b="0" i="0" u="none" strike="noStrike" kern="1200" cap="none" spc="0" normalizeH="0" baseline="0" noProof="0" dirty="0" smtClean="0">
                          <a:ln>
                            <a:noFill/>
                          </a:ln>
                          <a:solidFill>
                            <a:prstClr val="black"/>
                          </a:solidFill>
                          <a:effectLst/>
                          <a:uLnTx/>
                          <a:uFillTx/>
                          <a:latin typeface="Calibri" panose="020F0502020204030204"/>
                          <a:ea typeface="ＭＳ Ｐゴシック" panose="020B0600070205080204" pitchFamily="50" charset="-128"/>
                          <a:cs typeface="+mn-cs"/>
                        </a:rPr>
                        <a:t>24°47’</a:t>
                      </a:r>
                      <a:r>
                        <a:rPr kumimoji="1" lang="ja-JP" altLang="en-US" sz="1400" b="0" i="0" u="none" strike="noStrike" kern="1200" cap="none" spc="0" normalizeH="0" baseline="0" noProof="0" dirty="0" smtClean="0">
                          <a:ln>
                            <a:noFill/>
                          </a:ln>
                          <a:solidFill>
                            <a:prstClr val="black"/>
                          </a:solidFill>
                          <a:effectLst/>
                          <a:uLnTx/>
                          <a:uFillTx/>
                          <a:latin typeface="Calibri" panose="020F0502020204030204"/>
                          <a:ea typeface="ＭＳ Ｐゴシック" panose="020B0600070205080204" pitchFamily="50" charset="-128"/>
                          <a:cs typeface="+mn-cs"/>
                        </a:rPr>
                        <a:t>　</a:t>
                      </a:r>
                      <a:r>
                        <a:rPr kumimoji="1" lang="en-US" altLang="ja-JP" sz="1400" b="0" i="0" u="none" strike="noStrike" kern="1200" cap="none" spc="0" normalizeH="0" baseline="0" noProof="0" dirty="0" smtClean="0">
                          <a:ln>
                            <a:noFill/>
                          </a:ln>
                          <a:solidFill>
                            <a:prstClr val="black"/>
                          </a:solidFill>
                          <a:effectLst/>
                          <a:uLnTx/>
                          <a:uFillTx/>
                          <a:latin typeface="Calibri" panose="020F0502020204030204"/>
                          <a:ea typeface="ＭＳ Ｐゴシック" panose="020B0600070205080204" pitchFamily="50" charset="-128"/>
                          <a:cs typeface="+mn-cs"/>
                        </a:rPr>
                        <a:t>49”</a:t>
                      </a:r>
                      <a:endParaRPr kumimoji="1" lang="ja-JP" altLang="en-US" sz="1400" b="0" i="0" u="none" strike="noStrike" kern="1200" cap="none" spc="0" normalizeH="0" baseline="0" noProof="0" dirty="0">
                        <a:ln>
                          <a:noFill/>
                        </a:ln>
                        <a:solidFill>
                          <a:prstClr val="black"/>
                        </a:solidFill>
                        <a:effectLst/>
                        <a:uLnTx/>
                        <a:uFillTx/>
                        <a:latin typeface="Calibri" panose="020F0502020204030204"/>
                        <a:ea typeface="ＭＳ Ｐゴシック" panose="020B0600070205080204" pitchFamily="50" charset="-128"/>
                        <a:cs typeface="+mn-cs"/>
                      </a:endParaRPr>
                    </a:p>
                  </a:txBody>
                  <a:tcPr anchor="ctr" anchorCtr="1"/>
                </a:tc>
                <a:tc>
                  <a:txBody>
                    <a:bodyPr/>
                    <a:lstStyle/>
                    <a:p>
                      <a:r>
                        <a:rPr kumimoji="1" lang="en-US" altLang="ja-JP" sz="1400" dirty="0" smtClean="0"/>
                        <a:t>9.7900</a:t>
                      </a:r>
                      <a:endParaRPr kumimoji="1" lang="ja-JP" altLang="en-US" sz="1400" dirty="0"/>
                    </a:p>
                  </a:txBody>
                  <a:tcPr anchor="ctr" anchorCtr="1"/>
                </a:tc>
                <a:extLst>
                  <a:ext uri="{0D108BD9-81ED-4DB2-BD59-A6C34878D82A}">
                    <a16:rowId xmlns="" xmlns:a16="http://schemas.microsoft.com/office/drawing/2014/main" val="958230186"/>
                  </a:ext>
                </a:extLst>
              </a:tr>
              <a:tr h="394609">
                <a:tc>
                  <a:txBody>
                    <a:bodyPr/>
                    <a:lstStyle/>
                    <a:p>
                      <a:r>
                        <a:rPr kumimoji="1" lang="ja-JP" altLang="en-US" sz="1400" dirty="0" smtClean="0"/>
                        <a:t>マニラ</a:t>
                      </a:r>
                      <a:endParaRPr kumimoji="1" lang="ja-JP" altLang="en-US" sz="1400" dirty="0"/>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400" b="0" i="0" u="none" strike="noStrike" kern="1200" cap="none" spc="0" normalizeH="0" baseline="0" noProof="0" dirty="0" smtClean="0">
                          <a:ln>
                            <a:noFill/>
                          </a:ln>
                          <a:solidFill>
                            <a:prstClr val="black"/>
                          </a:solidFill>
                          <a:effectLst/>
                          <a:uLnTx/>
                          <a:uFillTx/>
                          <a:latin typeface="Calibri" panose="020F0502020204030204"/>
                          <a:ea typeface="ＭＳ Ｐゴシック" panose="020B0600070205080204" pitchFamily="50" charset="-128"/>
                          <a:cs typeface="+mn-cs"/>
                        </a:rPr>
                        <a:t>14°34’</a:t>
                      </a:r>
                      <a:r>
                        <a:rPr kumimoji="1" lang="ja-JP" altLang="en-US" sz="1400" b="0" i="0" u="none" strike="noStrike" kern="1200" cap="none" spc="0" normalizeH="0" baseline="0" noProof="0" dirty="0" smtClean="0">
                          <a:ln>
                            <a:noFill/>
                          </a:ln>
                          <a:solidFill>
                            <a:prstClr val="black"/>
                          </a:solidFill>
                          <a:effectLst/>
                          <a:uLnTx/>
                          <a:uFillTx/>
                          <a:latin typeface="Calibri" panose="020F0502020204030204"/>
                          <a:ea typeface="ＭＳ Ｐゴシック" panose="020B0600070205080204" pitchFamily="50" charset="-128"/>
                          <a:cs typeface="+mn-cs"/>
                        </a:rPr>
                        <a:t>　</a:t>
                      </a:r>
                      <a:r>
                        <a:rPr kumimoji="1" lang="en-US" altLang="ja-JP" sz="1400" b="0" i="0" u="none" strike="noStrike" kern="1200" cap="none" spc="0" normalizeH="0" baseline="0" noProof="0" dirty="0" smtClean="0">
                          <a:ln>
                            <a:noFill/>
                          </a:ln>
                          <a:solidFill>
                            <a:prstClr val="black"/>
                          </a:solidFill>
                          <a:effectLst/>
                          <a:uLnTx/>
                          <a:uFillTx/>
                          <a:latin typeface="Calibri" panose="020F0502020204030204"/>
                          <a:ea typeface="ＭＳ Ｐゴシック" panose="020B0600070205080204" pitchFamily="50" charset="-128"/>
                          <a:cs typeface="+mn-cs"/>
                        </a:rPr>
                        <a:t>42”</a:t>
                      </a:r>
                      <a:endParaRPr kumimoji="1" lang="ja-JP" altLang="en-US" sz="1400" b="0" i="0" u="none" strike="noStrike" kern="1200" cap="none" spc="0" normalizeH="0" baseline="0" noProof="0" dirty="0">
                        <a:ln>
                          <a:noFill/>
                        </a:ln>
                        <a:solidFill>
                          <a:prstClr val="black"/>
                        </a:solidFill>
                        <a:effectLst/>
                        <a:uLnTx/>
                        <a:uFillTx/>
                        <a:latin typeface="Calibri" panose="020F0502020204030204"/>
                        <a:ea typeface="ＭＳ Ｐゴシック" panose="020B0600070205080204" pitchFamily="50" charset="-128"/>
                        <a:cs typeface="+mn-cs"/>
                      </a:endParaRPr>
                    </a:p>
                  </a:txBody>
                  <a:tcPr anchor="ctr" anchorCtr="1"/>
                </a:tc>
                <a:tc>
                  <a:txBody>
                    <a:bodyPr/>
                    <a:lstStyle/>
                    <a:p>
                      <a:r>
                        <a:rPr kumimoji="1" lang="en-US" altLang="ja-JP" sz="1400" dirty="0" smtClean="0"/>
                        <a:t>9.7834</a:t>
                      </a:r>
                      <a:endParaRPr kumimoji="1" lang="ja-JP" altLang="en-US" sz="1400" dirty="0"/>
                    </a:p>
                  </a:txBody>
                  <a:tcPr anchor="ctr" anchorCtr="1"/>
                </a:tc>
                <a:extLst>
                  <a:ext uri="{0D108BD9-81ED-4DB2-BD59-A6C34878D82A}">
                    <a16:rowId xmlns="" xmlns:a16="http://schemas.microsoft.com/office/drawing/2014/main" val="3148917601"/>
                  </a:ext>
                </a:extLst>
              </a:tr>
              <a:tr h="394609">
                <a:tc>
                  <a:txBody>
                    <a:bodyPr/>
                    <a:lstStyle/>
                    <a:p>
                      <a:r>
                        <a:rPr kumimoji="1" lang="ja-JP" altLang="en-US" sz="1400" dirty="0" smtClean="0"/>
                        <a:t>シンガポール</a:t>
                      </a:r>
                      <a:endParaRPr kumimoji="1" lang="ja-JP" altLang="en-US" sz="1400" dirty="0"/>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400" b="0" i="0" u="none" strike="noStrike" kern="1200" cap="none" spc="0" normalizeH="0" baseline="0" noProof="0" dirty="0" smtClean="0">
                          <a:ln>
                            <a:noFill/>
                          </a:ln>
                          <a:solidFill>
                            <a:prstClr val="black"/>
                          </a:solidFill>
                          <a:effectLst/>
                          <a:uLnTx/>
                          <a:uFillTx/>
                          <a:latin typeface="Calibri" panose="020F0502020204030204"/>
                          <a:ea typeface="ＭＳ Ｐゴシック" panose="020B0600070205080204" pitchFamily="50" charset="-128"/>
                          <a:cs typeface="+mn-cs"/>
                        </a:rPr>
                        <a:t>  1°17’</a:t>
                      </a:r>
                      <a:r>
                        <a:rPr kumimoji="1" lang="ja-JP" altLang="en-US" sz="1400" b="0" i="0" u="none" strike="noStrike" kern="1200" cap="none" spc="0" normalizeH="0" baseline="0" noProof="0" dirty="0" smtClean="0">
                          <a:ln>
                            <a:noFill/>
                          </a:ln>
                          <a:solidFill>
                            <a:prstClr val="black"/>
                          </a:solidFill>
                          <a:effectLst/>
                          <a:uLnTx/>
                          <a:uFillTx/>
                          <a:latin typeface="Calibri" panose="020F0502020204030204"/>
                          <a:ea typeface="ＭＳ Ｐゴシック" panose="020B0600070205080204" pitchFamily="50" charset="-128"/>
                          <a:cs typeface="+mn-cs"/>
                        </a:rPr>
                        <a:t>　</a:t>
                      </a:r>
                      <a:r>
                        <a:rPr kumimoji="1" lang="en-US" altLang="ja-JP" sz="1400" b="0" i="0" u="none" strike="noStrike" kern="1200" cap="none" spc="0" normalizeH="0" baseline="0" noProof="0" dirty="0" smtClean="0">
                          <a:ln>
                            <a:noFill/>
                          </a:ln>
                          <a:solidFill>
                            <a:prstClr val="black"/>
                          </a:solidFill>
                          <a:effectLst/>
                          <a:uLnTx/>
                          <a:uFillTx/>
                          <a:latin typeface="Calibri" panose="020F0502020204030204"/>
                          <a:ea typeface="ＭＳ Ｐゴシック" panose="020B0600070205080204" pitchFamily="50" charset="-128"/>
                          <a:cs typeface="+mn-cs"/>
                        </a:rPr>
                        <a:t>48”</a:t>
                      </a:r>
                      <a:endParaRPr kumimoji="1" lang="ja-JP" altLang="en-US" sz="1400" b="0" i="0" u="none" strike="noStrike" kern="1200" cap="none" spc="0" normalizeH="0" baseline="0" noProof="0" dirty="0">
                        <a:ln>
                          <a:noFill/>
                        </a:ln>
                        <a:solidFill>
                          <a:prstClr val="black"/>
                        </a:solidFill>
                        <a:effectLst/>
                        <a:uLnTx/>
                        <a:uFillTx/>
                        <a:latin typeface="Calibri" panose="020F0502020204030204"/>
                        <a:ea typeface="ＭＳ Ｐゴシック" panose="020B0600070205080204" pitchFamily="50" charset="-128"/>
                        <a:cs typeface="+mn-cs"/>
                      </a:endParaRPr>
                    </a:p>
                  </a:txBody>
                  <a:tcPr anchor="ctr" anchorCtr="1"/>
                </a:tc>
                <a:tc>
                  <a:txBody>
                    <a:bodyPr/>
                    <a:lstStyle/>
                    <a:p>
                      <a:r>
                        <a:rPr kumimoji="1" lang="en-US" altLang="ja-JP" sz="1400" dirty="0" smtClean="0"/>
                        <a:t>9.7807</a:t>
                      </a:r>
                      <a:endParaRPr kumimoji="1" lang="ja-JP" altLang="en-US" sz="1400" dirty="0"/>
                    </a:p>
                  </a:txBody>
                  <a:tcPr anchor="ctr" anchorCtr="1"/>
                </a:tc>
                <a:extLst>
                  <a:ext uri="{0D108BD9-81ED-4DB2-BD59-A6C34878D82A}">
                    <a16:rowId xmlns="" xmlns:a16="http://schemas.microsoft.com/office/drawing/2014/main" val="3164711130"/>
                  </a:ext>
                </a:extLst>
              </a:tr>
            </a:tbl>
          </a:graphicData>
        </a:graphic>
      </p:graphicFrame>
    </p:spTree>
    <p:extLst>
      <p:ext uri="{BB962C8B-B14F-4D97-AF65-F5344CB8AC3E}">
        <p14:creationId xmlns:p14="http://schemas.microsoft.com/office/powerpoint/2010/main" val="349155749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3"/>
          <p:cNvSpPr>
            <a:spLocks noGrp="1"/>
          </p:cNvSpPr>
          <p:nvPr>
            <p:ph type="title"/>
          </p:nvPr>
        </p:nvSpPr>
        <p:spPr>
          <a:xfrm>
            <a:off x="838200" y="365126"/>
            <a:ext cx="10515600" cy="881784"/>
          </a:xfrm>
        </p:spPr>
        <p:txBody>
          <a:bodyPr/>
          <a:lstStyle/>
          <a:p>
            <a:r>
              <a:rPr lang="ja-JP" altLang="en-US" dirty="0" smtClean="0"/>
              <a:t>自由</a:t>
            </a:r>
            <a:r>
              <a:rPr lang="ja-JP" altLang="en-US" dirty="0"/>
              <a:t>落下</a:t>
            </a:r>
            <a:endParaRPr kumimoji="1" lang="ja-JP" altLang="en-US" dirty="0"/>
          </a:p>
        </p:txBody>
      </p:sp>
      <mc:AlternateContent xmlns:mc="http://schemas.openxmlformats.org/markup-compatibility/2006" xmlns:a14="http://schemas.microsoft.com/office/drawing/2010/main">
        <mc:Choice Requires="a14">
          <p:sp>
            <p:nvSpPr>
              <p:cNvPr id="5" name="コンテンツ プレースホルダー 4"/>
              <p:cNvSpPr>
                <a:spLocks noGrp="1"/>
              </p:cNvSpPr>
              <p:nvPr>
                <p:ph sz="half" idx="1"/>
              </p:nvPr>
            </p:nvSpPr>
            <p:spPr>
              <a:xfrm>
                <a:off x="838200" y="1426296"/>
                <a:ext cx="5181600" cy="5071485"/>
              </a:xfrm>
            </p:spPr>
            <p:txBody>
              <a:bodyPr>
                <a:normAutofit fontScale="92500"/>
              </a:bodyPr>
              <a:lstStyle/>
              <a:p>
                <a:pPr marL="0" indent="0">
                  <a:buNone/>
                </a:pPr>
                <a:r>
                  <a:rPr kumimoji="1" lang="en-US" altLang="ja-JP" dirty="0" smtClean="0">
                    <a:latin typeface="Times New Roman" panose="02020603050405020304" pitchFamily="18" charset="0"/>
                    <a:cs typeface="Times New Roman" panose="02020603050405020304" pitchFamily="18" charset="0"/>
                  </a:rPr>
                  <a:t>〔</a:t>
                </a:r>
                <a:r>
                  <a:rPr lang="ja-JP" altLang="en-US" dirty="0" smtClean="0">
                    <a:latin typeface="Times New Roman" panose="02020603050405020304" pitchFamily="18" charset="0"/>
                    <a:cs typeface="Times New Roman" panose="02020603050405020304" pitchFamily="18" charset="0"/>
                  </a:rPr>
                  <a:t>自由</a:t>
                </a:r>
                <a:r>
                  <a:rPr lang="ja-JP" altLang="en-US" dirty="0">
                    <a:latin typeface="Times New Roman" panose="02020603050405020304" pitchFamily="18" charset="0"/>
                    <a:cs typeface="Times New Roman" panose="02020603050405020304" pitchFamily="18" charset="0"/>
                  </a:rPr>
                  <a:t>落下</a:t>
                </a:r>
                <a:r>
                  <a:rPr lang="ja-JP" altLang="en-US" dirty="0" smtClean="0">
                    <a:latin typeface="Times New Roman" panose="02020603050405020304" pitchFamily="18" charset="0"/>
                    <a:cs typeface="Times New Roman" panose="02020603050405020304" pitchFamily="18" charset="0"/>
                  </a:rPr>
                  <a:t>の公式</a:t>
                </a:r>
                <a:r>
                  <a:rPr kumimoji="1" lang="en-US" altLang="ja-JP" dirty="0" smtClean="0">
                    <a:latin typeface="Times New Roman" panose="02020603050405020304" pitchFamily="18" charset="0"/>
                    <a:cs typeface="Times New Roman" panose="02020603050405020304" pitchFamily="18" charset="0"/>
                  </a:rPr>
                  <a:t>〕</a:t>
                </a:r>
              </a:p>
              <a:p>
                <a:pPr marL="0" indent="0">
                  <a:buNone/>
                </a:pPr>
                <a:r>
                  <a:rPr kumimoji="1" lang="ja-JP" altLang="en-US" dirty="0" smtClean="0">
                    <a:latin typeface="Times New Roman" panose="02020603050405020304" pitchFamily="18" charset="0"/>
                    <a:cs typeface="Times New Roman" panose="02020603050405020304" pitchFamily="18" charset="0"/>
                  </a:rPr>
                  <a:t>　初速度</a:t>
                </a:r>
                <a:r>
                  <a:rPr kumimoji="1" lang="en-US" altLang="ja-JP" dirty="0" smtClean="0">
                    <a:latin typeface="Times New Roman" panose="02020603050405020304" pitchFamily="18" charset="0"/>
                    <a:cs typeface="Times New Roman" panose="02020603050405020304" pitchFamily="18" charset="0"/>
                  </a:rPr>
                  <a:t>0</a:t>
                </a:r>
                <a:r>
                  <a:rPr lang="ja-JP" altLang="en-US" dirty="0">
                    <a:latin typeface="Times New Roman" panose="02020603050405020304" pitchFamily="18" charset="0"/>
                    <a:cs typeface="Times New Roman" panose="02020603050405020304" pitchFamily="18" charset="0"/>
                  </a:rPr>
                  <a:t>で</a:t>
                </a:r>
                <a:r>
                  <a:rPr kumimoji="1" lang="ja-JP" altLang="en-US" dirty="0" smtClean="0">
                    <a:latin typeface="Times New Roman" panose="02020603050405020304" pitchFamily="18" charset="0"/>
                    <a:cs typeface="Times New Roman" panose="02020603050405020304" pitchFamily="18" charset="0"/>
                  </a:rPr>
                  <a:t>自由落下を始めた物体の運動は、等加速度直線運動です。加速度はもちろん重力加速度です。</a:t>
                </a:r>
                <a:endParaRPr kumimoji="1" lang="en-US" altLang="ja-JP" dirty="0" smtClean="0">
                  <a:latin typeface="Times New Roman" panose="02020603050405020304" pitchFamily="18" charset="0"/>
                  <a:cs typeface="Times New Roman" panose="02020603050405020304" pitchFamily="18" charset="0"/>
                </a:endParaRPr>
              </a:p>
              <a:p>
                <a:pPr marL="0" indent="0">
                  <a:buNone/>
                </a:pPr>
                <a:r>
                  <a:rPr lang="en-US" altLang="ja-JP" dirty="0" smtClean="0">
                    <a:latin typeface="Times New Roman" panose="02020603050405020304" pitchFamily="18" charset="0"/>
                    <a:cs typeface="Times New Roman" panose="02020603050405020304" pitchFamily="18" charset="0"/>
                  </a:rPr>
                  <a:t>〔</a:t>
                </a:r>
                <a:r>
                  <a:rPr lang="ja-JP" altLang="en-US" dirty="0" smtClean="0">
                    <a:latin typeface="Times New Roman" panose="02020603050405020304" pitchFamily="18" charset="0"/>
                    <a:cs typeface="Times New Roman" panose="02020603050405020304" pitchFamily="18" charset="0"/>
                  </a:rPr>
                  <a:t>問</a:t>
                </a:r>
                <a:r>
                  <a:rPr lang="en-US" altLang="ja-JP" dirty="0" smtClean="0">
                    <a:latin typeface="Times New Roman" panose="02020603050405020304" pitchFamily="18" charset="0"/>
                    <a:cs typeface="Times New Roman" panose="02020603050405020304" pitchFamily="18" charset="0"/>
                  </a:rPr>
                  <a:t>〕</a:t>
                </a:r>
                <a:r>
                  <a:rPr lang="ja-JP" altLang="en-US" dirty="0">
                    <a:latin typeface="Times New Roman" panose="02020603050405020304" pitchFamily="18" charset="0"/>
                    <a:cs typeface="Times New Roman" panose="02020603050405020304" pitchFamily="18" charset="0"/>
                  </a:rPr>
                  <a:t>　</a:t>
                </a:r>
                <a:r>
                  <a:rPr lang="ja-JP" altLang="en-US" dirty="0" smtClean="0">
                    <a:latin typeface="Times New Roman" panose="02020603050405020304" pitchFamily="18" charset="0"/>
                    <a:cs typeface="Times New Roman" panose="02020603050405020304" pitchFamily="18" charset="0"/>
                  </a:rPr>
                  <a:t>右図のように、下向きに</a:t>
                </a:r>
                <a:r>
                  <a:rPr lang="en-US" altLang="ja-JP" i="1" dirty="0" smtClean="0">
                    <a:latin typeface="Times New Roman" panose="02020603050405020304" pitchFamily="18" charset="0"/>
                    <a:cs typeface="Times New Roman" panose="02020603050405020304" pitchFamily="18" charset="0"/>
                  </a:rPr>
                  <a:t>y</a:t>
                </a:r>
                <a:r>
                  <a:rPr lang="ja-JP" altLang="en-US" dirty="0" smtClean="0">
                    <a:latin typeface="Times New Roman" panose="02020603050405020304" pitchFamily="18" charset="0"/>
                    <a:cs typeface="Times New Roman" panose="02020603050405020304" pitchFamily="18" charset="0"/>
                  </a:rPr>
                  <a:t>軸をとり、原点から自由落下を始めた物体の</a:t>
                </a:r>
                <a:r>
                  <a:rPr lang="en-US" altLang="ja-JP" i="1" dirty="0" smtClean="0">
                    <a:latin typeface="Times New Roman" panose="02020603050405020304" pitchFamily="18" charset="0"/>
                    <a:cs typeface="Times New Roman" panose="02020603050405020304" pitchFamily="18" charset="0"/>
                  </a:rPr>
                  <a:t>t </a:t>
                </a:r>
                <a:r>
                  <a:rPr lang="ja-JP" altLang="en-US" dirty="0" smtClean="0">
                    <a:latin typeface="Times New Roman" panose="02020603050405020304" pitchFamily="18" charset="0"/>
                    <a:cs typeface="Times New Roman" panose="02020603050405020304" pitchFamily="18" charset="0"/>
                  </a:rPr>
                  <a:t>秒後の速度 </a:t>
                </a:r>
                <a:r>
                  <a:rPr lang="en-US" altLang="ja-JP" i="1" dirty="0" smtClean="0">
                    <a:latin typeface="Times New Roman" panose="02020603050405020304" pitchFamily="18" charset="0"/>
                    <a:cs typeface="Times New Roman" panose="02020603050405020304" pitchFamily="18" charset="0"/>
                  </a:rPr>
                  <a:t>v</a:t>
                </a:r>
                <a:r>
                  <a:rPr lang="ja-JP" altLang="en-US" dirty="0" smtClean="0">
                    <a:latin typeface="Times New Roman" panose="02020603050405020304" pitchFamily="18" charset="0"/>
                    <a:cs typeface="Times New Roman" panose="02020603050405020304" pitchFamily="18" charset="0"/>
                  </a:rPr>
                  <a:t>と位置 </a:t>
                </a:r>
                <a:r>
                  <a:rPr lang="en-US" altLang="ja-JP" i="1" dirty="0" smtClean="0">
                    <a:latin typeface="Times New Roman" panose="02020603050405020304" pitchFamily="18" charset="0"/>
                    <a:cs typeface="Times New Roman" panose="02020603050405020304" pitchFamily="18" charset="0"/>
                  </a:rPr>
                  <a:t>y</a:t>
                </a:r>
                <a:r>
                  <a:rPr lang="ja-JP" altLang="en-US" dirty="0" smtClean="0">
                    <a:latin typeface="Times New Roman" panose="02020603050405020304" pitchFamily="18" charset="0"/>
                    <a:cs typeface="Times New Roman" panose="02020603050405020304" pitchFamily="18" charset="0"/>
                  </a:rPr>
                  <a:t>を </a:t>
                </a:r>
                <a:r>
                  <a:rPr lang="en-US" altLang="ja-JP" i="1" dirty="0" smtClean="0">
                    <a:latin typeface="Arial" panose="020B0604020202020204" pitchFamily="34" charset="0"/>
                    <a:cs typeface="Arial" panose="020B0604020202020204" pitchFamily="34" charset="0"/>
                  </a:rPr>
                  <a:t>g</a:t>
                </a:r>
                <a:r>
                  <a:rPr lang="ja-JP" altLang="en-US" dirty="0" smtClean="0">
                    <a:latin typeface="Times New Roman" panose="02020603050405020304" pitchFamily="18" charset="0"/>
                    <a:cs typeface="Times New Roman" panose="02020603050405020304" pitchFamily="18" charset="0"/>
                  </a:rPr>
                  <a:t>と </a:t>
                </a:r>
                <a:r>
                  <a:rPr lang="en-US" altLang="ja-JP" i="1" dirty="0" smtClean="0">
                    <a:latin typeface="Times New Roman" panose="02020603050405020304" pitchFamily="18" charset="0"/>
                    <a:cs typeface="Times New Roman" panose="02020603050405020304" pitchFamily="18" charset="0"/>
                  </a:rPr>
                  <a:t>t</a:t>
                </a:r>
                <a:r>
                  <a:rPr lang="ja-JP" altLang="en-US" dirty="0" smtClean="0">
                    <a:latin typeface="Times New Roman" panose="02020603050405020304" pitchFamily="18" charset="0"/>
                    <a:cs typeface="Times New Roman" panose="02020603050405020304" pitchFamily="18" charset="0"/>
                  </a:rPr>
                  <a:t>を用いて表してみましょう。</a:t>
                </a:r>
                <a:endParaRPr lang="en-US" altLang="ja-JP" dirty="0" smtClean="0">
                  <a:latin typeface="Times New Roman" panose="02020603050405020304" pitchFamily="18" charset="0"/>
                  <a:cs typeface="Times New Roman" panose="02020603050405020304" pitchFamily="18" charset="0"/>
                </a:endParaRPr>
              </a:p>
              <a:p>
                <a:pPr marL="0" indent="0">
                  <a:buNone/>
                </a:pPr>
                <a:r>
                  <a:rPr lang="ja-JP" altLang="en-US" dirty="0" smtClean="0">
                    <a:latin typeface="Times New Roman" panose="02020603050405020304" pitchFamily="18" charset="0"/>
                    <a:cs typeface="Times New Roman" panose="02020603050405020304" pitchFamily="18" charset="0"/>
                  </a:rPr>
                  <a:t>      </a:t>
                </a:r>
                <a:r>
                  <a:rPr lang="ja-JP" altLang="en-US" dirty="0" smtClean="0">
                    <a:solidFill>
                      <a:srgbClr val="00B050"/>
                    </a:solidFill>
                    <a:latin typeface="Times New Roman" panose="02020603050405020304" pitchFamily="18" charset="0"/>
                    <a:cs typeface="Times New Roman" panose="02020603050405020304" pitchFamily="18" charset="0"/>
                  </a:rPr>
                  <a:t>（できたらクリック）</a:t>
                </a:r>
                <a:endParaRPr lang="en-US" altLang="ja-JP" dirty="0" smtClean="0">
                  <a:solidFill>
                    <a:srgbClr val="00B050"/>
                  </a:solidFill>
                  <a:latin typeface="Times New Roman" panose="02020603050405020304" pitchFamily="18" charset="0"/>
                  <a:cs typeface="Times New Roman" panose="02020603050405020304" pitchFamily="18" charset="0"/>
                </a:endParaRPr>
              </a:p>
              <a:p>
                <a:pPr marL="0" indent="0">
                  <a:buNone/>
                </a:pPr>
                <a:r>
                  <a:rPr lang="en-US" altLang="ja-JP" dirty="0" smtClean="0">
                    <a:solidFill>
                      <a:srgbClr val="0070C0"/>
                    </a:solidFill>
                    <a:latin typeface="Times New Roman" panose="02020603050405020304" pitchFamily="18" charset="0"/>
                    <a:cs typeface="Times New Roman" panose="02020603050405020304" pitchFamily="18" charset="0"/>
                  </a:rPr>
                  <a:t>〔</a:t>
                </a:r>
                <a:r>
                  <a:rPr lang="ja-JP" altLang="en-US" dirty="0" smtClean="0">
                    <a:solidFill>
                      <a:srgbClr val="0070C0"/>
                    </a:solidFill>
                    <a:latin typeface="Times New Roman" panose="02020603050405020304" pitchFamily="18" charset="0"/>
                    <a:cs typeface="Times New Roman" panose="02020603050405020304" pitchFamily="18" charset="0"/>
                  </a:rPr>
                  <a:t>答</a:t>
                </a:r>
                <a:r>
                  <a:rPr lang="en-US" altLang="ja-JP" dirty="0" smtClean="0">
                    <a:solidFill>
                      <a:srgbClr val="0070C0"/>
                    </a:solidFill>
                    <a:latin typeface="Times New Roman" panose="02020603050405020304" pitchFamily="18" charset="0"/>
                    <a:cs typeface="Times New Roman" panose="02020603050405020304" pitchFamily="18" charset="0"/>
                  </a:rPr>
                  <a:t>〕</a:t>
                </a:r>
                <a14:m>
                  <m:oMath xmlns:m="http://schemas.openxmlformats.org/officeDocument/2006/math">
                    <m:r>
                      <a:rPr lang="en-US" altLang="ja-JP" i="1">
                        <a:solidFill>
                          <a:srgbClr val="0070C0"/>
                        </a:solidFill>
                        <a:latin typeface="Cambria Math" panose="02040503050406030204" pitchFamily="18" charset="0"/>
                        <a:cs typeface="Times New Roman" panose="02020603050405020304" pitchFamily="18" charset="0"/>
                      </a:rPr>
                      <m:t> </m:t>
                    </m:r>
                    <m:r>
                      <a:rPr lang="en-US" altLang="ja-JP" b="0" i="1" smtClean="0">
                        <a:solidFill>
                          <a:srgbClr val="0070C0"/>
                        </a:solidFill>
                        <a:latin typeface="Cambria Math" panose="02040503050406030204" pitchFamily="18" charset="0"/>
                        <a:cs typeface="Times New Roman" panose="02020603050405020304" pitchFamily="18" charset="0"/>
                      </a:rPr>
                      <m:t>  </m:t>
                    </m:r>
                    <m:r>
                      <a:rPr lang="en-US" altLang="ja-JP" b="0" i="1" smtClean="0">
                        <a:solidFill>
                          <a:srgbClr val="0070C0"/>
                        </a:solidFill>
                        <a:latin typeface="Cambria Math" panose="02040503050406030204" pitchFamily="18" charset="0"/>
                        <a:cs typeface="Times New Roman" panose="02020603050405020304" pitchFamily="18" charset="0"/>
                      </a:rPr>
                      <m:t>𝑣</m:t>
                    </m:r>
                    <m:r>
                      <a:rPr lang="en-US" altLang="ja-JP" b="0" i="1" smtClean="0">
                        <a:solidFill>
                          <a:srgbClr val="0070C0"/>
                        </a:solidFill>
                        <a:latin typeface="Cambria Math" panose="02040503050406030204" pitchFamily="18" charset="0"/>
                        <a:cs typeface="Times New Roman" panose="02020603050405020304" pitchFamily="18" charset="0"/>
                      </a:rPr>
                      <m:t>=</m:t>
                    </m:r>
                    <m:r>
                      <m:rPr>
                        <m:nor/>
                      </m:rPr>
                      <a:rPr lang="en-US" altLang="ja-JP" i="1" dirty="0">
                        <a:solidFill>
                          <a:srgbClr val="0070C0"/>
                        </a:solidFill>
                        <a:latin typeface="Arial" panose="020B0604020202020204" pitchFamily="34" charset="0"/>
                        <a:cs typeface="Arial" panose="020B0604020202020204" pitchFamily="34" charset="0"/>
                      </a:rPr>
                      <m:t>g</m:t>
                    </m:r>
                    <m:r>
                      <a:rPr lang="en-US" altLang="ja-JP" b="0" i="1" dirty="0" smtClean="0">
                        <a:solidFill>
                          <a:srgbClr val="0070C0"/>
                        </a:solidFill>
                        <a:latin typeface="Cambria Math" panose="02040503050406030204" pitchFamily="18" charset="0"/>
                        <a:cs typeface="Arial" panose="020B0604020202020204" pitchFamily="34" charset="0"/>
                      </a:rPr>
                      <m:t>𝑡</m:t>
                    </m:r>
                    <m:r>
                      <a:rPr lang="ja-JP" altLang="en-US" i="1" dirty="0">
                        <a:solidFill>
                          <a:srgbClr val="0070C0"/>
                        </a:solidFill>
                        <a:latin typeface="Cambria Math" panose="02040503050406030204" pitchFamily="18" charset="0"/>
                        <a:cs typeface="Arial" panose="020B0604020202020204" pitchFamily="34" charset="0"/>
                      </a:rPr>
                      <m:t>、</m:t>
                    </m:r>
                    <m:r>
                      <a:rPr lang="en-US" altLang="ja-JP" b="0" i="1" dirty="0" smtClean="0">
                        <a:solidFill>
                          <a:srgbClr val="0070C0"/>
                        </a:solidFill>
                        <a:latin typeface="Cambria Math" panose="02040503050406030204" pitchFamily="18" charset="0"/>
                        <a:cs typeface="Arial" panose="020B0604020202020204" pitchFamily="34" charset="0"/>
                      </a:rPr>
                      <m:t> </m:t>
                    </m:r>
                    <m:r>
                      <a:rPr lang="en-US" altLang="ja-JP" b="0" i="1" dirty="0" smtClean="0">
                        <a:solidFill>
                          <a:srgbClr val="0070C0"/>
                        </a:solidFill>
                        <a:latin typeface="Cambria Math" panose="02040503050406030204" pitchFamily="18" charset="0"/>
                        <a:cs typeface="Arial" panose="020B0604020202020204" pitchFamily="34" charset="0"/>
                      </a:rPr>
                      <m:t>𝑦</m:t>
                    </m:r>
                    <m:r>
                      <a:rPr lang="en-US" altLang="ja-JP" b="0" i="1" dirty="0" smtClean="0">
                        <a:solidFill>
                          <a:srgbClr val="0070C0"/>
                        </a:solidFill>
                        <a:latin typeface="Cambria Math" panose="02040503050406030204" pitchFamily="18" charset="0"/>
                        <a:cs typeface="Arial" panose="020B0604020202020204" pitchFamily="34" charset="0"/>
                      </a:rPr>
                      <m:t>=</m:t>
                    </m:r>
                    <m:f>
                      <m:fPr>
                        <m:ctrlPr>
                          <a:rPr lang="en-US" altLang="ja-JP" b="0" i="1" dirty="0" smtClean="0">
                            <a:solidFill>
                              <a:srgbClr val="0070C0"/>
                            </a:solidFill>
                            <a:latin typeface="Cambria Math" panose="02040503050406030204" pitchFamily="18" charset="0"/>
                            <a:cs typeface="Arial" panose="020B0604020202020204" pitchFamily="34" charset="0"/>
                          </a:rPr>
                        </m:ctrlPr>
                      </m:fPr>
                      <m:num>
                        <m:r>
                          <a:rPr lang="en-US" altLang="ja-JP" b="0" i="1" dirty="0" smtClean="0">
                            <a:solidFill>
                              <a:srgbClr val="0070C0"/>
                            </a:solidFill>
                            <a:latin typeface="Cambria Math" panose="02040503050406030204" pitchFamily="18" charset="0"/>
                            <a:cs typeface="Arial" panose="020B0604020202020204" pitchFamily="34" charset="0"/>
                          </a:rPr>
                          <m:t>1</m:t>
                        </m:r>
                      </m:num>
                      <m:den>
                        <m:r>
                          <a:rPr lang="en-US" altLang="ja-JP" b="0" i="1" dirty="0" smtClean="0">
                            <a:solidFill>
                              <a:srgbClr val="0070C0"/>
                            </a:solidFill>
                            <a:latin typeface="Cambria Math" panose="02040503050406030204" pitchFamily="18" charset="0"/>
                            <a:cs typeface="Arial" panose="020B0604020202020204" pitchFamily="34" charset="0"/>
                          </a:rPr>
                          <m:t>2</m:t>
                        </m:r>
                      </m:den>
                    </m:f>
                    <m:r>
                      <m:rPr>
                        <m:nor/>
                      </m:rPr>
                      <a:rPr lang="en-US" altLang="ja-JP" i="1" dirty="0">
                        <a:solidFill>
                          <a:srgbClr val="0070C0"/>
                        </a:solidFill>
                        <a:latin typeface="Arial" panose="020B0604020202020204" pitchFamily="34" charset="0"/>
                        <a:cs typeface="Arial" panose="020B0604020202020204" pitchFamily="34" charset="0"/>
                      </a:rPr>
                      <m:t>g</m:t>
                    </m:r>
                    <m:sSup>
                      <m:sSupPr>
                        <m:ctrlPr>
                          <a:rPr lang="en-US" altLang="ja-JP" i="1" dirty="0" smtClean="0">
                            <a:solidFill>
                              <a:srgbClr val="0070C0"/>
                            </a:solidFill>
                            <a:latin typeface="Cambria Math" panose="02040503050406030204" pitchFamily="18" charset="0"/>
                            <a:cs typeface="Arial" panose="020B0604020202020204" pitchFamily="34" charset="0"/>
                          </a:rPr>
                        </m:ctrlPr>
                      </m:sSupPr>
                      <m:e>
                        <m:r>
                          <a:rPr lang="en-US" altLang="ja-JP" b="0" i="1" dirty="0" smtClean="0">
                            <a:solidFill>
                              <a:srgbClr val="0070C0"/>
                            </a:solidFill>
                            <a:latin typeface="Cambria Math" panose="02040503050406030204" pitchFamily="18" charset="0"/>
                            <a:cs typeface="Arial" panose="020B0604020202020204" pitchFamily="34" charset="0"/>
                          </a:rPr>
                          <m:t>𝑡</m:t>
                        </m:r>
                      </m:e>
                      <m:sup>
                        <m:r>
                          <a:rPr lang="en-US" altLang="ja-JP" b="0" i="1" dirty="0" smtClean="0">
                            <a:solidFill>
                              <a:srgbClr val="0070C0"/>
                            </a:solidFill>
                            <a:latin typeface="Cambria Math" panose="02040503050406030204" pitchFamily="18" charset="0"/>
                            <a:cs typeface="Arial" panose="020B0604020202020204" pitchFamily="34" charset="0"/>
                          </a:rPr>
                          <m:t>2</m:t>
                        </m:r>
                      </m:sup>
                    </m:sSup>
                  </m:oMath>
                </a14:m>
                <a:endParaRPr lang="en-US" altLang="ja-JP" i="1" dirty="0" smtClean="0">
                  <a:solidFill>
                    <a:srgbClr val="0070C0"/>
                  </a:solidFill>
                  <a:latin typeface="Times New Roman" panose="02020603050405020304" pitchFamily="18" charset="0"/>
                  <a:cs typeface="Times New Roman" panose="02020603050405020304" pitchFamily="18" charset="0"/>
                </a:endParaRPr>
              </a:p>
            </p:txBody>
          </p:sp>
        </mc:Choice>
        <mc:Fallback xmlns="">
          <p:sp>
            <p:nvSpPr>
              <p:cNvPr id="5" name="コンテンツ プレースホルダー 4"/>
              <p:cNvSpPr>
                <a:spLocks noGrp="1" noRot="1" noChangeAspect="1" noMove="1" noResize="1" noEditPoints="1" noAdjustHandles="1" noChangeArrowheads="1" noChangeShapeType="1" noTextEdit="1"/>
              </p:cNvSpPr>
              <p:nvPr>
                <p:ph sz="half" idx="1"/>
              </p:nvPr>
            </p:nvSpPr>
            <p:spPr>
              <a:xfrm>
                <a:off x="838200" y="1426296"/>
                <a:ext cx="5181600" cy="5071485"/>
              </a:xfrm>
              <a:blipFill>
                <a:blip r:embed="rId2"/>
                <a:stretch>
                  <a:fillRect l="-2118" t="-2163" r="-2353"/>
                </a:stretch>
              </a:blipFill>
            </p:spPr>
            <p:txBody>
              <a:bodyPr/>
              <a:lstStyle/>
              <a:p>
                <a:r>
                  <a:rPr lang="ja-JP" altLang="en-US">
                    <a:noFill/>
                  </a:rPr>
                  <a:t> </a:t>
                </a:r>
              </a:p>
            </p:txBody>
          </p:sp>
        </mc:Fallback>
      </mc:AlternateContent>
      <p:grpSp>
        <p:nvGrpSpPr>
          <p:cNvPr id="40" name="グループ化 39"/>
          <p:cNvGrpSpPr/>
          <p:nvPr/>
        </p:nvGrpSpPr>
        <p:grpSpPr>
          <a:xfrm>
            <a:off x="7220532" y="548069"/>
            <a:ext cx="3637370" cy="5750225"/>
            <a:chOff x="6741558" y="519041"/>
            <a:chExt cx="3637370" cy="5750225"/>
          </a:xfrm>
        </p:grpSpPr>
        <p:grpSp>
          <p:nvGrpSpPr>
            <p:cNvPr id="38" name="グループ化 37"/>
            <p:cNvGrpSpPr/>
            <p:nvPr/>
          </p:nvGrpSpPr>
          <p:grpSpPr>
            <a:xfrm>
              <a:off x="6741558" y="519041"/>
              <a:ext cx="3637370" cy="5750225"/>
              <a:chOff x="6741558" y="519041"/>
              <a:chExt cx="3637370" cy="5750225"/>
            </a:xfrm>
          </p:grpSpPr>
          <p:sp>
            <p:nvSpPr>
              <p:cNvPr id="37" name="正方形/長方形 36"/>
              <p:cNvSpPr/>
              <p:nvPr/>
            </p:nvSpPr>
            <p:spPr>
              <a:xfrm>
                <a:off x="6741558" y="519041"/>
                <a:ext cx="3637370" cy="575022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36" name="グループ化 35"/>
              <p:cNvGrpSpPr/>
              <p:nvPr/>
            </p:nvGrpSpPr>
            <p:grpSpPr>
              <a:xfrm>
                <a:off x="7304498" y="1009214"/>
                <a:ext cx="2873282" cy="4808463"/>
                <a:chOff x="7304498" y="1009214"/>
                <a:chExt cx="2873282" cy="4808463"/>
              </a:xfrm>
              <a:noFill/>
            </p:grpSpPr>
            <p:sp>
              <p:nvSpPr>
                <p:cNvPr id="27" name="テキスト ボックス 26"/>
                <p:cNvSpPr txBox="1"/>
                <p:nvPr/>
              </p:nvSpPr>
              <p:spPr>
                <a:xfrm>
                  <a:off x="8614224" y="4860420"/>
                  <a:ext cx="1005111" cy="400110"/>
                </a:xfrm>
                <a:prstGeom prst="rect">
                  <a:avLst/>
                </a:prstGeom>
                <a:grpFill/>
              </p:spPr>
              <p:txBody>
                <a:bodyPr wrap="square" rtlCol="0">
                  <a:spAutoFit/>
                </a:bodyPr>
                <a:lstStyle/>
                <a:p>
                  <a:r>
                    <a:rPr lang="ja-JP" altLang="en-US" dirty="0" smtClean="0"/>
                    <a:t>速度 </a:t>
                  </a:r>
                  <a:r>
                    <a:rPr lang="en-US" altLang="ja-JP" sz="2000" i="1" dirty="0" smtClean="0">
                      <a:latin typeface="Times New Roman" panose="02020603050405020304" pitchFamily="18" charset="0"/>
                      <a:cs typeface="Times New Roman" panose="02020603050405020304" pitchFamily="18" charset="0"/>
                    </a:rPr>
                    <a:t>v</a:t>
                  </a:r>
                </a:p>
              </p:txBody>
            </p:sp>
            <p:grpSp>
              <p:nvGrpSpPr>
                <p:cNvPr id="35" name="グループ化 34"/>
                <p:cNvGrpSpPr/>
                <p:nvPr/>
              </p:nvGrpSpPr>
              <p:grpSpPr>
                <a:xfrm>
                  <a:off x="7304498" y="1009214"/>
                  <a:ext cx="2873282" cy="4808463"/>
                  <a:chOff x="7014215" y="806018"/>
                  <a:chExt cx="2873282" cy="4808463"/>
                </a:xfrm>
                <a:grpFill/>
              </p:grpSpPr>
              <p:grpSp>
                <p:nvGrpSpPr>
                  <p:cNvPr id="31" name="グループ化 30"/>
                  <p:cNvGrpSpPr/>
                  <p:nvPr/>
                </p:nvGrpSpPr>
                <p:grpSpPr>
                  <a:xfrm>
                    <a:off x="7596234" y="806018"/>
                    <a:ext cx="2291263" cy="4808463"/>
                    <a:chOff x="7596234" y="806018"/>
                    <a:chExt cx="2291263" cy="4808463"/>
                  </a:xfrm>
                  <a:grpFill/>
                </p:grpSpPr>
                <p:grpSp>
                  <p:nvGrpSpPr>
                    <p:cNvPr id="29" name="グループ化 28"/>
                    <p:cNvGrpSpPr/>
                    <p:nvPr/>
                  </p:nvGrpSpPr>
                  <p:grpSpPr>
                    <a:xfrm>
                      <a:off x="7596234" y="806018"/>
                      <a:ext cx="2028732" cy="4808463"/>
                      <a:chOff x="7454899" y="1269002"/>
                      <a:chExt cx="2028732" cy="4808463"/>
                    </a:xfrm>
                    <a:grpFill/>
                  </p:grpSpPr>
                  <p:grpSp>
                    <p:nvGrpSpPr>
                      <p:cNvPr id="26" name="グループ化 25"/>
                      <p:cNvGrpSpPr/>
                      <p:nvPr/>
                    </p:nvGrpSpPr>
                    <p:grpSpPr>
                      <a:xfrm>
                        <a:off x="7454899" y="1269002"/>
                        <a:ext cx="2028732" cy="4808463"/>
                        <a:chOff x="7454899" y="1269002"/>
                        <a:chExt cx="2028732" cy="4808463"/>
                      </a:xfrm>
                      <a:grpFill/>
                    </p:grpSpPr>
                    <p:grpSp>
                      <p:nvGrpSpPr>
                        <p:cNvPr id="19" name="グループ化 18"/>
                        <p:cNvGrpSpPr/>
                        <p:nvPr/>
                      </p:nvGrpSpPr>
                      <p:grpSpPr>
                        <a:xfrm>
                          <a:off x="7454899" y="1269002"/>
                          <a:ext cx="2028732" cy="4808463"/>
                          <a:chOff x="7454899" y="1269002"/>
                          <a:chExt cx="2028732" cy="4808463"/>
                        </a:xfrm>
                        <a:grpFill/>
                      </p:grpSpPr>
                      <p:grpSp>
                        <p:nvGrpSpPr>
                          <p:cNvPr id="10" name="グループ化 9"/>
                          <p:cNvGrpSpPr/>
                          <p:nvPr/>
                        </p:nvGrpSpPr>
                        <p:grpSpPr>
                          <a:xfrm>
                            <a:off x="7797796" y="1426296"/>
                            <a:ext cx="45719" cy="4536849"/>
                            <a:chOff x="7594598" y="1530143"/>
                            <a:chExt cx="45719" cy="4536849"/>
                          </a:xfrm>
                          <a:grpFill/>
                        </p:grpSpPr>
                        <p:cxnSp>
                          <p:nvCxnSpPr>
                            <p:cNvPr id="6" name="直線矢印コネクタ 5"/>
                            <p:cNvCxnSpPr/>
                            <p:nvPr/>
                          </p:nvCxnSpPr>
                          <p:spPr>
                            <a:xfrm>
                              <a:off x="7609115" y="1530143"/>
                              <a:ext cx="0" cy="4536849"/>
                            </a:xfrm>
                            <a:prstGeom prst="straightConnector1">
                              <a:avLst/>
                            </a:prstGeom>
                            <a:grpFill/>
                            <a:ln w="9525">
                              <a:solidFill>
                                <a:schemeClr val="tx1"/>
                              </a:solidFill>
                              <a:tailEnd type="stealth" w="med" len="lg"/>
                            </a:ln>
                          </p:spPr>
                          <p:style>
                            <a:lnRef idx="1">
                              <a:schemeClr val="accent1"/>
                            </a:lnRef>
                            <a:fillRef idx="0">
                              <a:schemeClr val="accent1"/>
                            </a:fillRef>
                            <a:effectRef idx="0">
                              <a:schemeClr val="accent1"/>
                            </a:effectRef>
                            <a:fontRef idx="minor">
                              <a:schemeClr val="tx1"/>
                            </a:fontRef>
                          </p:style>
                        </p:cxnSp>
                        <p:sp>
                          <p:nvSpPr>
                            <p:cNvPr id="9" name="楕円 8"/>
                            <p:cNvSpPr/>
                            <p:nvPr/>
                          </p:nvSpPr>
                          <p:spPr>
                            <a:xfrm>
                              <a:off x="7594598" y="1685927"/>
                              <a:ext cx="45719" cy="45719"/>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11" name="テキスト ボックス 10"/>
                          <p:cNvSpPr txBox="1"/>
                          <p:nvPr/>
                        </p:nvSpPr>
                        <p:spPr>
                          <a:xfrm>
                            <a:off x="8280404" y="1269002"/>
                            <a:ext cx="1005111" cy="369332"/>
                          </a:xfrm>
                          <a:prstGeom prst="rect">
                            <a:avLst/>
                          </a:prstGeom>
                          <a:grpFill/>
                        </p:spPr>
                        <p:txBody>
                          <a:bodyPr wrap="square" rtlCol="0">
                            <a:spAutoFit/>
                          </a:bodyPr>
                          <a:lstStyle/>
                          <a:p>
                            <a:r>
                              <a:rPr lang="ja-JP" altLang="en-US" dirty="0" smtClean="0"/>
                              <a:t>時刻 </a:t>
                            </a:r>
                            <a:r>
                              <a:rPr lang="en-US" altLang="ja-JP" dirty="0" smtClean="0"/>
                              <a:t>0</a:t>
                            </a:r>
                            <a:endParaRPr kumimoji="1" lang="ja-JP" altLang="en-US" dirty="0"/>
                          </a:p>
                        </p:txBody>
                      </p:sp>
                      <p:sp>
                        <p:nvSpPr>
                          <p:cNvPr id="13" name="テキスト ボックス 12"/>
                          <p:cNvSpPr txBox="1"/>
                          <p:nvPr/>
                        </p:nvSpPr>
                        <p:spPr>
                          <a:xfrm>
                            <a:off x="8478520" y="4424980"/>
                            <a:ext cx="1005111" cy="400110"/>
                          </a:xfrm>
                          <a:prstGeom prst="rect">
                            <a:avLst/>
                          </a:prstGeom>
                          <a:grpFill/>
                        </p:spPr>
                        <p:txBody>
                          <a:bodyPr wrap="square" rtlCol="0">
                            <a:spAutoFit/>
                          </a:bodyPr>
                          <a:lstStyle/>
                          <a:p>
                            <a:r>
                              <a:rPr lang="ja-JP" altLang="en-US" dirty="0" smtClean="0"/>
                              <a:t>時刻 </a:t>
                            </a:r>
                            <a:r>
                              <a:rPr lang="en-US" altLang="ja-JP" sz="2000" i="1" dirty="0" smtClean="0">
                                <a:latin typeface="Times New Roman" panose="02020603050405020304" pitchFamily="18" charset="0"/>
                                <a:cs typeface="Times New Roman" panose="02020603050405020304" pitchFamily="18" charset="0"/>
                              </a:rPr>
                              <a:t>t</a:t>
                            </a:r>
                          </a:p>
                        </p:txBody>
                      </p:sp>
                      <p:sp>
                        <p:nvSpPr>
                          <p:cNvPr id="14" name="テキスト ボックス 13"/>
                          <p:cNvSpPr txBox="1"/>
                          <p:nvPr/>
                        </p:nvSpPr>
                        <p:spPr>
                          <a:xfrm>
                            <a:off x="7454899" y="1392279"/>
                            <a:ext cx="540654" cy="369332"/>
                          </a:xfrm>
                          <a:prstGeom prst="rect">
                            <a:avLst/>
                          </a:prstGeom>
                          <a:grpFill/>
                        </p:spPr>
                        <p:txBody>
                          <a:bodyPr wrap="square" rtlCol="0">
                            <a:spAutoFit/>
                          </a:bodyPr>
                          <a:lstStyle/>
                          <a:p>
                            <a:r>
                              <a:rPr lang="en-US" altLang="ja-JP" dirty="0"/>
                              <a:t>O</a:t>
                            </a:r>
                            <a:endParaRPr kumimoji="1" lang="ja-JP" altLang="en-US" dirty="0"/>
                          </a:p>
                        </p:txBody>
                      </p:sp>
                      <p:sp>
                        <p:nvSpPr>
                          <p:cNvPr id="17" name="テキスト ボックス 16"/>
                          <p:cNvSpPr txBox="1"/>
                          <p:nvPr/>
                        </p:nvSpPr>
                        <p:spPr>
                          <a:xfrm>
                            <a:off x="7460347" y="5677355"/>
                            <a:ext cx="493480" cy="400110"/>
                          </a:xfrm>
                          <a:prstGeom prst="rect">
                            <a:avLst/>
                          </a:prstGeom>
                          <a:grpFill/>
                        </p:spPr>
                        <p:txBody>
                          <a:bodyPr wrap="square" rtlCol="0">
                            <a:spAutoFit/>
                          </a:bodyPr>
                          <a:lstStyle/>
                          <a:p>
                            <a:r>
                              <a:rPr lang="en-US" altLang="ja-JP" sz="2000" i="1" dirty="0" smtClean="0">
                                <a:latin typeface="Times New Roman" panose="02020603050405020304" pitchFamily="18" charset="0"/>
                                <a:cs typeface="Times New Roman" panose="02020603050405020304" pitchFamily="18" charset="0"/>
                              </a:rPr>
                              <a:t>y</a:t>
                            </a:r>
                          </a:p>
                        </p:txBody>
                      </p:sp>
                    </p:grpSp>
                    <p:sp>
                      <p:nvSpPr>
                        <p:cNvPr id="20" name="楕円 19"/>
                        <p:cNvSpPr/>
                        <p:nvPr/>
                      </p:nvSpPr>
                      <p:spPr>
                        <a:xfrm>
                          <a:off x="8062680" y="4326649"/>
                          <a:ext cx="246743" cy="246743"/>
                        </a:xfrm>
                        <a:prstGeom prst="ellipse">
                          <a:avLst/>
                        </a:prstGeom>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1" name="楕円 20"/>
                        <p:cNvSpPr/>
                        <p:nvPr/>
                      </p:nvSpPr>
                      <p:spPr>
                        <a:xfrm>
                          <a:off x="8062681" y="1489860"/>
                          <a:ext cx="246743" cy="246743"/>
                        </a:xfrm>
                        <a:prstGeom prst="ellipse">
                          <a:avLst/>
                        </a:prstGeom>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24" name="直線矢印コネクタ 23"/>
                        <p:cNvCxnSpPr/>
                        <p:nvPr/>
                      </p:nvCxnSpPr>
                      <p:spPr>
                        <a:xfrm>
                          <a:off x="8186051" y="4564383"/>
                          <a:ext cx="0" cy="718817"/>
                        </a:xfrm>
                        <a:prstGeom prst="straightConnector1">
                          <a:avLst/>
                        </a:prstGeom>
                        <a:grpFill/>
                        <a:ln w="53975">
                          <a:headEnd w="sm" len="sm"/>
                          <a:tailEnd type="triangle" w="med" len="med"/>
                        </a:ln>
                      </p:spPr>
                      <p:style>
                        <a:lnRef idx="1">
                          <a:schemeClr val="accent1"/>
                        </a:lnRef>
                        <a:fillRef idx="0">
                          <a:schemeClr val="accent1"/>
                        </a:fillRef>
                        <a:effectRef idx="0">
                          <a:schemeClr val="accent1"/>
                        </a:effectRef>
                        <a:fontRef idx="minor">
                          <a:schemeClr val="tx1"/>
                        </a:fontRef>
                      </p:style>
                    </p:cxnSp>
                  </p:grpSp>
                  <p:sp>
                    <p:nvSpPr>
                      <p:cNvPr id="28" name="下矢印 27"/>
                      <p:cNvSpPr/>
                      <p:nvPr/>
                    </p:nvSpPr>
                    <p:spPr>
                      <a:xfrm>
                        <a:off x="8505371" y="1613231"/>
                        <a:ext cx="160023" cy="2873608"/>
                      </a:xfrm>
                      <a:prstGeom prst="downArrow">
                        <a:avLst/>
                      </a:prstGeom>
                      <a:grpFill/>
                      <a:ln w="15875">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30" name="テキスト ボックス 29"/>
                    <p:cNvSpPr txBox="1"/>
                    <p:nvPr/>
                  </p:nvSpPr>
                  <p:spPr>
                    <a:xfrm>
                      <a:off x="8882386" y="2309986"/>
                      <a:ext cx="1005111" cy="400110"/>
                    </a:xfrm>
                    <a:prstGeom prst="rect">
                      <a:avLst/>
                    </a:prstGeom>
                    <a:grpFill/>
                  </p:spPr>
                  <p:txBody>
                    <a:bodyPr wrap="square" rtlCol="0">
                      <a:spAutoFit/>
                    </a:bodyPr>
                    <a:lstStyle/>
                    <a:p>
                      <a:r>
                        <a:rPr lang="ja-JP" altLang="en-US" dirty="0"/>
                        <a:t>変位</a:t>
                      </a:r>
                      <a:r>
                        <a:rPr lang="ja-JP" altLang="en-US" dirty="0" smtClean="0"/>
                        <a:t> </a:t>
                      </a:r>
                      <a:r>
                        <a:rPr lang="en-US" altLang="ja-JP" sz="2000" i="1" dirty="0" smtClean="0">
                          <a:latin typeface="Times New Roman" panose="02020603050405020304" pitchFamily="18" charset="0"/>
                          <a:cs typeface="Times New Roman" panose="02020603050405020304" pitchFamily="18" charset="0"/>
                        </a:rPr>
                        <a:t>y</a:t>
                      </a:r>
                    </a:p>
                  </p:txBody>
                </p:sp>
              </p:grpSp>
              <p:sp>
                <p:nvSpPr>
                  <p:cNvPr id="32" name="テキスト ボックス 31"/>
                  <p:cNvSpPr txBox="1"/>
                  <p:nvPr/>
                </p:nvSpPr>
                <p:spPr>
                  <a:xfrm>
                    <a:off x="7014215" y="3761941"/>
                    <a:ext cx="1005111" cy="400110"/>
                  </a:xfrm>
                  <a:prstGeom prst="rect">
                    <a:avLst/>
                  </a:prstGeom>
                  <a:grpFill/>
                </p:spPr>
                <p:txBody>
                  <a:bodyPr wrap="square" rtlCol="0">
                    <a:spAutoFit/>
                  </a:bodyPr>
                  <a:lstStyle/>
                  <a:p>
                    <a:r>
                      <a:rPr lang="ja-JP" altLang="en-US" dirty="0" smtClean="0"/>
                      <a:t>位置 </a:t>
                    </a:r>
                    <a:r>
                      <a:rPr lang="en-US" altLang="ja-JP" sz="2000" i="1" dirty="0" smtClean="0">
                        <a:latin typeface="Times New Roman" panose="02020603050405020304" pitchFamily="18" charset="0"/>
                        <a:cs typeface="Times New Roman" panose="02020603050405020304" pitchFamily="18" charset="0"/>
                      </a:rPr>
                      <a:t>y</a:t>
                    </a:r>
                  </a:p>
                </p:txBody>
              </p:sp>
              <p:cxnSp>
                <p:nvCxnSpPr>
                  <p:cNvPr id="34" name="直線コネクタ 33"/>
                  <p:cNvCxnSpPr/>
                  <p:nvPr/>
                </p:nvCxnSpPr>
                <p:spPr>
                  <a:xfrm>
                    <a:off x="7836086" y="3979777"/>
                    <a:ext cx="495120" cy="0"/>
                  </a:xfrm>
                  <a:prstGeom prst="line">
                    <a:avLst/>
                  </a:prstGeom>
                  <a:grpFill/>
                  <a:ln>
                    <a:solidFill>
                      <a:schemeClr val="tx1"/>
                    </a:solidFill>
                    <a:prstDash val="dash"/>
                  </a:ln>
                </p:spPr>
                <p:style>
                  <a:lnRef idx="1">
                    <a:schemeClr val="accent1"/>
                  </a:lnRef>
                  <a:fillRef idx="0">
                    <a:schemeClr val="accent1"/>
                  </a:fillRef>
                  <a:effectRef idx="0">
                    <a:schemeClr val="accent1"/>
                  </a:effectRef>
                  <a:fontRef idx="minor">
                    <a:schemeClr val="tx1"/>
                  </a:fontRef>
                </p:style>
              </p:cxnSp>
            </p:grpSp>
          </p:grpSp>
        </p:grpSp>
        <p:sp>
          <p:nvSpPr>
            <p:cNvPr id="39" name="楕円 38"/>
            <p:cNvSpPr/>
            <p:nvPr/>
          </p:nvSpPr>
          <p:spPr>
            <a:xfrm>
              <a:off x="8218528" y="1317157"/>
              <a:ext cx="85633" cy="75903"/>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Tree>
    <p:extLst>
      <p:ext uri="{BB962C8B-B14F-4D97-AF65-F5344CB8AC3E}">
        <p14:creationId xmlns:p14="http://schemas.microsoft.com/office/powerpoint/2010/main" val="8561826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5">
                                            <p:txEl>
                                              <p:pRg st="4" end="4"/>
                                            </p:txEl>
                                          </p:spTgt>
                                        </p:tgtEl>
                                        <p:attrNameLst>
                                          <p:attrName>style.visibility</p:attrName>
                                        </p:attrNameLst>
                                      </p:cBhvr>
                                      <p:to>
                                        <p:strVal val="visible"/>
                                      </p:to>
                                    </p:set>
                                    <p:anim calcmode="lin" valueType="num">
                                      <p:cBhvr additive="base">
                                        <p:cTn id="7" dur="500" fill="hold"/>
                                        <p:tgtEl>
                                          <p:spTgt spid="5">
                                            <p:txEl>
                                              <p:pRg st="4" end="4"/>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3"/>
          <p:cNvSpPr>
            <a:spLocks noGrp="1"/>
          </p:cNvSpPr>
          <p:nvPr>
            <p:ph type="title"/>
          </p:nvPr>
        </p:nvSpPr>
        <p:spPr>
          <a:xfrm>
            <a:off x="838200" y="365126"/>
            <a:ext cx="10515600" cy="881784"/>
          </a:xfrm>
        </p:spPr>
        <p:txBody>
          <a:bodyPr/>
          <a:lstStyle/>
          <a:p>
            <a:r>
              <a:rPr lang="ja-JP" altLang="en-US" dirty="0" smtClean="0"/>
              <a:t>自由</a:t>
            </a:r>
            <a:r>
              <a:rPr lang="ja-JP" altLang="en-US" dirty="0"/>
              <a:t>落下</a:t>
            </a:r>
            <a:endParaRPr kumimoji="1" lang="ja-JP" altLang="en-US" dirty="0"/>
          </a:p>
        </p:txBody>
      </p:sp>
      <mc:AlternateContent xmlns:mc="http://schemas.openxmlformats.org/markup-compatibility/2006" xmlns:a14="http://schemas.microsoft.com/office/drawing/2010/main">
        <mc:Choice Requires="a14">
          <p:sp>
            <p:nvSpPr>
              <p:cNvPr id="5" name="コンテンツ プレースホルダー 4"/>
              <p:cNvSpPr>
                <a:spLocks noGrp="1"/>
              </p:cNvSpPr>
              <p:nvPr>
                <p:ph sz="half" idx="1"/>
              </p:nvPr>
            </p:nvSpPr>
            <p:spPr>
              <a:xfrm>
                <a:off x="838200" y="1426296"/>
                <a:ext cx="5181600" cy="5071485"/>
              </a:xfrm>
            </p:spPr>
            <p:txBody>
              <a:bodyPr>
                <a:normAutofit/>
              </a:bodyPr>
              <a:lstStyle/>
              <a:p>
                <a:pPr marL="0" indent="0">
                  <a:buNone/>
                </a:pPr>
                <a:r>
                  <a:rPr kumimoji="1" lang="en-US" altLang="ja-JP" dirty="0" smtClean="0">
                    <a:latin typeface="Times New Roman" panose="02020603050405020304" pitchFamily="18" charset="0"/>
                    <a:cs typeface="Times New Roman" panose="02020603050405020304" pitchFamily="18" charset="0"/>
                  </a:rPr>
                  <a:t>〔</a:t>
                </a:r>
                <a:r>
                  <a:rPr lang="ja-JP" altLang="en-US" dirty="0" smtClean="0">
                    <a:latin typeface="Times New Roman" panose="02020603050405020304" pitchFamily="18" charset="0"/>
                    <a:cs typeface="Times New Roman" panose="02020603050405020304" pitchFamily="18" charset="0"/>
                  </a:rPr>
                  <a:t>自由</a:t>
                </a:r>
                <a:r>
                  <a:rPr lang="ja-JP" altLang="en-US" dirty="0">
                    <a:latin typeface="Times New Roman" panose="02020603050405020304" pitchFamily="18" charset="0"/>
                    <a:cs typeface="Times New Roman" panose="02020603050405020304" pitchFamily="18" charset="0"/>
                  </a:rPr>
                  <a:t>落下</a:t>
                </a:r>
                <a:r>
                  <a:rPr lang="ja-JP" altLang="en-US" dirty="0" smtClean="0">
                    <a:latin typeface="Times New Roman" panose="02020603050405020304" pitchFamily="18" charset="0"/>
                    <a:cs typeface="Times New Roman" panose="02020603050405020304" pitchFamily="18" charset="0"/>
                  </a:rPr>
                  <a:t>の公式まとめ</a:t>
                </a:r>
                <a:r>
                  <a:rPr kumimoji="1" lang="en-US" altLang="ja-JP" dirty="0" smtClean="0">
                    <a:latin typeface="Times New Roman" panose="02020603050405020304" pitchFamily="18" charset="0"/>
                    <a:cs typeface="Times New Roman" panose="02020603050405020304" pitchFamily="18" charset="0"/>
                  </a:rPr>
                  <a:t>〕</a:t>
                </a:r>
              </a:p>
              <a:p>
                <a:pPr marL="0" indent="0">
                  <a:buNone/>
                </a:pPr>
                <a:r>
                  <a:rPr lang="ja-JP" altLang="en-US" dirty="0" smtClean="0">
                    <a:solidFill>
                      <a:srgbClr val="0070C0"/>
                    </a:solidFill>
                    <a:latin typeface="Times New Roman" panose="02020603050405020304" pitchFamily="18" charset="0"/>
                    <a:cs typeface="Times New Roman" panose="02020603050405020304" pitchFamily="18" charset="0"/>
                  </a:rPr>
                  <a:t>時刻 </a:t>
                </a:r>
                <a:r>
                  <a:rPr lang="en-US" altLang="ja-JP" i="1" dirty="0" smtClean="0">
                    <a:solidFill>
                      <a:srgbClr val="0070C0"/>
                    </a:solidFill>
                    <a:latin typeface="Times New Roman" panose="02020603050405020304" pitchFamily="18" charset="0"/>
                    <a:cs typeface="Times New Roman" panose="02020603050405020304" pitchFamily="18" charset="0"/>
                  </a:rPr>
                  <a:t>t </a:t>
                </a:r>
                <a:r>
                  <a:rPr lang="ja-JP" altLang="en-US" dirty="0" smtClean="0">
                    <a:solidFill>
                      <a:srgbClr val="0070C0"/>
                    </a:solidFill>
                    <a:latin typeface="Times New Roman" panose="02020603050405020304" pitchFamily="18" charset="0"/>
                    <a:cs typeface="Times New Roman" panose="02020603050405020304" pitchFamily="18" charset="0"/>
                  </a:rPr>
                  <a:t>における</a:t>
                </a:r>
                <a:endParaRPr lang="en-US" altLang="ja-JP" dirty="0" smtClean="0">
                  <a:solidFill>
                    <a:srgbClr val="0070C0"/>
                  </a:solidFill>
                  <a:latin typeface="Times New Roman" panose="02020603050405020304" pitchFamily="18" charset="0"/>
                  <a:cs typeface="Times New Roman" panose="02020603050405020304" pitchFamily="18" charset="0"/>
                </a:endParaRPr>
              </a:p>
              <a:p>
                <a:pPr marL="0" indent="0">
                  <a:buNone/>
                </a:pPr>
                <a:r>
                  <a:rPr lang="ja-JP" altLang="en-US" dirty="0" smtClean="0">
                    <a:solidFill>
                      <a:srgbClr val="0070C0"/>
                    </a:solidFill>
                    <a:latin typeface="Times New Roman" panose="02020603050405020304" pitchFamily="18" charset="0"/>
                    <a:cs typeface="Times New Roman" panose="02020603050405020304" pitchFamily="18" charset="0"/>
                  </a:rPr>
                  <a:t>　　速度</a:t>
                </a:r>
                <a14:m>
                  <m:oMath xmlns:m="http://schemas.openxmlformats.org/officeDocument/2006/math">
                    <m:r>
                      <a:rPr lang="en-US" altLang="ja-JP" i="1">
                        <a:solidFill>
                          <a:srgbClr val="0070C0"/>
                        </a:solidFill>
                        <a:latin typeface="Cambria Math" panose="02040503050406030204" pitchFamily="18" charset="0"/>
                        <a:cs typeface="Times New Roman" panose="02020603050405020304" pitchFamily="18" charset="0"/>
                      </a:rPr>
                      <m:t> </m:t>
                    </m:r>
                    <m:r>
                      <a:rPr lang="en-US" altLang="ja-JP" b="0" i="1" smtClean="0">
                        <a:solidFill>
                          <a:srgbClr val="0070C0"/>
                        </a:solidFill>
                        <a:latin typeface="Cambria Math" panose="02040503050406030204" pitchFamily="18" charset="0"/>
                        <a:cs typeface="Times New Roman" panose="02020603050405020304" pitchFamily="18" charset="0"/>
                      </a:rPr>
                      <m:t>  </m:t>
                    </m:r>
                    <m:r>
                      <a:rPr lang="en-US" altLang="ja-JP" b="0" i="1" smtClean="0">
                        <a:solidFill>
                          <a:srgbClr val="FF0000"/>
                        </a:solidFill>
                        <a:latin typeface="Cambria Math" panose="02040503050406030204" pitchFamily="18" charset="0"/>
                        <a:cs typeface="Times New Roman" panose="02020603050405020304" pitchFamily="18" charset="0"/>
                      </a:rPr>
                      <m:t>𝑣</m:t>
                    </m:r>
                    <m:r>
                      <a:rPr lang="en-US" altLang="ja-JP" b="0" i="1" smtClean="0">
                        <a:solidFill>
                          <a:srgbClr val="FF0000"/>
                        </a:solidFill>
                        <a:latin typeface="Cambria Math" panose="02040503050406030204" pitchFamily="18" charset="0"/>
                        <a:cs typeface="Times New Roman" panose="02020603050405020304" pitchFamily="18" charset="0"/>
                      </a:rPr>
                      <m:t>=</m:t>
                    </m:r>
                    <m:r>
                      <m:rPr>
                        <m:nor/>
                      </m:rPr>
                      <a:rPr lang="en-US" altLang="ja-JP" i="1" dirty="0">
                        <a:solidFill>
                          <a:srgbClr val="FF0000"/>
                        </a:solidFill>
                        <a:latin typeface="Arial" panose="020B0604020202020204" pitchFamily="34" charset="0"/>
                        <a:cs typeface="Arial" panose="020B0604020202020204" pitchFamily="34" charset="0"/>
                      </a:rPr>
                      <m:t>g</m:t>
                    </m:r>
                    <m:r>
                      <a:rPr lang="en-US" altLang="ja-JP" b="0" i="1" dirty="0" smtClean="0">
                        <a:solidFill>
                          <a:srgbClr val="FF0000"/>
                        </a:solidFill>
                        <a:latin typeface="Cambria Math" panose="02040503050406030204" pitchFamily="18" charset="0"/>
                        <a:cs typeface="Arial" panose="020B0604020202020204" pitchFamily="34" charset="0"/>
                      </a:rPr>
                      <m:t>𝑡</m:t>
                    </m:r>
                  </m:oMath>
                </a14:m>
                <a:r>
                  <a:rPr lang="ja-JP" altLang="en-US" dirty="0" smtClean="0">
                    <a:solidFill>
                      <a:srgbClr val="0070C0"/>
                    </a:solidFill>
                    <a:latin typeface="Cambria Math" panose="02040503050406030204" pitchFamily="18" charset="0"/>
                    <a:cs typeface="Arial" panose="020B0604020202020204" pitchFamily="34" charset="0"/>
                  </a:rPr>
                  <a:t>・・・①</a:t>
                </a:r>
                <a:endParaRPr lang="en-US" altLang="ja-JP" dirty="0" smtClean="0">
                  <a:solidFill>
                    <a:srgbClr val="0070C0"/>
                  </a:solidFill>
                  <a:latin typeface="Cambria Math" panose="02040503050406030204" pitchFamily="18" charset="0"/>
                  <a:cs typeface="Arial" panose="020B0604020202020204" pitchFamily="34" charset="0"/>
                </a:endParaRPr>
              </a:p>
              <a:p>
                <a:pPr marL="0" indent="0">
                  <a:buNone/>
                </a:pPr>
                <a:r>
                  <a:rPr lang="ja-JP" altLang="en-US" dirty="0" smtClean="0">
                    <a:solidFill>
                      <a:srgbClr val="0070C0"/>
                    </a:solidFill>
                    <a:latin typeface="Cambria Math" panose="02040503050406030204" pitchFamily="18" charset="0"/>
                    <a:cs typeface="Arial" panose="020B0604020202020204" pitchFamily="34" charset="0"/>
                  </a:rPr>
                  <a:t>　　変位　</a:t>
                </a:r>
                <a14:m>
                  <m:oMath xmlns:m="http://schemas.openxmlformats.org/officeDocument/2006/math">
                    <m:r>
                      <a:rPr lang="en-US" altLang="ja-JP" b="0" i="1" dirty="0" smtClean="0">
                        <a:solidFill>
                          <a:srgbClr val="0070C0"/>
                        </a:solidFill>
                        <a:latin typeface="Cambria Math" panose="02040503050406030204" pitchFamily="18" charset="0"/>
                        <a:cs typeface="Arial" panose="020B0604020202020204" pitchFamily="34" charset="0"/>
                      </a:rPr>
                      <m:t> </m:t>
                    </m:r>
                    <m:r>
                      <a:rPr lang="en-US" altLang="ja-JP" b="0" i="1" dirty="0" smtClean="0">
                        <a:solidFill>
                          <a:srgbClr val="FF0000"/>
                        </a:solidFill>
                        <a:latin typeface="Cambria Math" panose="02040503050406030204" pitchFamily="18" charset="0"/>
                        <a:cs typeface="Arial" panose="020B0604020202020204" pitchFamily="34" charset="0"/>
                      </a:rPr>
                      <m:t>𝑦</m:t>
                    </m:r>
                    <m:r>
                      <a:rPr lang="en-US" altLang="ja-JP" b="0" i="1" dirty="0" smtClean="0">
                        <a:solidFill>
                          <a:srgbClr val="FF0000"/>
                        </a:solidFill>
                        <a:latin typeface="Cambria Math" panose="02040503050406030204" pitchFamily="18" charset="0"/>
                        <a:cs typeface="Arial" panose="020B0604020202020204" pitchFamily="34" charset="0"/>
                      </a:rPr>
                      <m:t>=</m:t>
                    </m:r>
                    <m:f>
                      <m:fPr>
                        <m:ctrlPr>
                          <a:rPr lang="en-US" altLang="ja-JP" b="0" i="1" dirty="0" smtClean="0">
                            <a:solidFill>
                              <a:srgbClr val="FF0000"/>
                            </a:solidFill>
                            <a:latin typeface="Cambria Math" panose="02040503050406030204" pitchFamily="18" charset="0"/>
                            <a:cs typeface="Arial" panose="020B0604020202020204" pitchFamily="34" charset="0"/>
                          </a:rPr>
                        </m:ctrlPr>
                      </m:fPr>
                      <m:num>
                        <m:r>
                          <a:rPr lang="en-US" altLang="ja-JP" b="0" i="1" dirty="0" smtClean="0">
                            <a:solidFill>
                              <a:srgbClr val="FF0000"/>
                            </a:solidFill>
                            <a:latin typeface="Cambria Math" panose="02040503050406030204" pitchFamily="18" charset="0"/>
                            <a:cs typeface="Arial" panose="020B0604020202020204" pitchFamily="34" charset="0"/>
                          </a:rPr>
                          <m:t>1</m:t>
                        </m:r>
                      </m:num>
                      <m:den>
                        <m:r>
                          <a:rPr lang="en-US" altLang="ja-JP" b="0" i="1" dirty="0" smtClean="0">
                            <a:solidFill>
                              <a:srgbClr val="FF0000"/>
                            </a:solidFill>
                            <a:latin typeface="Cambria Math" panose="02040503050406030204" pitchFamily="18" charset="0"/>
                            <a:cs typeface="Arial" panose="020B0604020202020204" pitchFamily="34" charset="0"/>
                          </a:rPr>
                          <m:t>2</m:t>
                        </m:r>
                      </m:den>
                    </m:f>
                    <m:r>
                      <m:rPr>
                        <m:nor/>
                      </m:rPr>
                      <a:rPr lang="en-US" altLang="ja-JP" i="1" dirty="0">
                        <a:solidFill>
                          <a:srgbClr val="FF0000"/>
                        </a:solidFill>
                        <a:latin typeface="Arial" panose="020B0604020202020204" pitchFamily="34" charset="0"/>
                        <a:cs typeface="Arial" panose="020B0604020202020204" pitchFamily="34" charset="0"/>
                      </a:rPr>
                      <m:t>g</m:t>
                    </m:r>
                    <m:sSup>
                      <m:sSupPr>
                        <m:ctrlPr>
                          <a:rPr lang="en-US" altLang="ja-JP" i="1" dirty="0" smtClean="0">
                            <a:solidFill>
                              <a:srgbClr val="FF0000"/>
                            </a:solidFill>
                            <a:latin typeface="Cambria Math" panose="02040503050406030204" pitchFamily="18" charset="0"/>
                            <a:cs typeface="Arial" panose="020B0604020202020204" pitchFamily="34" charset="0"/>
                          </a:rPr>
                        </m:ctrlPr>
                      </m:sSupPr>
                      <m:e>
                        <m:r>
                          <a:rPr lang="en-US" altLang="ja-JP" b="0" i="1" dirty="0" smtClean="0">
                            <a:solidFill>
                              <a:srgbClr val="FF0000"/>
                            </a:solidFill>
                            <a:latin typeface="Cambria Math" panose="02040503050406030204" pitchFamily="18" charset="0"/>
                            <a:cs typeface="Arial" panose="020B0604020202020204" pitchFamily="34" charset="0"/>
                          </a:rPr>
                          <m:t>𝑡</m:t>
                        </m:r>
                      </m:e>
                      <m:sup>
                        <m:r>
                          <a:rPr lang="en-US" altLang="ja-JP" b="0" i="1" dirty="0" smtClean="0">
                            <a:solidFill>
                              <a:srgbClr val="FF0000"/>
                            </a:solidFill>
                            <a:latin typeface="Cambria Math" panose="02040503050406030204" pitchFamily="18" charset="0"/>
                            <a:cs typeface="Arial" panose="020B0604020202020204" pitchFamily="34" charset="0"/>
                          </a:rPr>
                          <m:t>2</m:t>
                        </m:r>
                      </m:sup>
                    </m:sSup>
                  </m:oMath>
                </a14:m>
                <a:r>
                  <a:rPr lang="ja-JP" altLang="en-US" dirty="0">
                    <a:solidFill>
                      <a:srgbClr val="0070C0"/>
                    </a:solidFill>
                    <a:latin typeface="Cambria Math" panose="02040503050406030204" pitchFamily="18" charset="0"/>
                    <a:cs typeface="Arial" panose="020B0604020202020204" pitchFamily="34" charset="0"/>
                  </a:rPr>
                  <a:t>・・</a:t>
                </a:r>
                <a:r>
                  <a:rPr lang="ja-JP" altLang="en-US" dirty="0" smtClean="0">
                    <a:solidFill>
                      <a:srgbClr val="0070C0"/>
                    </a:solidFill>
                    <a:latin typeface="Cambria Math" panose="02040503050406030204" pitchFamily="18" charset="0"/>
                    <a:cs typeface="Arial" panose="020B0604020202020204" pitchFamily="34" charset="0"/>
                  </a:rPr>
                  <a:t>・②</a:t>
                </a:r>
                <a:endParaRPr lang="en-US" altLang="ja-JP" dirty="0">
                  <a:solidFill>
                    <a:srgbClr val="0070C0"/>
                  </a:solidFill>
                  <a:latin typeface="Cambria Math" panose="02040503050406030204" pitchFamily="18" charset="0"/>
                  <a:cs typeface="Arial" panose="020B0604020202020204" pitchFamily="34" charset="0"/>
                </a:endParaRPr>
              </a:p>
              <a:p>
                <a:pPr marL="0" indent="0">
                  <a:buNone/>
                </a:pPr>
                <a:r>
                  <a:rPr lang="en-US" altLang="ja-JP" i="1" dirty="0" smtClean="0">
                    <a:solidFill>
                      <a:srgbClr val="0070C0"/>
                    </a:solidFill>
                    <a:latin typeface="Times New Roman" panose="02020603050405020304" pitchFamily="18" charset="0"/>
                    <a:cs typeface="Times New Roman" panose="02020603050405020304" pitchFamily="18" charset="0"/>
                  </a:rPr>
                  <a:t>t </a:t>
                </a:r>
                <a:r>
                  <a:rPr lang="ja-JP" altLang="en-US" dirty="0" smtClean="0">
                    <a:solidFill>
                      <a:srgbClr val="0070C0"/>
                    </a:solidFill>
                    <a:latin typeface="Times New Roman" panose="02020603050405020304" pitchFamily="18" charset="0"/>
                    <a:cs typeface="Times New Roman" panose="02020603050405020304" pitchFamily="18" charset="0"/>
                  </a:rPr>
                  <a:t>を含まない式</a:t>
                </a:r>
                <a:endParaRPr lang="en-US" altLang="ja-JP" dirty="0" smtClean="0">
                  <a:solidFill>
                    <a:srgbClr val="0070C0"/>
                  </a:solidFill>
                  <a:latin typeface="Times New Roman" panose="02020603050405020304" pitchFamily="18" charset="0"/>
                  <a:cs typeface="Times New Roman" panose="02020603050405020304" pitchFamily="18" charset="0"/>
                </a:endParaRPr>
              </a:p>
              <a:p>
                <a:pPr marL="0" indent="0">
                  <a:buNone/>
                </a:pPr>
                <a:r>
                  <a:rPr lang="en-US" altLang="ja-JP" dirty="0" smtClean="0">
                    <a:solidFill>
                      <a:srgbClr val="0070C0"/>
                    </a:solidFill>
                    <a:latin typeface="Times New Roman" panose="02020603050405020304" pitchFamily="18" charset="0"/>
                    <a:cs typeface="Times New Roman" panose="02020603050405020304" pitchFamily="18" charset="0"/>
                  </a:rPr>
                  <a:t>          </a:t>
                </a:r>
                <a:r>
                  <a:rPr lang="ja-JP" altLang="en-US" dirty="0" smtClean="0">
                    <a:solidFill>
                      <a:srgbClr val="0070C0"/>
                    </a:solidFill>
                    <a:latin typeface="Times New Roman" panose="02020603050405020304" pitchFamily="18" charset="0"/>
                    <a:cs typeface="Times New Roman" panose="02020603050405020304" pitchFamily="18" charset="0"/>
                  </a:rPr>
                  <a:t>　　</a:t>
                </a:r>
                <a14:m>
                  <m:oMath xmlns:m="http://schemas.openxmlformats.org/officeDocument/2006/math">
                    <m:r>
                      <a:rPr lang="en-US" altLang="ja-JP" i="1" dirty="0">
                        <a:solidFill>
                          <a:srgbClr val="0070C0"/>
                        </a:solidFill>
                        <a:latin typeface="Cambria Math" panose="02040503050406030204" pitchFamily="18" charset="0"/>
                        <a:cs typeface="Arial" panose="020B0604020202020204" pitchFamily="34" charset="0"/>
                      </a:rPr>
                      <m:t> </m:t>
                    </m:r>
                    <m:r>
                      <a:rPr lang="en-US" altLang="ja-JP" b="0" i="1" dirty="0" smtClean="0">
                        <a:solidFill>
                          <a:srgbClr val="FF0000"/>
                        </a:solidFill>
                        <a:latin typeface="Cambria Math" panose="02040503050406030204" pitchFamily="18" charset="0"/>
                        <a:cs typeface="Arial" panose="020B0604020202020204" pitchFamily="34" charset="0"/>
                      </a:rPr>
                      <m:t>2</m:t>
                    </m:r>
                    <m:r>
                      <a:rPr lang="en-US" altLang="ja-JP" b="0" i="1" dirty="0" smtClean="0">
                        <a:solidFill>
                          <a:srgbClr val="FF0000"/>
                        </a:solidFill>
                        <a:latin typeface="Cambria Math" panose="02040503050406030204" pitchFamily="18" charset="0"/>
                        <a:cs typeface="Arial" panose="020B0604020202020204" pitchFamily="34" charset="0"/>
                      </a:rPr>
                      <m:t>𝑔𝑦</m:t>
                    </m:r>
                    <m:r>
                      <a:rPr lang="en-US" altLang="ja-JP" i="1" dirty="0">
                        <a:solidFill>
                          <a:srgbClr val="FF0000"/>
                        </a:solidFill>
                        <a:latin typeface="Cambria Math" panose="02040503050406030204" pitchFamily="18" charset="0"/>
                        <a:cs typeface="Arial" panose="020B0604020202020204" pitchFamily="34" charset="0"/>
                      </a:rPr>
                      <m:t>=</m:t>
                    </m:r>
                    <m:sSup>
                      <m:sSupPr>
                        <m:ctrlPr>
                          <a:rPr lang="en-US" altLang="ja-JP" i="1" dirty="0" smtClean="0">
                            <a:solidFill>
                              <a:srgbClr val="FF0000"/>
                            </a:solidFill>
                            <a:latin typeface="Cambria Math" panose="02040503050406030204" pitchFamily="18" charset="0"/>
                            <a:cs typeface="Arial" panose="020B0604020202020204" pitchFamily="34" charset="0"/>
                          </a:rPr>
                        </m:ctrlPr>
                      </m:sSupPr>
                      <m:e>
                        <m:r>
                          <a:rPr lang="en-US" altLang="ja-JP" b="0" i="1" dirty="0" smtClean="0">
                            <a:solidFill>
                              <a:srgbClr val="FF0000"/>
                            </a:solidFill>
                            <a:latin typeface="Cambria Math" panose="02040503050406030204" pitchFamily="18" charset="0"/>
                            <a:cs typeface="Arial" panose="020B0604020202020204" pitchFamily="34" charset="0"/>
                          </a:rPr>
                          <m:t>𝑣</m:t>
                        </m:r>
                      </m:e>
                      <m:sup>
                        <m:r>
                          <a:rPr lang="en-US" altLang="ja-JP" i="1" dirty="0">
                            <a:solidFill>
                              <a:srgbClr val="FF0000"/>
                            </a:solidFill>
                            <a:latin typeface="Cambria Math" panose="02040503050406030204" pitchFamily="18" charset="0"/>
                            <a:cs typeface="Arial" panose="020B0604020202020204" pitchFamily="34" charset="0"/>
                          </a:rPr>
                          <m:t>2</m:t>
                        </m:r>
                      </m:sup>
                    </m:sSup>
                  </m:oMath>
                </a14:m>
                <a:r>
                  <a:rPr lang="ja-JP" altLang="en-US" dirty="0">
                    <a:solidFill>
                      <a:srgbClr val="0070C0"/>
                    </a:solidFill>
                    <a:latin typeface="Cambria Math" panose="02040503050406030204" pitchFamily="18" charset="0"/>
                    <a:cs typeface="Arial" panose="020B0604020202020204" pitchFamily="34" charset="0"/>
                  </a:rPr>
                  <a:t>・・</a:t>
                </a:r>
                <a:r>
                  <a:rPr lang="ja-JP" altLang="en-US" dirty="0" smtClean="0">
                    <a:solidFill>
                      <a:srgbClr val="0070C0"/>
                    </a:solidFill>
                    <a:latin typeface="Cambria Math" panose="02040503050406030204" pitchFamily="18" charset="0"/>
                    <a:cs typeface="Arial" panose="020B0604020202020204" pitchFamily="34" charset="0"/>
                  </a:rPr>
                  <a:t>・③</a:t>
                </a:r>
                <a:endParaRPr lang="en-US" altLang="ja-JP" dirty="0" smtClean="0">
                  <a:solidFill>
                    <a:srgbClr val="0070C0"/>
                  </a:solidFill>
                  <a:latin typeface="Cambria Math" panose="02040503050406030204" pitchFamily="18" charset="0"/>
                  <a:cs typeface="Arial" panose="020B0604020202020204" pitchFamily="34" charset="0"/>
                </a:endParaRPr>
              </a:p>
              <a:p>
                <a:pPr marL="0" indent="0">
                  <a:buNone/>
                </a:pPr>
                <a:endParaRPr lang="en-US" altLang="ja-JP" dirty="0">
                  <a:solidFill>
                    <a:srgbClr val="0070C0"/>
                  </a:solidFill>
                  <a:latin typeface="Cambria Math" panose="02040503050406030204" pitchFamily="18" charset="0"/>
                  <a:cs typeface="Arial" panose="020B0604020202020204" pitchFamily="34" charset="0"/>
                </a:endParaRPr>
              </a:p>
              <a:p>
                <a:pPr marL="0" indent="0">
                  <a:buNone/>
                </a:pPr>
                <a:r>
                  <a:rPr lang="en-US" altLang="ja-JP" dirty="0" smtClean="0">
                    <a:solidFill>
                      <a:srgbClr val="0070C0"/>
                    </a:solidFill>
                    <a:latin typeface="Cambria Math" panose="02040503050406030204" pitchFamily="18" charset="0"/>
                    <a:cs typeface="Arial" panose="020B0604020202020204" pitchFamily="34" charset="0"/>
                  </a:rPr>
                  <a:t>〔</a:t>
                </a:r>
                <a:r>
                  <a:rPr lang="ja-JP" altLang="en-US" dirty="0" smtClean="0">
                    <a:solidFill>
                      <a:srgbClr val="0070C0"/>
                    </a:solidFill>
                    <a:latin typeface="Cambria Math" panose="02040503050406030204" pitchFamily="18" charset="0"/>
                    <a:cs typeface="Arial" panose="020B0604020202020204" pitchFamily="34" charset="0"/>
                  </a:rPr>
                  <a:t>チャレンジ</a:t>
                </a:r>
                <a:r>
                  <a:rPr lang="en-US" altLang="ja-JP" dirty="0" smtClean="0">
                    <a:solidFill>
                      <a:srgbClr val="0070C0"/>
                    </a:solidFill>
                    <a:latin typeface="Cambria Math" panose="02040503050406030204" pitchFamily="18" charset="0"/>
                    <a:cs typeface="Arial" panose="020B0604020202020204" pitchFamily="34" charset="0"/>
                  </a:rPr>
                  <a:t>〕</a:t>
                </a:r>
                <a:r>
                  <a:rPr lang="ja-JP" altLang="en-US" dirty="0" smtClean="0">
                    <a:solidFill>
                      <a:srgbClr val="0070C0"/>
                    </a:solidFill>
                    <a:latin typeface="Cambria Math" panose="02040503050406030204" pitchFamily="18" charset="0"/>
                    <a:cs typeface="Arial" panose="020B0604020202020204" pitchFamily="34" charset="0"/>
                  </a:rPr>
                  <a:t>　①、②を使って、③</a:t>
                </a:r>
                <a:r>
                  <a:rPr lang="ja-JP" altLang="en-US" dirty="0">
                    <a:solidFill>
                      <a:srgbClr val="0070C0"/>
                    </a:solidFill>
                    <a:latin typeface="Cambria Math" panose="02040503050406030204" pitchFamily="18" charset="0"/>
                    <a:cs typeface="Arial" panose="020B0604020202020204" pitchFamily="34" charset="0"/>
                  </a:rPr>
                  <a:t>式</a:t>
                </a:r>
                <a:r>
                  <a:rPr lang="ja-JP" altLang="en-US" dirty="0" smtClean="0">
                    <a:solidFill>
                      <a:srgbClr val="0070C0"/>
                    </a:solidFill>
                    <a:latin typeface="Cambria Math" panose="02040503050406030204" pitchFamily="18" charset="0"/>
                    <a:cs typeface="Arial" panose="020B0604020202020204" pitchFamily="34" charset="0"/>
                  </a:rPr>
                  <a:t>を自分で導いてみましょう。</a:t>
                </a:r>
                <a:endParaRPr lang="en-US" altLang="ja-JP" dirty="0">
                  <a:solidFill>
                    <a:srgbClr val="0070C0"/>
                  </a:solidFill>
                  <a:latin typeface="Cambria Math" panose="02040503050406030204" pitchFamily="18" charset="0"/>
                  <a:cs typeface="Arial" panose="020B0604020202020204" pitchFamily="34" charset="0"/>
                </a:endParaRPr>
              </a:p>
              <a:p>
                <a:pPr marL="0" indent="0">
                  <a:buNone/>
                </a:pPr>
                <a:endParaRPr lang="en-US" altLang="ja-JP" dirty="0" smtClean="0">
                  <a:solidFill>
                    <a:srgbClr val="0070C0"/>
                  </a:solidFill>
                  <a:latin typeface="Times New Roman" panose="02020603050405020304" pitchFamily="18" charset="0"/>
                  <a:cs typeface="Times New Roman" panose="02020603050405020304" pitchFamily="18" charset="0"/>
                </a:endParaRPr>
              </a:p>
            </p:txBody>
          </p:sp>
        </mc:Choice>
        <mc:Fallback xmlns="">
          <p:sp>
            <p:nvSpPr>
              <p:cNvPr id="5" name="コンテンツ プレースホルダー 4"/>
              <p:cNvSpPr>
                <a:spLocks noGrp="1" noRot="1" noChangeAspect="1" noMove="1" noResize="1" noEditPoints="1" noAdjustHandles="1" noChangeArrowheads="1" noChangeShapeType="1" noTextEdit="1"/>
              </p:cNvSpPr>
              <p:nvPr>
                <p:ph sz="half" idx="1"/>
              </p:nvPr>
            </p:nvSpPr>
            <p:spPr>
              <a:xfrm>
                <a:off x="838200" y="1426296"/>
                <a:ext cx="5181600" cy="5071485"/>
              </a:xfrm>
              <a:blipFill rotWithShape="0">
                <a:blip r:embed="rId2"/>
                <a:stretch>
                  <a:fillRect l="-2471" t="-2524" r="-941"/>
                </a:stretch>
              </a:blipFill>
            </p:spPr>
            <p:txBody>
              <a:bodyPr/>
              <a:lstStyle/>
              <a:p>
                <a:r>
                  <a:rPr lang="ja-JP" altLang="en-US">
                    <a:noFill/>
                  </a:rPr>
                  <a:t> </a:t>
                </a:r>
              </a:p>
            </p:txBody>
          </p:sp>
        </mc:Fallback>
      </mc:AlternateContent>
      <p:grpSp>
        <p:nvGrpSpPr>
          <p:cNvPr id="40" name="グループ化 39"/>
          <p:cNvGrpSpPr/>
          <p:nvPr/>
        </p:nvGrpSpPr>
        <p:grpSpPr>
          <a:xfrm>
            <a:off x="7220532" y="548069"/>
            <a:ext cx="3637370" cy="5750225"/>
            <a:chOff x="6741558" y="519041"/>
            <a:chExt cx="3637370" cy="5750225"/>
          </a:xfrm>
        </p:grpSpPr>
        <p:grpSp>
          <p:nvGrpSpPr>
            <p:cNvPr id="38" name="グループ化 37"/>
            <p:cNvGrpSpPr/>
            <p:nvPr/>
          </p:nvGrpSpPr>
          <p:grpSpPr>
            <a:xfrm>
              <a:off x="6741558" y="519041"/>
              <a:ext cx="3637370" cy="5750225"/>
              <a:chOff x="6741558" y="519041"/>
              <a:chExt cx="3637370" cy="5750225"/>
            </a:xfrm>
          </p:grpSpPr>
          <p:sp>
            <p:nvSpPr>
              <p:cNvPr id="37" name="正方形/長方形 36"/>
              <p:cNvSpPr/>
              <p:nvPr/>
            </p:nvSpPr>
            <p:spPr>
              <a:xfrm>
                <a:off x="6741558" y="519041"/>
                <a:ext cx="3637370" cy="575022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36" name="グループ化 35"/>
              <p:cNvGrpSpPr/>
              <p:nvPr/>
            </p:nvGrpSpPr>
            <p:grpSpPr>
              <a:xfrm>
                <a:off x="7304498" y="1009214"/>
                <a:ext cx="2873282" cy="4808463"/>
                <a:chOff x="7304498" y="1009214"/>
                <a:chExt cx="2873282" cy="4808463"/>
              </a:xfrm>
              <a:noFill/>
            </p:grpSpPr>
            <p:sp>
              <p:nvSpPr>
                <p:cNvPr id="27" name="テキスト ボックス 26"/>
                <p:cNvSpPr txBox="1"/>
                <p:nvPr/>
              </p:nvSpPr>
              <p:spPr>
                <a:xfrm>
                  <a:off x="8614224" y="4860420"/>
                  <a:ext cx="1005111" cy="400110"/>
                </a:xfrm>
                <a:prstGeom prst="rect">
                  <a:avLst/>
                </a:prstGeom>
                <a:grpFill/>
              </p:spPr>
              <p:txBody>
                <a:bodyPr wrap="square" rtlCol="0">
                  <a:spAutoFit/>
                </a:bodyPr>
                <a:lstStyle/>
                <a:p>
                  <a:r>
                    <a:rPr lang="ja-JP" altLang="en-US" dirty="0" smtClean="0"/>
                    <a:t>速度 </a:t>
                  </a:r>
                  <a:r>
                    <a:rPr lang="en-US" altLang="ja-JP" sz="2000" i="1" dirty="0" smtClean="0">
                      <a:latin typeface="Times New Roman" panose="02020603050405020304" pitchFamily="18" charset="0"/>
                      <a:cs typeface="Times New Roman" panose="02020603050405020304" pitchFamily="18" charset="0"/>
                    </a:rPr>
                    <a:t>v</a:t>
                  </a:r>
                </a:p>
              </p:txBody>
            </p:sp>
            <p:grpSp>
              <p:nvGrpSpPr>
                <p:cNvPr id="35" name="グループ化 34"/>
                <p:cNvGrpSpPr/>
                <p:nvPr/>
              </p:nvGrpSpPr>
              <p:grpSpPr>
                <a:xfrm>
                  <a:off x="7304498" y="1009214"/>
                  <a:ext cx="2873282" cy="4808463"/>
                  <a:chOff x="7014215" y="806018"/>
                  <a:chExt cx="2873282" cy="4808463"/>
                </a:xfrm>
                <a:grpFill/>
              </p:grpSpPr>
              <p:grpSp>
                <p:nvGrpSpPr>
                  <p:cNvPr id="31" name="グループ化 30"/>
                  <p:cNvGrpSpPr/>
                  <p:nvPr/>
                </p:nvGrpSpPr>
                <p:grpSpPr>
                  <a:xfrm>
                    <a:off x="7596234" y="806018"/>
                    <a:ext cx="2291263" cy="4808463"/>
                    <a:chOff x="7596234" y="806018"/>
                    <a:chExt cx="2291263" cy="4808463"/>
                  </a:xfrm>
                  <a:grpFill/>
                </p:grpSpPr>
                <p:grpSp>
                  <p:nvGrpSpPr>
                    <p:cNvPr id="29" name="グループ化 28"/>
                    <p:cNvGrpSpPr/>
                    <p:nvPr/>
                  </p:nvGrpSpPr>
                  <p:grpSpPr>
                    <a:xfrm>
                      <a:off x="7596234" y="806018"/>
                      <a:ext cx="2028732" cy="4808463"/>
                      <a:chOff x="7454899" y="1269002"/>
                      <a:chExt cx="2028732" cy="4808463"/>
                    </a:xfrm>
                    <a:grpFill/>
                  </p:grpSpPr>
                  <p:grpSp>
                    <p:nvGrpSpPr>
                      <p:cNvPr id="26" name="グループ化 25"/>
                      <p:cNvGrpSpPr/>
                      <p:nvPr/>
                    </p:nvGrpSpPr>
                    <p:grpSpPr>
                      <a:xfrm>
                        <a:off x="7454899" y="1269002"/>
                        <a:ext cx="2028732" cy="4808463"/>
                        <a:chOff x="7454899" y="1269002"/>
                        <a:chExt cx="2028732" cy="4808463"/>
                      </a:xfrm>
                      <a:grpFill/>
                    </p:grpSpPr>
                    <p:grpSp>
                      <p:nvGrpSpPr>
                        <p:cNvPr id="19" name="グループ化 18"/>
                        <p:cNvGrpSpPr/>
                        <p:nvPr/>
                      </p:nvGrpSpPr>
                      <p:grpSpPr>
                        <a:xfrm>
                          <a:off x="7454899" y="1269002"/>
                          <a:ext cx="2028732" cy="4808463"/>
                          <a:chOff x="7454899" y="1269002"/>
                          <a:chExt cx="2028732" cy="4808463"/>
                        </a:xfrm>
                        <a:grpFill/>
                      </p:grpSpPr>
                      <p:grpSp>
                        <p:nvGrpSpPr>
                          <p:cNvPr id="10" name="グループ化 9"/>
                          <p:cNvGrpSpPr/>
                          <p:nvPr/>
                        </p:nvGrpSpPr>
                        <p:grpSpPr>
                          <a:xfrm>
                            <a:off x="7797796" y="1426296"/>
                            <a:ext cx="45719" cy="4536849"/>
                            <a:chOff x="7594598" y="1530143"/>
                            <a:chExt cx="45719" cy="4536849"/>
                          </a:xfrm>
                          <a:grpFill/>
                        </p:grpSpPr>
                        <p:cxnSp>
                          <p:nvCxnSpPr>
                            <p:cNvPr id="6" name="直線矢印コネクタ 5"/>
                            <p:cNvCxnSpPr/>
                            <p:nvPr/>
                          </p:nvCxnSpPr>
                          <p:spPr>
                            <a:xfrm>
                              <a:off x="7609115" y="1530143"/>
                              <a:ext cx="0" cy="4536849"/>
                            </a:xfrm>
                            <a:prstGeom prst="straightConnector1">
                              <a:avLst/>
                            </a:prstGeom>
                            <a:grpFill/>
                            <a:ln w="9525">
                              <a:solidFill>
                                <a:schemeClr val="tx1"/>
                              </a:solidFill>
                              <a:tailEnd type="stealth" w="med" len="lg"/>
                            </a:ln>
                          </p:spPr>
                          <p:style>
                            <a:lnRef idx="1">
                              <a:schemeClr val="accent1"/>
                            </a:lnRef>
                            <a:fillRef idx="0">
                              <a:schemeClr val="accent1"/>
                            </a:fillRef>
                            <a:effectRef idx="0">
                              <a:schemeClr val="accent1"/>
                            </a:effectRef>
                            <a:fontRef idx="minor">
                              <a:schemeClr val="tx1"/>
                            </a:fontRef>
                          </p:style>
                        </p:cxnSp>
                        <p:sp>
                          <p:nvSpPr>
                            <p:cNvPr id="9" name="楕円 8"/>
                            <p:cNvSpPr/>
                            <p:nvPr/>
                          </p:nvSpPr>
                          <p:spPr>
                            <a:xfrm>
                              <a:off x="7594598" y="1685927"/>
                              <a:ext cx="45719" cy="45719"/>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11" name="テキスト ボックス 10"/>
                          <p:cNvSpPr txBox="1"/>
                          <p:nvPr/>
                        </p:nvSpPr>
                        <p:spPr>
                          <a:xfrm>
                            <a:off x="8280404" y="1269002"/>
                            <a:ext cx="1005111" cy="369332"/>
                          </a:xfrm>
                          <a:prstGeom prst="rect">
                            <a:avLst/>
                          </a:prstGeom>
                          <a:grpFill/>
                        </p:spPr>
                        <p:txBody>
                          <a:bodyPr wrap="square" rtlCol="0">
                            <a:spAutoFit/>
                          </a:bodyPr>
                          <a:lstStyle/>
                          <a:p>
                            <a:r>
                              <a:rPr lang="ja-JP" altLang="en-US" dirty="0" smtClean="0"/>
                              <a:t>時刻 </a:t>
                            </a:r>
                            <a:r>
                              <a:rPr lang="en-US" altLang="ja-JP" dirty="0" smtClean="0"/>
                              <a:t>0</a:t>
                            </a:r>
                            <a:endParaRPr kumimoji="1" lang="ja-JP" altLang="en-US" dirty="0"/>
                          </a:p>
                        </p:txBody>
                      </p:sp>
                      <p:sp>
                        <p:nvSpPr>
                          <p:cNvPr id="13" name="テキスト ボックス 12"/>
                          <p:cNvSpPr txBox="1"/>
                          <p:nvPr/>
                        </p:nvSpPr>
                        <p:spPr>
                          <a:xfrm>
                            <a:off x="8478520" y="4424980"/>
                            <a:ext cx="1005111" cy="400110"/>
                          </a:xfrm>
                          <a:prstGeom prst="rect">
                            <a:avLst/>
                          </a:prstGeom>
                          <a:grpFill/>
                        </p:spPr>
                        <p:txBody>
                          <a:bodyPr wrap="square" rtlCol="0">
                            <a:spAutoFit/>
                          </a:bodyPr>
                          <a:lstStyle/>
                          <a:p>
                            <a:r>
                              <a:rPr lang="ja-JP" altLang="en-US" dirty="0" smtClean="0"/>
                              <a:t>時刻 </a:t>
                            </a:r>
                            <a:r>
                              <a:rPr lang="en-US" altLang="ja-JP" sz="2000" i="1" dirty="0" smtClean="0">
                                <a:latin typeface="Times New Roman" panose="02020603050405020304" pitchFamily="18" charset="0"/>
                                <a:cs typeface="Times New Roman" panose="02020603050405020304" pitchFamily="18" charset="0"/>
                              </a:rPr>
                              <a:t>t</a:t>
                            </a:r>
                          </a:p>
                        </p:txBody>
                      </p:sp>
                      <p:sp>
                        <p:nvSpPr>
                          <p:cNvPr id="14" name="テキスト ボックス 13"/>
                          <p:cNvSpPr txBox="1"/>
                          <p:nvPr/>
                        </p:nvSpPr>
                        <p:spPr>
                          <a:xfrm>
                            <a:off x="7454899" y="1392279"/>
                            <a:ext cx="540654" cy="369332"/>
                          </a:xfrm>
                          <a:prstGeom prst="rect">
                            <a:avLst/>
                          </a:prstGeom>
                          <a:grpFill/>
                        </p:spPr>
                        <p:txBody>
                          <a:bodyPr wrap="square" rtlCol="0">
                            <a:spAutoFit/>
                          </a:bodyPr>
                          <a:lstStyle/>
                          <a:p>
                            <a:r>
                              <a:rPr lang="en-US" altLang="ja-JP" dirty="0"/>
                              <a:t>O</a:t>
                            </a:r>
                            <a:endParaRPr kumimoji="1" lang="ja-JP" altLang="en-US" dirty="0"/>
                          </a:p>
                        </p:txBody>
                      </p:sp>
                      <p:sp>
                        <p:nvSpPr>
                          <p:cNvPr id="17" name="テキスト ボックス 16"/>
                          <p:cNvSpPr txBox="1"/>
                          <p:nvPr/>
                        </p:nvSpPr>
                        <p:spPr>
                          <a:xfrm>
                            <a:off x="7460347" y="5677355"/>
                            <a:ext cx="493480" cy="400110"/>
                          </a:xfrm>
                          <a:prstGeom prst="rect">
                            <a:avLst/>
                          </a:prstGeom>
                          <a:grpFill/>
                        </p:spPr>
                        <p:txBody>
                          <a:bodyPr wrap="square" rtlCol="0">
                            <a:spAutoFit/>
                          </a:bodyPr>
                          <a:lstStyle/>
                          <a:p>
                            <a:r>
                              <a:rPr lang="en-US" altLang="ja-JP" sz="2000" i="1" dirty="0" smtClean="0">
                                <a:latin typeface="Times New Roman" panose="02020603050405020304" pitchFamily="18" charset="0"/>
                                <a:cs typeface="Times New Roman" panose="02020603050405020304" pitchFamily="18" charset="0"/>
                              </a:rPr>
                              <a:t>y</a:t>
                            </a:r>
                          </a:p>
                        </p:txBody>
                      </p:sp>
                    </p:grpSp>
                    <p:sp>
                      <p:nvSpPr>
                        <p:cNvPr id="20" name="楕円 19"/>
                        <p:cNvSpPr/>
                        <p:nvPr/>
                      </p:nvSpPr>
                      <p:spPr>
                        <a:xfrm>
                          <a:off x="8062680" y="4326649"/>
                          <a:ext cx="246743" cy="246743"/>
                        </a:xfrm>
                        <a:prstGeom prst="ellipse">
                          <a:avLst/>
                        </a:prstGeom>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1" name="楕円 20"/>
                        <p:cNvSpPr/>
                        <p:nvPr/>
                      </p:nvSpPr>
                      <p:spPr>
                        <a:xfrm>
                          <a:off x="8062681" y="1489860"/>
                          <a:ext cx="246743" cy="246743"/>
                        </a:xfrm>
                        <a:prstGeom prst="ellipse">
                          <a:avLst/>
                        </a:prstGeom>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24" name="直線矢印コネクタ 23"/>
                        <p:cNvCxnSpPr/>
                        <p:nvPr/>
                      </p:nvCxnSpPr>
                      <p:spPr>
                        <a:xfrm>
                          <a:off x="8186051" y="4564383"/>
                          <a:ext cx="0" cy="718817"/>
                        </a:xfrm>
                        <a:prstGeom prst="straightConnector1">
                          <a:avLst/>
                        </a:prstGeom>
                        <a:grpFill/>
                        <a:ln w="53975">
                          <a:headEnd w="sm" len="sm"/>
                          <a:tailEnd type="triangle" w="med" len="med"/>
                        </a:ln>
                      </p:spPr>
                      <p:style>
                        <a:lnRef idx="1">
                          <a:schemeClr val="accent1"/>
                        </a:lnRef>
                        <a:fillRef idx="0">
                          <a:schemeClr val="accent1"/>
                        </a:fillRef>
                        <a:effectRef idx="0">
                          <a:schemeClr val="accent1"/>
                        </a:effectRef>
                        <a:fontRef idx="minor">
                          <a:schemeClr val="tx1"/>
                        </a:fontRef>
                      </p:style>
                    </p:cxnSp>
                  </p:grpSp>
                  <p:sp>
                    <p:nvSpPr>
                      <p:cNvPr id="28" name="下矢印 27"/>
                      <p:cNvSpPr/>
                      <p:nvPr/>
                    </p:nvSpPr>
                    <p:spPr>
                      <a:xfrm>
                        <a:off x="8505371" y="1613231"/>
                        <a:ext cx="160023" cy="2873608"/>
                      </a:xfrm>
                      <a:prstGeom prst="downArrow">
                        <a:avLst/>
                      </a:prstGeom>
                      <a:grpFill/>
                      <a:ln w="15875">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30" name="テキスト ボックス 29"/>
                    <p:cNvSpPr txBox="1"/>
                    <p:nvPr/>
                  </p:nvSpPr>
                  <p:spPr>
                    <a:xfrm>
                      <a:off x="8882386" y="2309986"/>
                      <a:ext cx="1005111" cy="400110"/>
                    </a:xfrm>
                    <a:prstGeom prst="rect">
                      <a:avLst/>
                    </a:prstGeom>
                    <a:grpFill/>
                  </p:spPr>
                  <p:txBody>
                    <a:bodyPr wrap="square" rtlCol="0">
                      <a:spAutoFit/>
                    </a:bodyPr>
                    <a:lstStyle/>
                    <a:p>
                      <a:r>
                        <a:rPr lang="ja-JP" altLang="en-US" dirty="0"/>
                        <a:t>変位</a:t>
                      </a:r>
                      <a:r>
                        <a:rPr lang="ja-JP" altLang="en-US" dirty="0" smtClean="0"/>
                        <a:t> </a:t>
                      </a:r>
                      <a:r>
                        <a:rPr lang="en-US" altLang="ja-JP" sz="2000" i="1" dirty="0" smtClean="0">
                          <a:latin typeface="Times New Roman" panose="02020603050405020304" pitchFamily="18" charset="0"/>
                          <a:cs typeface="Times New Roman" panose="02020603050405020304" pitchFamily="18" charset="0"/>
                        </a:rPr>
                        <a:t>y</a:t>
                      </a:r>
                    </a:p>
                  </p:txBody>
                </p:sp>
              </p:grpSp>
              <p:sp>
                <p:nvSpPr>
                  <p:cNvPr id="32" name="テキスト ボックス 31"/>
                  <p:cNvSpPr txBox="1"/>
                  <p:nvPr/>
                </p:nvSpPr>
                <p:spPr>
                  <a:xfrm>
                    <a:off x="7014215" y="3761941"/>
                    <a:ext cx="1005111" cy="400110"/>
                  </a:xfrm>
                  <a:prstGeom prst="rect">
                    <a:avLst/>
                  </a:prstGeom>
                  <a:grpFill/>
                </p:spPr>
                <p:txBody>
                  <a:bodyPr wrap="square" rtlCol="0">
                    <a:spAutoFit/>
                  </a:bodyPr>
                  <a:lstStyle/>
                  <a:p>
                    <a:r>
                      <a:rPr lang="ja-JP" altLang="en-US" dirty="0" smtClean="0"/>
                      <a:t>位置 </a:t>
                    </a:r>
                    <a:r>
                      <a:rPr lang="en-US" altLang="ja-JP" sz="2000" i="1" dirty="0" smtClean="0">
                        <a:latin typeface="Times New Roman" panose="02020603050405020304" pitchFamily="18" charset="0"/>
                        <a:cs typeface="Times New Roman" panose="02020603050405020304" pitchFamily="18" charset="0"/>
                      </a:rPr>
                      <a:t>y</a:t>
                    </a:r>
                  </a:p>
                </p:txBody>
              </p:sp>
              <p:cxnSp>
                <p:nvCxnSpPr>
                  <p:cNvPr id="34" name="直線コネクタ 33"/>
                  <p:cNvCxnSpPr/>
                  <p:nvPr/>
                </p:nvCxnSpPr>
                <p:spPr>
                  <a:xfrm>
                    <a:off x="7836086" y="3979777"/>
                    <a:ext cx="495120" cy="0"/>
                  </a:xfrm>
                  <a:prstGeom prst="line">
                    <a:avLst/>
                  </a:prstGeom>
                  <a:grpFill/>
                  <a:ln>
                    <a:solidFill>
                      <a:schemeClr val="tx1"/>
                    </a:solidFill>
                    <a:prstDash val="dash"/>
                  </a:ln>
                </p:spPr>
                <p:style>
                  <a:lnRef idx="1">
                    <a:schemeClr val="accent1"/>
                  </a:lnRef>
                  <a:fillRef idx="0">
                    <a:schemeClr val="accent1"/>
                  </a:fillRef>
                  <a:effectRef idx="0">
                    <a:schemeClr val="accent1"/>
                  </a:effectRef>
                  <a:fontRef idx="minor">
                    <a:schemeClr val="tx1"/>
                  </a:fontRef>
                </p:style>
              </p:cxnSp>
            </p:grpSp>
          </p:grpSp>
        </p:grpSp>
        <p:sp>
          <p:nvSpPr>
            <p:cNvPr id="39" name="楕円 38"/>
            <p:cNvSpPr/>
            <p:nvPr/>
          </p:nvSpPr>
          <p:spPr>
            <a:xfrm>
              <a:off x="8218528" y="1317157"/>
              <a:ext cx="85633" cy="75903"/>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Tree>
    <p:extLst>
      <p:ext uri="{BB962C8B-B14F-4D97-AF65-F5344CB8AC3E}">
        <p14:creationId xmlns:p14="http://schemas.microsoft.com/office/powerpoint/2010/main" val="75102372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3"/>
          <p:cNvSpPr>
            <a:spLocks noGrp="1"/>
          </p:cNvSpPr>
          <p:nvPr>
            <p:ph type="title"/>
          </p:nvPr>
        </p:nvSpPr>
        <p:spPr>
          <a:xfrm>
            <a:off x="838200" y="365126"/>
            <a:ext cx="10515600" cy="881784"/>
          </a:xfrm>
        </p:spPr>
        <p:txBody>
          <a:bodyPr/>
          <a:lstStyle/>
          <a:p>
            <a:r>
              <a:rPr lang="ja-JP" altLang="en-US" dirty="0" smtClean="0"/>
              <a:t>自由</a:t>
            </a:r>
            <a:r>
              <a:rPr lang="ja-JP" altLang="en-US" dirty="0"/>
              <a:t>落下</a:t>
            </a:r>
            <a:endParaRPr kumimoji="1" lang="ja-JP" altLang="en-US" dirty="0"/>
          </a:p>
        </p:txBody>
      </p:sp>
      <p:sp>
        <p:nvSpPr>
          <p:cNvPr id="5" name="コンテンツ プレースホルダー 4"/>
          <p:cNvSpPr>
            <a:spLocks noGrp="1"/>
          </p:cNvSpPr>
          <p:nvPr>
            <p:ph sz="half" idx="1"/>
          </p:nvPr>
        </p:nvSpPr>
        <p:spPr>
          <a:xfrm>
            <a:off x="838200" y="1426296"/>
            <a:ext cx="5181600" cy="5071485"/>
          </a:xfrm>
        </p:spPr>
        <p:txBody>
          <a:bodyPr>
            <a:normAutofit/>
          </a:bodyPr>
          <a:lstStyle/>
          <a:p>
            <a:pPr marL="0" indent="0">
              <a:buNone/>
            </a:pPr>
            <a:r>
              <a:rPr kumimoji="1" lang="en-US" altLang="ja-JP" dirty="0" smtClean="0">
                <a:latin typeface="Times New Roman" panose="02020603050405020304" pitchFamily="18" charset="0"/>
                <a:cs typeface="Times New Roman" panose="02020603050405020304" pitchFamily="18" charset="0"/>
              </a:rPr>
              <a:t>〔</a:t>
            </a:r>
            <a:r>
              <a:rPr lang="ja-JP" altLang="en-US" dirty="0">
                <a:latin typeface="Times New Roman" panose="02020603050405020304" pitchFamily="18" charset="0"/>
                <a:cs typeface="Times New Roman" panose="02020603050405020304" pitchFamily="18" charset="0"/>
              </a:rPr>
              <a:t>問</a:t>
            </a:r>
            <a:r>
              <a:rPr kumimoji="1" lang="en-US" altLang="ja-JP" dirty="0" smtClean="0">
                <a:latin typeface="Times New Roman" panose="02020603050405020304" pitchFamily="18" charset="0"/>
                <a:cs typeface="Times New Roman" panose="02020603050405020304" pitchFamily="18" charset="0"/>
              </a:rPr>
              <a:t>〕</a:t>
            </a:r>
            <a:r>
              <a:rPr kumimoji="1" lang="ja-JP" altLang="en-US" dirty="0" smtClean="0">
                <a:latin typeface="Times New Roman" panose="02020603050405020304" pitchFamily="18" charset="0"/>
                <a:cs typeface="Times New Roman" panose="02020603050405020304" pitchFamily="18" charset="0"/>
              </a:rPr>
              <a:t>　ガリレオ</a:t>
            </a:r>
            <a:r>
              <a:rPr kumimoji="1" lang="en-US" altLang="ja-JP" dirty="0" smtClean="0">
                <a:latin typeface="Times New Roman" panose="02020603050405020304" pitchFamily="18" charset="0"/>
                <a:cs typeface="Times New Roman" panose="02020603050405020304" pitchFamily="18" charset="0"/>
              </a:rPr>
              <a:t>‐</a:t>
            </a:r>
            <a:r>
              <a:rPr kumimoji="1" lang="ja-JP" altLang="en-US" dirty="0" smtClean="0">
                <a:latin typeface="Times New Roman" panose="02020603050405020304" pitchFamily="18" charset="0"/>
                <a:cs typeface="Times New Roman" panose="02020603050405020304" pitchFamily="18" charset="0"/>
              </a:rPr>
              <a:t>ガリレイは、ピサの斜塔から大小の鉛の球を落下させて同時に落下することを確かめました。落下時間は、</a:t>
            </a:r>
            <a:r>
              <a:rPr kumimoji="1" lang="en-US" altLang="ja-JP" dirty="0" smtClean="0">
                <a:latin typeface="Times New Roman" panose="02020603050405020304" pitchFamily="18" charset="0"/>
                <a:cs typeface="Times New Roman" panose="02020603050405020304" pitchFamily="18" charset="0"/>
              </a:rPr>
              <a:t>3.4</a:t>
            </a:r>
            <a:r>
              <a:rPr kumimoji="1" lang="ja-JP" altLang="en-US" dirty="0" smtClean="0">
                <a:latin typeface="Times New Roman" panose="02020603050405020304" pitchFamily="18" charset="0"/>
                <a:cs typeface="Times New Roman" panose="02020603050405020304" pitchFamily="18" charset="0"/>
              </a:rPr>
              <a:t>秒であったと考えられます。</a:t>
            </a:r>
            <a:r>
              <a:rPr lang="ja-JP" altLang="en-US" dirty="0">
                <a:latin typeface="Times New Roman" panose="02020603050405020304" pitchFamily="18" charset="0"/>
                <a:cs typeface="Times New Roman" panose="02020603050405020304" pitchFamily="18" charset="0"/>
              </a:rPr>
              <a:t>重力</a:t>
            </a:r>
            <a:r>
              <a:rPr lang="ja-JP" altLang="en-US" dirty="0" smtClean="0">
                <a:latin typeface="Times New Roman" panose="02020603050405020304" pitchFamily="18" charset="0"/>
                <a:cs typeface="Times New Roman" panose="02020603050405020304" pitchFamily="18" charset="0"/>
              </a:rPr>
              <a:t>加速度の大きさを</a:t>
            </a:r>
            <a:r>
              <a:rPr lang="en-US" altLang="ja-JP" i="1" dirty="0" smtClean="0">
                <a:latin typeface="Arial" panose="020B0604020202020204" pitchFamily="34" charset="0"/>
                <a:cs typeface="Arial" panose="020B0604020202020204" pitchFamily="34" charset="0"/>
              </a:rPr>
              <a:t> </a:t>
            </a:r>
            <a:r>
              <a:rPr lang="en-US" altLang="ja-JP" dirty="0">
                <a:latin typeface="Times New Roman" panose="02020603050405020304" pitchFamily="18" charset="0"/>
                <a:cs typeface="Times New Roman" panose="02020603050405020304" pitchFamily="18" charset="0"/>
              </a:rPr>
              <a:t>9.8 </a:t>
            </a:r>
            <a:r>
              <a:rPr lang="en-US" altLang="ja-JP" dirty="0" smtClean="0">
                <a:latin typeface="Times New Roman" panose="02020603050405020304" pitchFamily="18" charset="0"/>
                <a:cs typeface="Times New Roman" panose="02020603050405020304" pitchFamily="18" charset="0"/>
              </a:rPr>
              <a:t>m/s²</a:t>
            </a:r>
            <a:r>
              <a:rPr kumimoji="1" lang="ja-JP" altLang="en-US" dirty="0" smtClean="0">
                <a:latin typeface="Times New Roman" panose="02020603050405020304" pitchFamily="18" charset="0"/>
                <a:cs typeface="Times New Roman" panose="02020603050405020304" pitchFamily="18" charset="0"/>
              </a:rPr>
              <a:t>として、落下距離と地面に衝突する直前の速さを求めてください。</a:t>
            </a:r>
            <a:endParaRPr kumimoji="1" lang="en-US" altLang="ja-JP" dirty="0" smtClean="0">
              <a:latin typeface="Times New Roman" panose="02020603050405020304" pitchFamily="18" charset="0"/>
              <a:cs typeface="Times New Roman" panose="02020603050405020304" pitchFamily="18" charset="0"/>
            </a:endParaRPr>
          </a:p>
          <a:p>
            <a:pPr marL="0" indent="0">
              <a:buNone/>
            </a:pPr>
            <a:r>
              <a:rPr kumimoji="1" lang="ja-JP" altLang="en-US" dirty="0" smtClean="0">
                <a:latin typeface="Times New Roman" panose="02020603050405020304" pitchFamily="18" charset="0"/>
                <a:cs typeface="Times New Roman" panose="02020603050405020304" pitchFamily="18" charset="0"/>
              </a:rPr>
              <a:t>　　　　</a:t>
            </a:r>
            <a:r>
              <a:rPr kumimoji="1" lang="ja-JP" altLang="en-US" dirty="0" smtClean="0">
                <a:solidFill>
                  <a:srgbClr val="00B050"/>
                </a:solidFill>
                <a:latin typeface="Times New Roman" panose="02020603050405020304" pitchFamily="18" charset="0"/>
                <a:cs typeface="Times New Roman" panose="02020603050405020304" pitchFamily="18" charset="0"/>
              </a:rPr>
              <a:t>（できたらクリック）</a:t>
            </a:r>
            <a:endParaRPr kumimoji="1" lang="en-US" altLang="ja-JP" dirty="0" smtClean="0">
              <a:solidFill>
                <a:srgbClr val="00B050"/>
              </a:solidFill>
              <a:latin typeface="Times New Roman" panose="02020603050405020304" pitchFamily="18" charset="0"/>
              <a:cs typeface="Times New Roman" panose="02020603050405020304" pitchFamily="18" charset="0"/>
            </a:endParaRPr>
          </a:p>
          <a:p>
            <a:pPr marL="0" indent="0">
              <a:buNone/>
            </a:pPr>
            <a:r>
              <a:rPr lang="en-US" altLang="ja-JP" dirty="0" smtClean="0">
                <a:solidFill>
                  <a:srgbClr val="0070C0"/>
                </a:solidFill>
                <a:latin typeface="Times New Roman" panose="02020603050405020304" pitchFamily="18" charset="0"/>
                <a:cs typeface="Times New Roman" panose="02020603050405020304" pitchFamily="18" charset="0"/>
              </a:rPr>
              <a:t>〔</a:t>
            </a:r>
            <a:r>
              <a:rPr lang="ja-JP" altLang="en-US" dirty="0" smtClean="0">
                <a:solidFill>
                  <a:srgbClr val="0070C0"/>
                </a:solidFill>
                <a:latin typeface="Times New Roman" panose="02020603050405020304" pitchFamily="18" charset="0"/>
                <a:cs typeface="Times New Roman" panose="02020603050405020304" pitchFamily="18" charset="0"/>
              </a:rPr>
              <a:t>答</a:t>
            </a:r>
            <a:r>
              <a:rPr lang="en-US" altLang="ja-JP" dirty="0" smtClean="0">
                <a:solidFill>
                  <a:srgbClr val="0070C0"/>
                </a:solidFill>
                <a:latin typeface="Times New Roman" panose="02020603050405020304" pitchFamily="18" charset="0"/>
                <a:cs typeface="Times New Roman" panose="02020603050405020304" pitchFamily="18" charset="0"/>
              </a:rPr>
              <a:t>〕</a:t>
            </a:r>
            <a:r>
              <a:rPr lang="ja-JP" altLang="en-US" dirty="0" smtClean="0">
                <a:solidFill>
                  <a:srgbClr val="0070C0"/>
                </a:solidFill>
                <a:latin typeface="Times New Roman" panose="02020603050405020304" pitchFamily="18" charset="0"/>
                <a:cs typeface="Times New Roman" panose="02020603050405020304" pitchFamily="18" charset="0"/>
              </a:rPr>
              <a:t>　落下距離 </a:t>
            </a:r>
            <a:r>
              <a:rPr lang="en-US" altLang="ja-JP" dirty="0" smtClean="0">
                <a:solidFill>
                  <a:srgbClr val="0070C0"/>
                </a:solidFill>
                <a:latin typeface="Times New Roman" panose="02020603050405020304" pitchFamily="18" charset="0"/>
                <a:cs typeface="Times New Roman" panose="02020603050405020304" pitchFamily="18" charset="0"/>
              </a:rPr>
              <a:t>57 m</a:t>
            </a:r>
          </a:p>
          <a:p>
            <a:pPr marL="0" indent="0">
              <a:buNone/>
            </a:pPr>
            <a:r>
              <a:rPr lang="ja-JP" altLang="en-US" dirty="0" smtClean="0">
                <a:solidFill>
                  <a:srgbClr val="0070C0"/>
                </a:solidFill>
                <a:latin typeface="Times New Roman" panose="02020603050405020304" pitchFamily="18" charset="0"/>
                <a:cs typeface="Times New Roman" panose="02020603050405020304" pitchFamily="18" charset="0"/>
              </a:rPr>
              <a:t>　　　  速さ </a:t>
            </a:r>
            <a:r>
              <a:rPr lang="en-US" altLang="ja-JP" dirty="0" smtClean="0">
                <a:solidFill>
                  <a:srgbClr val="0070C0"/>
                </a:solidFill>
                <a:latin typeface="Times New Roman" panose="02020603050405020304" pitchFamily="18" charset="0"/>
                <a:cs typeface="Times New Roman" panose="02020603050405020304" pitchFamily="18" charset="0"/>
              </a:rPr>
              <a:t>33 m/s</a:t>
            </a:r>
          </a:p>
        </p:txBody>
      </p:sp>
    </p:spTree>
    <p:extLst>
      <p:ext uri="{BB962C8B-B14F-4D97-AF65-F5344CB8AC3E}">
        <p14:creationId xmlns:p14="http://schemas.microsoft.com/office/powerpoint/2010/main" val="32638257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5">
                                            <p:txEl>
                                              <p:pRg st="2" end="2"/>
                                            </p:txEl>
                                          </p:spTgt>
                                        </p:tgtEl>
                                        <p:attrNameLst>
                                          <p:attrName>style.visibility</p:attrName>
                                        </p:attrNameLst>
                                      </p:cBhvr>
                                      <p:to>
                                        <p:strVal val="visible"/>
                                      </p:to>
                                    </p:set>
                                    <p:anim calcmode="lin" valueType="num">
                                      <p:cBhvr additive="base">
                                        <p:cTn id="7" dur="500" fill="hold"/>
                                        <p:tgtEl>
                                          <p:spTgt spid="5">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5">
                                            <p:txEl>
                                              <p:pRg st="3" end="3"/>
                                            </p:txEl>
                                          </p:spTgt>
                                        </p:tgtEl>
                                        <p:attrNameLst>
                                          <p:attrName>style.visibility</p:attrName>
                                        </p:attrNameLst>
                                      </p:cBhvr>
                                      <p:to>
                                        <p:strVal val="visible"/>
                                      </p:to>
                                    </p:set>
                                    <p:anim calcmode="lin" valueType="num">
                                      <p:cBhvr additive="base">
                                        <p:cTn id="13" dur="500" fill="hold"/>
                                        <p:tgtEl>
                                          <p:spTgt spid="5">
                                            <p:txEl>
                                              <p:pRg st="3" end="3"/>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3"/>
          <p:cNvSpPr>
            <a:spLocks noGrp="1"/>
          </p:cNvSpPr>
          <p:nvPr>
            <p:ph type="title"/>
          </p:nvPr>
        </p:nvSpPr>
        <p:spPr>
          <a:xfrm>
            <a:off x="838200" y="365126"/>
            <a:ext cx="10515600" cy="881784"/>
          </a:xfrm>
        </p:spPr>
        <p:txBody>
          <a:bodyPr/>
          <a:lstStyle/>
          <a:p>
            <a:r>
              <a:rPr lang="ja-JP" altLang="en-US" dirty="0" smtClean="0"/>
              <a:t>鉛直投げ下し</a:t>
            </a:r>
            <a:endParaRPr kumimoji="1" lang="ja-JP" altLang="en-US" dirty="0"/>
          </a:p>
        </p:txBody>
      </p:sp>
      <p:sp>
        <p:nvSpPr>
          <p:cNvPr id="5" name="コンテンツ プレースホルダー 4"/>
          <p:cNvSpPr>
            <a:spLocks noGrp="1"/>
          </p:cNvSpPr>
          <p:nvPr>
            <p:ph sz="half" idx="1"/>
          </p:nvPr>
        </p:nvSpPr>
        <p:spPr>
          <a:xfrm>
            <a:off x="838200" y="1426296"/>
            <a:ext cx="5181600" cy="5071485"/>
          </a:xfrm>
        </p:spPr>
        <p:txBody>
          <a:bodyPr>
            <a:normAutofit/>
          </a:bodyPr>
          <a:lstStyle/>
          <a:p>
            <a:pPr marL="0" indent="0">
              <a:buNone/>
            </a:pPr>
            <a:r>
              <a:rPr lang="en-US" altLang="ja-JP" dirty="0" smtClean="0">
                <a:latin typeface="Times New Roman" panose="02020603050405020304" pitchFamily="18" charset="0"/>
                <a:cs typeface="Times New Roman" panose="02020603050405020304" pitchFamily="18" charset="0"/>
              </a:rPr>
              <a:t>〔</a:t>
            </a:r>
            <a:r>
              <a:rPr lang="ja-JP" altLang="en-US" dirty="0" smtClean="0">
                <a:latin typeface="Times New Roman" panose="02020603050405020304" pitchFamily="18" charset="0"/>
                <a:cs typeface="Times New Roman" panose="02020603050405020304" pitchFamily="18" charset="0"/>
              </a:rPr>
              <a:t>鉛直投げ下し</a:t>
            </a:r>
            <a:r>
              <a:rPr lang="en-US" altLang="ja-JP" dirty="0" smtClean="0">
                <a:latin typeface="Times New Roman" panose="02020603050405020304" pitchFamily="18" charset="0"/>
                <a:cs typeface="Times New Roman" panose="02020603050405020304" pitchFamily="18" charset="0"/>
              </a:rPr>
              <a:t>〕</a:t>
            </a:r>
          </a:p>
          <a:p>
            <a:pPr marL="0" indent="0">
              <a:buNone/>
            </a:pPr>
            <a:r>
              <a:rPr lang="ja-JP" altLang="en-US" dirty="0" smtClean="0">
                <a:latin typeface="Times New Roman" panose="02020603050405020304" pitchFamily="18" charset="0"/>
                <a:cs typeface="Times New Roman" panose="02020603050405020304" pitchFamily="18" charset="0"/>
              </a:rPr>
              <a:t>　鉛直下向きに初速度</a:t>
            </a:r>
            <a:r>
              <a:rPr lang="en-US" altLang="ja-JP" i="1" dirty="0" smtClean="0">
                <a:latin typeface="Times New Roman" panose="02020603050405020304" pitchFamily="18" charset="0"/>
                <a:cs typeface="Times New Roman" panose="02020603050405020304" pitchFamily="18" charset="0"/>
              </a:rPr>
              <a:t>v</a:t>
            </a:r>
            <a:r>
              <a:rPr lang="en-US" altLang="ja-JP" sz="1400" i="1" dirty="0" smtClean="0">
                <a:latin typeface="Times New Roman" panose="02020603050405020304" pitchFamily="18" charset="0"/>
                <a:cs typeface="Times New Roman" panose="02020603050405020304" pitchFamily="18" charset="0"/>
              </a:rPr>
              <a:t>0</a:t>
            </a:r>
            <a:r>
              <a:rPr lang="en-US" altLang="ja-JP" dirty="0" smtClean="0">
                <a:latin typeface="Times New Roman" panose="02020603050405020304" pitchFamily="18" charset="0"/>
                <a:cs typeface="Times New Roman" panose="02020603050405020304" pitchFamily="18" charset="0"/>
              </a:rPr>
              <a:t>〔m/s〕</a:t>
            </a:r>
            <a:r>
              <a:rPr lang="ja-JP" altLang="en-US" dirty="0" smtClean="0">
                <a:latin typeface="Times New Roman" panose="02020603050405020304" pitchFamily="18" charset="0"/>
                <a:cs typeface="Times New Roman" panose="02020603050405020304" pitchFamily="18" charset="0"/>
              </a:rPr>
              <a:t>で投げ下された物体の運動について考えていきましょう。自由落下と同じように、重力だけがはたらいているものとします。物体の加速度は、自由落下と</a:t>
            </a:r>
            <a:r>
              <a:rPr lang="ja-JP" altLang="en-US" dirty="0">
                <a:latin typeface="Times New Roman" panose="02020603050405020304" pitchFamily="18" charset="0"/>
                <a:cs typeface="Times New Roman" panose="02020603050405020304" pitchFamily="18" charset="0"/>
              </a:rPr>
              <a:t>同</a:t>
            </a:r>
            <a:r>
              <a:rPr lang="ja-JP" altLang="en-US" dirty="0" smtClean="0">
                <a:latin typeface="Times New Roman" panose="02020603050405020304" pitchFamily="18" charset="0"/>
                <a:cs typeface="Times New Roman" panose="02020603050405020304" pitchFamily="18" charset="0"/>
              </a:rPr>
              <a:t>じです。つまり、鉛直下向きに</a:t>
            </a:r>
            <a:r>
              <a:rPr lang="ja-JP" altLang="en-US" dirty="0">
                <a:latin typeface="Times New Roman" panose="02020603050405020304" pitchFamily="18" charset="0"/>
                <a:cs typeface="Times New Roman" panose="02020603050405020304" pitchFamily="18" charset="0"/>
              </a:rPr>
              <a:t>大</a:t>
            </a:r>
            <a:r>
              <a:rPr lang="ja-JP" altLang="en-US" dirty="0" smtClean="0">
                <a:latin typeface="Times New Roman" panose="02020603050405020304" pitchFamily="18" charset="0"/>
                <a:cs typeface="Times New Roman" panose="02020603050405020304" pitchFamily="18" charset="0"/>
              </a:rPr>
              <a:t>きさが</a:t>
            </a:r>
            <a:r>
              <a:rPr lang="en-US" altLang="ja-JP" i="1" dirty="0">
                <a:latin typeface="Arial" panose="020B0604020202020204" pitchFamily="34" charset="0"/>
                <a:cs typeface="Arial" panose="020B0604020202020204" pitchFamily="34" charset="0"/>
              </a:rPr>
              <a:t>g</a:t>
            </a:r>
            <a:r>
              <a:rPr lang="ja-JP" altLang="en-US" i="1" dirty="0">
                <a:latin typeface="Arial" panose="020B0604020202020204" pitchFamily="34" charset="0"/>
                <a:cs typeface="Arial" panose="020B0604020202020204" pitchFamily="34" charset="0"/>
              </a:rPr>
              <a:t> </a:t>
            </a:r>
            <a:r>
              <a:rPr lang="ja-JP" altLang="en-US" dirty="0">
                <a:latin typeface="Times New Roman" panose="02020603050405020304" pitchFamily="18" charset="0"/>
                <a:cs typeface="Times New Roman" panose="02020603050405020304" pitchFamily="18" charset="0"/>
              </a:rPr>
              <a:t>（</a:t>
            </a:r>
            <a:r>
              <a:rPr lang="en-US" altLang="ja-JP" i="1" dirty="0">
                <a:latin typeface="Arial" panose="020B0604020202020204" pitchFamily="34" charset="0"/>
                <a:cs typeface="Arial" panose="020B0604020202020204" pitchFamily="34" charset="0"/>
              </a:rPr>
              <a:t> g</a:t>
            </a:r>
            <a:r>
              <a:rPr lang="ja-JP" altLang="en-US" i="1" dirty="0">
                <a:latin typeface="Arial" panose="020B0604020202020204" pitchFamily="34" charset="0"/>
                <a:cs typeface="Arial" panose="020B0604020202020204" pitchFamily="34" charset="0"/>
              </a:rPr>
              <a:t> </a:t>
            </a:r>
            <a:r>
              <a:rPr lang="en-US" altLang="ja-JP" i="1" dirty="0">
                <a:latin typeface="Arial" panose="020B0604020202020204" pitchFamily="34" charset="0"/>
                <a:cs typeface="Arial" panose="020B0604020202020204" pitchFamily="34" charset="0"/>
              </a:rPr>
              <a:t>= </a:t>
            </a:r>
            <a:r>
              <a:rPr lang="en-US" altLang="ja-JP" dirty="0">
                <a:latin typeface="Times New Roman" panose="02020603050405020304" pitchFamily="18" charset="0"/>
                <a:cs typeface="Times New Roman" panose="02020603050405020304" pitchFamily="18" charset="0"/>
              </a:rPr>
              <a:t>9.8 m/s²</a:t>
            </a:r>
            <a:r>
              <a:rPr lang="ja-JP" altLang="en-US" dirty="0" smtClean="0">
                <a:latin typeface="Times New Roman" panose="02020603050405020304" pitchFamily="18" charset="0"/>
                <a:cs typeface="Times New Roman" panose="02020603050405020304" pitchFamily="18" charset="0"/>
              </a:rPr>
              <a:t>）の重力加速度です。</a:t>
            </a:r>
            <a:endParaRPr lang="en-US" altLang="ja-JP" dirty="0" smtClean="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54110048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3"/>
          <p:cNvSpPr>
            <a:spLocks noGrp="1"/>
          </p:cNvSpPr>
          <p:nvPr>
            <p:ph type="title"/>
          </p:nvPr>
        </p:nvSpPr>
        <p:spPr>
          <a:xfrm>
            <a:off x="838200" y="365126"/>
            <a:ext cx="10515600" cy="881784"/>
          </a:xfrm>
        </p:spPr>
        <p:txBody>
          <a:bodyPr/>
          <a:lstStyle/>
          <a:p>
            <a:r>
              <a:rPr lang="ja-JP" altLang="en-US" dirty="0" smtClean="0"/>
              <a:t>鉛直投げ下し</a:t>
            </a:r>
            <a:endParaRPr kumimoji="1" lang="ja-JP" altLang="en-US" dirty="0"/>
          </a:p>
        </p:txBody>
      </p:sp>
      <mc:AlternateContent xmlns:mc="http://schemas.openxmlformats.org/markup-compatibility/2006" xmlns:a14="http://schemas.microsoft.com/office/drawing/2010/main">
        <mc:Choice Requires="a14">
          <p:sp>
            <p:nvSpPr>
              <p:cNvPr id="5" name="コンテンツ プレースホルダー 4"/>
              <p:cNvSpPr>
                <a:spLocks noGrp="1"/>
              </p:cNvSpPr>
              <p:nvPr>
                <p:ph sz="half" idx="1"/>
              </p:nvPr>
            </p:nvSpPr>
            <p:spPr>
              <a:xfrm>
                <a:off x="838200" y="1426296"/>
                <a:ext cx="5181600" cy="5071485"/>
              </a:xfrm>
            </p:spPr>
            <p:txBody>
              <a:bodyPr>
                <a:normAutofit lnSpcReduction="10000"/>
              </a:bodyPr>
              <a:lstStyle/>
              <a:p>
                <a:pPr marL="0" indent="0">
                  <a:buNone/>
                </a:pPr>
                <a:r>
                  <a:rPr kumimoji="1" lang="en-US" altLang="ja-JP" dirty="0" smtClean="0">
                    <a:latin typeface="Times New Roman" panose="02020603050405020304" pitchFamily="18" charset="0"/>
                    <a:cs typeface="Times New Roman" panose="02020603050405020304" pitchFamily="18" charset="0"/>
                  </a:rPr>
                  <a:t>〔</a:t>
                </a:r>
                <a:r>
                  <a:rPr lang="ja-JP" altLang="en-US" dirty="0" smtClean="0">
                    <a:latin typeface="Times New Roman" panose="02020603050405020304" pitchFamily="18" charset="0"/>
                    <a:cs typeface="Times New Roman" panose="02020603050405020304" pitchFamily="18" charset="0"/>
                  </a:rPr>
                  <a:t>鉛直投げ</a:t>
                </a:r>
                <a:r>
                  <a:rPr lang="ja-JP" altLang="en-US" dirty="0">
                    <a:latin typeface="Times New Roman" panose="02020603050405020304" pitchFamily="18" charset="0"/>
                    <a:cs typeface="Times New Roman" panose="02020603050405020304" pitchFamily="18" charset="0"/>
                  </a:rPr>
                  <a:t>下</a:t>
                </a:r>
                <a:r>
                  <a:rPr lang="ja-JP" altLang="en-US" dirty="0" smtClean="0">
                    <a:latin typeface="Times New Roman" panose="02020603050405020304" pitchFamily="18" charset="0"/>
                    <a:cs typeface="Times New Roman" panose="02020603050405020304" pitchFamily="18" charset="0"/>
                  </a:rPr>
                  <a:t>しの公式</a:t>
                </a:r>
                <a:r>
                  <a:rPr kumimoji="1" lang="en-US" altLang="ja-JP" dirty="0" smtClean="0">
                    <a:latin typeface="Times New Roman" panose="02020603050405020304" pitchFamily="18" charset="0"/>
                    <a:cs typeface="Times New Roman" panose="02020603050405020304" pitchFamily="18" charset="0"/>
                  </a:rPr>
                  <a:t>〕</a:t>
                </a:r>
              </a:p>
              <a:p>
                <a:pPr marL="0" indent="0">
                  <a:buNone/>
                </a:pPr>
                <a:r>
                  <a:rPr kumimoji="1" lang="ja-JP" altLang="en-US" dirty="0" smtClean="0">
                    <a:latin typeface="Times New Roman" panose="02020603050405020304" pitchFamily="18" charset="0"/>
                    <a:cs typeface="Times New Roman" panose="02020603050405020304" pitchFamily="18" charset="0"/>
                  </a:rPr>
                  <a:t>　初速度</a:t>
                </a:r>
                <a:r>
                  <a:rPr kumimoji="1" lang="en-US" altLang="ja-JP" i="1" dirty="0" smtClean="0">
                    <a:latin typeface="Times New Roman" panose="02020603050405020304" pitchFamily="18" charset="0"/>
                    <a:cs typeface="Times New Roman" panose="02020603050405020304" pitchFamily="18" charset="0"/>
                  </a:rPr>
                  <a:t>v</a:t>
                </a:r>
                <a:r>
                  <a:rPr kumimoji="1" lang="en-US" altLang="ja-JP" sz="1400" dirty="0" smtClean="0">
                    <a:latin typeface="Times New Roman" panose="02020603050405020304" pitchFamily="18" charset="0"/>
                    <a:cs typeface="Times New Roman" panose="02020603050405020304" pitchFamily="18" charset="0"/>
                  </a:rPr>
                  <a:t>0</a:t>
                </a:r>
                <a:r>
                  <a:rPr lang="ja-JP" altLang="en-US" dirty="0" smtClean="0">
                    <a:latin typeface="Times New Roman" panose="02020603050405020304" pitchFamily="18" charset="0"/>
                    <a:cs typeface="Times New Roman" panose="02020603050405020304" pitchFamily="18" charset="0"/>
                  </a:rPr>
                  <a:t>で投げ</a:t>
                </a:r>
                <a:r>
                  <a:rPr lang="ja-JP" altLang="en-US" dirty="0">
                    <a:latin typeface="Times New Roman" panose="02020603050405020304" pitchFamily="18" charset="0"/>
                    <a:cs typeface="Times New Roman" panose="02020603050405020304" pitchFamily="18" charset="0"/>
                  </a:rPr>
                  <a:t>下</a:t>
                </a:r>
                <a:r>
                  <a:rPr lang="ja-JP" altLang="en-US" dirty="0" smtClean="0">
                    <a:latin typeface="Times New Roman" panose="02020603050405020304" pitchFamily="18" charset="0"/>
                    <a:cs typeface="Times New Roman" panose="02020603050405020304" pitchFamily="18" charset="0"/>
                  </a:rPr>
                  <a:t>された</a:t>
                </a:r>
                <a:r>
                  <a:rPr kumimoji="1" lang="ja-JP" altLang="en-US" dirty="0" smtClean="0">
                    <a:latin typeface="Times New Roman" panose="02020603050405020304" pitchFamily="18" charset="0"/>
                    <a:cs typeface="Times New Roman" panose="02020603050405020304" pitchFamily="18" charset="0"/>
                  </a:rPr>
                  <a:t>物体の運動は、等加速度直線運動です。加速度はもちろん重力加速度です。</a:t>
                </a:r>
                <a:endParaRPr kumimoji="1" lang="en-US" altLang="ja-JP" dirty="0" smtClean="0">
                  <a:latin typeface="Times New Roman" panose="02020603050405020304" pitchFamily="18" charset="0"/>
                  <a:cs typeface="Times New Roman" panose="02020603050405020304" pitchFamily="18" charset="0"/>
                </a:endParaRPr>
              </a:p>
              <a:p>
                <a:pPr marL="0" indent="0">
                  <a:buNone/>
                </a:pPr>
                <a:r>
                  <a:rPr lang="en-US" altLang="ja-JP" dirty="0" smtClean="0">
                    <a:latin typeface="Times New Roman" panose="02020603050405020304" pitchFamily="18" charset="0"/>
                    <a:cs typeface="Times New Roman" panose="02020603050405020304" pitchFamily="18" charset="0"/>
                  </a:rPr>
                  <a:t>〔</a:t>
                </a:r>
                <a:r>
                  <a:rPr lang="ja-JP" altLang="en-US" dirty="0" smtClean="0">
                    <a:latin typeface="Times New Roman" panose="02020603050405020304" pitchFamily="18" charset="0"/>
                    <a:cs typeface="Times New Roman" panose="02020603050405020304" pitchFamily="18" charset="0"/>
                  </a:rPr>
                  <a:t>問</a:t>
                </a:r>
                <a:r>
                  <a:rPr lang="en-US" altLang="ja-JP" dirty="0" smtClean="0">
                    <a:latin typeface="Times New Roman" panose="02020603050405020304" pitchFamily="18" charset="0"/>
                    <a:cs typeface="Times New Roman" panose="02020603050405020304" pitchFamily="18" charset="0"/>
                  </a:rPr>
                  <a:t>〕</a:t>
                </a:r>
                <a:r>
                  <a:rPr lang="ja-JP" altLang="en-US" dirty="0">
                    <a:latin typeface="Times New Roman" panose="02020603050405020304" pitchFamily="18" charset="0"/>
                    <a:cs typeface="Times New Roman" panose="02020603050405020304" pitchFamily="18" charset="0"/>
                  </a:rPr>
                  <a:t>　右図で、物体の時刻 </a:t>
                </a:r>
                <a:r>
                  <a:rPr lang="en-US" altLang="ja-JP" i="1" dirty="0">
                    <a:latin typeface="Times New Roman" panose="02020603050405020304" pitchFamily="18" charset="0"/>
                    <a:cs typeface="Times New Roman" panose="02020603050405020304" pitchFamily="18" charset="0"/>
                  </a:rPr>
                  <a:t>t </a:t>
                </a:r>
                <a:r>
                  <a:rPr lang="ja-JP" altLang="en-US" dirty="0">
                    <a:latin typeface="Times New Roman" panose="02020603050405020304" pitchFamily="18" charset="0"/>
                    <a:cs typeface="Times New Roman" panose="02020603050405020304" pitchFamily="18" charset="0"/>
                  </a:rPr>
                  <a:t>の速度 </a:t>
                </a:r>
                <a:r>
                  <a:rPr lang="en-US" altLang="ja-JP" i="1" dirty="0">
                    <a:latin typeface="Times New Roman" panose="02020603050405020304" pitchFamily="18" charset="0"/>
                    <a:cs typeface="Times New Roman" panose="02020603050405020304" pitchFamily="18" charset="0"/>
                  </a:rPr>
                  <a:t>v </a:t>
                </a:r>
                <a:r>
                  <a:rPr lang="ja-JP" altLang="en-US" dirty="0">
                    <a:latin typeface="Times New Roman" panose="02020603050405020304" pitchFamily="18" charset="0"/>
                    <a:cs typeface="Times New Roman" panose="02020603050405020304" pitchFamily="18" charset="0"/>
                  </a:rPr>
                  <a:t>と位置 </a:t>
                </a:r>
                <a:r>
                  <a:rPr lang="en-US" altLang="ja-JP" i="1" dirty="0">
                    <a:latin typeface="Times New Roman" panose="02020603050405020304" pitchFamily="18" charset="0"/>
                    <a:cs typeface="Times New Roman" panose="02020603050405020304" pitchFamily="18" charset="0"/>
                  </a:rPr>
                  <a:t>y </a:t>
                </a:r>
                <a:r>
                  <a:rPr lang="ja-JP" altLang="en-US" dirty="0">
                    <a:latin typeface="Times New Roman" panose="02020603050405020304" pitchFamily="18" charset="0"/>
                    <a:cs typeface="Times New Roman" panose="02020603050405020304" pitchFamily="18" charset="0"/>
                  </a:rPr>
                  <a:t>を </a:t>
                </a:r>
                <a:r>
                  <a:rPr lang="en-US" altLang="ja-JP" i="1" dirty="0">
                    <a:latin typeface="Times New Roman" panose="02020603050405020304" pitchFamily="18" charset="0"/>
                    <a:cs typeface="Times New Roman" panose="02020603050405020304" pitchFamily="18" charset="0"/>
                  </a:rPr>
                  <a:t>v</a:t>
                </a:r>
                <a:r>
                  <a:rPr lang="en-US" altLang="ja-JP" sz="1400" dirty="0">
                    <a:latin typeface="Times New Roman" panose="02020603050405020304" pitchFamily="18" charset="0"/>
                    <a:cs typeface="Times New Roman" panose="02020603050405020304" pitchFamily="18" charset="0"/>
                  </a:rPr>
                  <a:t>0</a:t>
                </a:r>
                <a:r>
                  <a:rPr lang="ja-JP" altLang="en-US" dirty="0" err="1">
                    <a:latin typeface="Times New Roman" panose="02020603050405020304" pitchFamily="18" charset="0"/>
                    <a:cs typeface="Times New Roman" panose="02020603050405020304" pitchFamily="18" charset="0"/>
                  </a:rPr>
                  <a:t>、</a:t>
                </a:r>
                <a:r>
                  <a:rPr lang="ja-JP" altLang="en-US" dirty="0">
                    <a:latin typeface="Times New Roman" panose="02020603050405020304" pitchFamily="18" charset="0"/>
                    <a:cs typeface="Times New Roman" panose="02020603050405020304" pitchFamily="18" charset="0"/>
                  </a:rPr>
                  <a:t> </a:t>
                </a:r>
                <a:r>
                  <a:rPr lang="en-US" altLang="ja-JP" i="1" dirty="0">
                    <a:latin typeface="Arial" panose="020B0604020202020204" pitchFamily="34" charset="0"/>
                    <a:cs typeface="Arial" panose="020B0604020202020204" pitchFamily="34" charset="0"/>
                  </a:rPr>
                  <a:t>g </a:t>
                </a:r>
                <a:r>
                  <a:rPr lang="ja-JP" altLang="en-US" dirty="0" err="1">
                    <a:latin typeface="Times New Roman" panose="02020603050405020304" pitchFamily="18" charset="0"/>
                    <a:cs typeface="Times New Roman" panose="02020603050405020304" pitchFamily="18" charset="0"/>
                  </a:rPr>
                  <a:t>、</a:t>
                </a:r>
                <a:r>
                  <a:rPr lang="ja-JP" altLang="en-US" dirty="0">
                    <a:latin typeface="Times New Roman" panose="02020603050405020304" pitchFamily="18" charset="0"/>
                    <a:cs typeface="Times New Roman" panose="02020603050405020304" pitchFamily="18" charset="0"/>
                  </a:rPr>
                  <a:t> </a:t>
                </a:r>
                <a:r>
                  <a:rPr lang="en-US" altLang="ja-JP" i="1" dirty="0">
                    <a:latin typeface="Times New Roman" panose="02020603050405020304" pitchFamily="18" charset="0"/>
                    <a:cs typeface="Times New Roman" panose="02020603050405020304" pitchFamily="18" charset="0"/>
                  </a:rPr>
                  <a:t>t </a:t>
                </a:r>
                <a:r>
                  <a:rPr lang="ja-JP" altLang="en-US" dirty="0">
                    <a:latin typeface="Times New Roman" panose="02020603050405020304" pitchFamily="18" charset="0"/>
                    <a:cs typeface="Times New Roman" panose="02020603050405020304" pitchFamily="18" charset="0"/>
                  </a:rPr>
                  <a:t>を用いて表してみましょう。</a:t>
                </a:r>
                <a:endParaRPr lang="en-US" altLang="ja-JP" dirty="0">
                  <a:latin typeface="Times New Roman" panose="02020603050405020304" pitchFamily="18" charset="0"/>
                  <a:cs typeface="Times New Roman" panose="02020603050405020304" pitchFamily="18" charset="0"/>
                </a:endParaRPr>
              </a:p>
              <a:p>
                <a:pPr marL="0" indent="0">
                  <a:buNone/>
                </a:pPr>
                <a:r>
                  <a:rPr lang="ja-JP" altLang="en-US" dirty="0" smtClean="0">
                    <a:latin typeface="Times New Roman" panose="02020603050405020304" pitchFamily="18" charset="0"/>
                    <a:cs typeface="Times New Roman" panose="02020603050405020304" pitchFamily="18" charset="0"/>
                  </a:rPr>
                  <a:t>      </a:t>
                </a:r>
                <a:r>
                  <a:rPr lang="ja-JP" altLang="en-US" dirty="0" smtClean="0">
                    <a:solidFill>
                      <a:srgbClr val="00B050"/>
                    </a:solidFill>
                    <a:latin typeface="Times New Roman" panose="02020603050405020304" pitchFamily="18" charset="0"/>
                    <a:cs typeface="Times New Roman" panose="02020603050405020304" pitchFamily="18" charset="0"/>
                  </a:rPr>
                  <a:t>（できたらクリック）</a:t>
                </a:r>
                <a:endParaRPr lang="en-US" altLang="ja-JP" dirty="0" smtClean="0">
                  <a:solidFill>
                    <a:srgbClr val="00B050"/>
                  </a:solidFill>
                  <a:latin typeface="Times New Roman" panose="02020603050405020304" pitchFamily="18" charset="0"/>
                  <a:cs typeface="Times New Roman" panose="02020603050405020304" pitchFamily="18" charset="0"/>
                </a:endParaRPr>
              </a:p>
              <a:p>
                <a:pPr marL="0" indent="0">
                  <a:buNone/>
                </a:pPr>
                <a:r>
                  <a:rPr lang="en-US" altLang="ja-JP" dirty="0" smtClean="0">
                    <a:solidFill>
                      <a:srgbClr val="0070C0"/>
                    </a:solidFill>
                    <a:latin typeface="Times New Roman" panose="02020603050405020304" pitchFamily="18" charset="0"/>
                    <a:cs typeface="Times New Roman" panose="02020603050405020304" pitchFamily="18" charset="0"/>
                  </a:rPr>
                  <a:t>〔</a:t>
                </a:r>
                <a:r>
                  <a:rPr lang="ja-JP" altLang="en-US" dirty="0" smtClean="0">
                    <a:solidFill>
                      <a:srgbClr val="0070C0"/>
                    </a:solidFill>
                    <a:latin typeface="Times New Roman" panose="02020603050405020304" pitchFamily="18" charset="0"/>
                    <a:cs typeface="Times New Roman" panose="02020603050405020304" pitchFamily="18" charset="0"/>
                  </a:rPr>
                  <a:t>答</a:t>
                </a:r>
                <a:r>
                  <a:rPr lang="en-US" altLang="ja-JP" dirty="0" smtClean="0">
                    <a:solidFill>
                      <a:srgbClr val="0070C0"/>
                    </a:solidFill>
                    <a:latin typeface="Times New Roman" panose="02020603050405020304" pitchFamily="18" charset="0"/>
                    <a:cs typeface="Times New Roman" panose="02020603050405020304" pitchFamily="18" charset="0"/>
                  </a:rPr>
                  <a:t>〕</a:t>
                </a:r>
                <a14:m>
                  <m:oMath xmlns:m="http://schemas.openxmlformats.org/officeDocument/2006/math">
                    <m:r>
                      <a:rPr lang="en-US" altLang="ja-JP" i="1">
                        <a:solidFill>
                          <a:srgbClr val="0070C0"/>
                        </a:solidFill>
                        <a:latin typeface="Cambria Math" panose="02040503050406030204" pitchFamily="18" charset="0"/>
                        <a:cs typeface="Times New Roman" panose="02020603050405020304" pitchFamily="18" charset="0"/>
                      </a:rPr>
                      <m:t> </m:t>
                    </m:r>
                    <m:r>
                      <a:rPr lang="en-US" altLang="ja-JP" b="0" i="1" smtClean="0">
                        <a:solidFill>
                          <a:srgbClr val="0070C0"/>
                        </a:solidFill>
                        <a:latin typeface="Cambria Math" panose="02040503050406030204" pitchFamily="18" charset="0"/>
                        <a:cs typeface="Times New Roman" panose="02020603050405020304" pitchFamily="18" charset="0"/>
                      </a:rPr>
                      <m:t>  </m:t>
                    </m:r>
                    <m:r>
                      <a:rPr lang="en-US" altLang="ja-JP" b="0" i="1" smtClean="0">
                        <a:solidFill>
                          <a:srgbClr val="0070C0"/>
                        </a:solidFill>
                        <a:latin typeface="Cambria Math" panose="02040503050406030204" pitchFamily="18" charset="0"/>
                        <a:cs typeface="Times New Roman" panose="02020603050405020304" pitchFamily="18" charset="0"/>
                      </a:rPr>
                      <m:t>𝑣</m:t>
                    </m:r>
                    <m:r>
                      <a:rPr lang="en-US" altLang="ja-JP" b="0" i="1" smtClean="0">
                        <a:solidFill>
                          <a:srgbClr val="0070C0"/>
                        </a:solidFill>
                        <a:latin typeface="Cambria Math" panose="02040503050406030204" pitchFamily="18" charset="0"/>
                        <a:cs typeface="Times New Roman" panose="02020603050405020304" pitchFamily="18" charset="0"/>
                      </a:rPr>
                      <m:t>=</m:t>
                    </m:r>
                    <m:sSub>
                      <m:sSubPr>
                        <m:ctrlPr>
                          <a:rPr lang="en-US" altLang="ja-JP" b="0" i="1" smtClean="0">
                            <a:solidFill>
                              <a:srgbClr val="0070C0"/>
                            </a:solidFill>
                            <a:latin typeface="Cambria Math" panose="02040503050406030204" pitchFamily="18" charset="0"/>
                            <a:cs typeface="Times New Roman" panose="02020603050405020304" pitchFamily="18" charset="0"/>
                          </a:rPr>
                        </m:ctrlPr>
                      </m:sSubPr>
                      <m:e>
                        <m:r>
                          <a:rPr lang="en-US" altLang="ja-JP" b="0" i="1" smtClean="0">
                            <a:solidFill>
                              <a:srgbClr val="0070C0"/>
                            </a:solidFill>
                            <a:latin typeface="Cambria Math" panose="02040503050406030204" pitchFamily="18" charset="0"/>
                            <a:cs typeface="Times New Roman" panose="02020603050405020304" pitchFamily="18" charset="0"/>
                          </a:rPr>
                          <m:t>𝑣</m:t>
                        </m:r>
                      </m:e>
                      <m:sub>
                        <m:r>
                          <a:rPr lang="en-US" altLang="ja-JP" b="0" i="1" smtClean="0">
                            <a:solidFill>
                              <a:srgbClr val="0070C0"/>
                            </a:solidFill>
                            <a:latin typeface="Cambria Math" panose="02040503050406030204" pitchFamily="18" charset="0"/>
                            <a:cs typeface="Times New Roman" panose="02020603050405020304" pitchFamily="18" charset="0"/>
                          </a:rPr>
                          <m:t>0</m:t>
                        </m:r>
                      </m:sub>
                    </m:sSub>
                    <m:r>
                      <a:rPr lang="en-US" altLang="ja-JP" b="0" i="1" smtClean="0">
                        <a:solidFill>
                          <a:srgbClr val="0070C0"/>
                        </a:solidFill>
                        <a:latin typeface="Cambria Math" panose="02040503050406030204" pitchFamily="18" charset="0"/>
                        <a:cs typeface="Times New Roman" panose="02020603050405020304" pitchFamily="18" charset="0"/>
                      </a:rPr>
                      <m:t>+</m:t>
                    </m:r>
                    <m:r>
                      <m:rPr>
                        <m:nor/>
                      </m:rPr>
                      <a:rPr lang="en-US" altLang="ja-JP" i="1" dirty="0">
                        <a:solidFill>
                          <a:srgbClr val="0070C0"/>
                        </a:solidFill>
                        <a:latin typeface="Arial" panose="020B0604020202020204" pitchFamily="34" charset="0"/>
                        <a:cs typeface="Arial" panose="020B0604020202020204" pitchFamily="34" charset="0"/>
                      </a:rPr>
                      <m:t>g</m:t>
                    </m:r>
                    <m:r>
                      <a:rPr lang="en-US" altLang="ja-JP" b="0" i="1" dirty="0" smtClean="0">
                        <a:solidFill>
                          <a:srgbClr val="0070C0"/>
                        </a:solidFill>
                        <a:latin typeface="Cambria Math" panose="02040503050406030204" pitchFamily="18" charset="0"/>
                        <a:cs typeface="Arial" panose="020B0604020202020204" pitchFamily="34" charset="0"/>
                      </a:rPr>
                      <m:t>𝑡</m:t>
                    </m:r>
                  </m:oMath>
                </a14:m>
                <a:endParaRPr lang="en-US" altLang="ja-JP" b="0" i="1" dirty="0" smtClean="0">
                  <a:solidFill>
                    <a:srgbClr val="0070C0"/>
                  </a:solidFill>
                  <a:latin typeface="Cambria Math" panose="02040503050406030204" pitchFamily="18" charset="0"/>
                  <a:cs typeface="Arial" panose="020B0604020202020204" pitchFamily="34" charset="0"/>
                </a:endParaRPr>
              </a:p>
              <a:p>
                <a:pPr marL="0" indent="0">
                  <a:buNone/>
                </a:pPr>
                <a:r>
                  <a:rPr lang="en-US" altLang="ja-JP" i="1" dirty="0">
                    <a:solidFill>
                      <a:srgbClr val="0070C0"/>
                    </a:solidFill>
                    <a:latin typeface="Cambria Math" panose="02040503050406030204" pitchFamily="18" charset="0"/>
                    <a:cs typeface="Arial" panose="020B0604020202020204" pitchFamily="34" charset="0"/>
                  </a:rPr>
                  <a:t> </a:t>
                </a:r>
                <a:r>
                  <a:rPr lang="en-US" altLang="ja-JP" i="1" dirty="0" smtClean="0">
                    <a:solidFill>
                      <a:srgbClr val="0070C0"/>
                    </a:solidFill>
                    <a:latin typeface="Cambria Math" panose="02040503050406030204" pitchFamily="18" charset="0"/>
                    <a:cs typeface="Arial" panose="020B0604020202020204" pitchFamily="34" charset="0"/>
                  </a:rPr>
                  <a:t>          </a:t>
                </a:r>
                <a14:m>
                  <m:oMath xmlns:m="http://schemas.openxmlformats.org/officeDocument/2006/math">
                    <m:r>
                      <a:rPr lang="en-US" altLang="ja-JP" b="0" i="1" dirty="0" smtClean="0">
                        <a:solidFill>
                          <a:srgbClr val="0070C0"/>
                        </a:solidFill>
                        <a:latin typeface="Cambria Math" panose="02040503050406030204" pitchFamily="18" charset="0"/>
                        <a:cs typeface="Arial" panose="020B0604020202020204" pitchFamily="34" charset="0"/>
                      </a:rPr>
                      <m:t> </m:t>
                    </m:r>
                    <m:r>
                      <a:rPr lang="en-US" altLang="ja-JP" b="0" i="1" dirty="0" smtClean="0">
                        <a:solidFill>
                          <a:srgbClr val="0070C0"/>
                        </a:solidFill>
                        <a:latin typeface="Cambria Math" panose="02040503050406030204" pitchFamily="18" charset="0"/>
                        <a:cs typeface="Arial" panose="020B0604020202020204" pitchFamily="34" charset="0"/>
                      </a:rPr>
                      <m:t>𝑦</m:t>
                    </m:r>
                    <m:r>
                      <a:rPr lang="en-US" altLang="ja-JP" b="0" i="1" dirty="0" smtClean="0">
                        <a:solidFill>
                          <a:srgbClr val="0070C0"/>
                        </a:solidFill>
                        <a:latin typeface="Cambria Math" panose="02040503050406030204" pitchFamily="18" charset="0"/>
                        <a:cs typeface="Arial" panose="020B0604020202020204" pitchFamily="34" charset="0"/>
                      </a:rPr>
                      <m:t>=</m:t>
                    </m:r>
                    <m:sSub>
                      <m:sSubPr>
                        <m:ctrlPr>
                          <a:rPr lang="en-US" altLang="ja-JP" b="0" i="1" dirty="0" smtClean="0">
                            <a:solidFill>
                              <a:srgbClr val="0070C0"/>
                            </a:solidFill>
                            <a:latin typeface="Cambria Math" panose="02040503050406030204" pitchFamily="18" charset="0"/>
                            <a:cs typeface="Arial" panose="020B0604020202020204" pitchFamily="34" charset="0"/>
                          </a:rPr>
                        </m:ctrlPr>
                      </m:sSubPr>
                      <m:e>
                        <m:r>
                          <a:rPr lang="en-US" altLang="ja-JP" b="0" i="1" dirty="0" smtClean="0">
                            <a:solidFill>
                              <a:srgbClr val="0070C0"/>
                            </a:solidFill>
                            <a:latin typeface="Cambria Math" panose="02040503050406030204" pitchFamily="18" charset="0"/>
                            <a:cs typeface="Arial" panose="020B0604020202020204" pitchFamily="34" charset="0"/>
                          </a:rPr>
                          <m:t>𝑣</m:t>
                        </m:r>
                      </m:e>
                      <m:sub>
                        <m:r>
                          <a:rPr lang="en-US" altLang="ja-JP" b="0" i="1" dirty="0" smtClean="0">
                            <a:solidFill>
                              <a:srgbClr val="0070C0"/>
                            </a:solidFill>
                            <a:latin typeface="Cambria Math" panose="02040503050406030204" pitchFamily="18" charset="0"/>
                            <a:cs typeface="Arial" panose="020B0604020202020204" pitchFamily="34" charset="0"/>
                          </a:rPr>
                          <m:t>0</m:t>
                        </m:r>
                      </m:sub>
                    </m:sSub>
                    <m:r>
                      <a:rPr lang="en-US" altLang="ja-JP" b="0" i="1" dirty="0" smtClean="0">
                        <a:solidFill>
                          <a:srgbClr val="0070C0"/>
                        </a:solidFill>
                        <a:latin typeface="Cambria Math" panose="02040503050406030204" pitchFamily="18" charset="0"/>
                        <a:cs typeface="Arial" panose="020B0604020202020204" pitchFamily="34" charset="0"/>
                      </a:rPr>
                      <m:t>𝑡</m:t>
                    </m:r>
                    <m:r>
                      <a:rPr lang="en-US" altLang="ja-JP" b="0" i="1" dirty="0" smtClean="0">
                        <a:solidFill>
                          <a:srgbClr val="0070C0"/>
                        </a:solidFill>
                        <a:latin typeface="Cambria Math" panose="02040503050406030204" pitchFamily="18" charset="0"/>
                        <a:cs typeface="Arial" panose="020B0604020202020204" pitchFamily="34" charset="0"/>
                      </a:rPr>
                      <m:t>+</m:t>
                    </m:r>
                    <m:f>
                      <m:fPr>
                        <m:ctrlPr>
                          <a:rPr lang="en-US" altLang="ja-JP" b="0" i="1" dirty="0" smtClean="0">
                            <a:solidFill>
                              <a:srgbClr val="0070C0"/>
                            </a:solidFill>
                            <a:latin typeface="Cambria Math" panose="02040503050406030204" pitchFamily="18" charset="0"/>
                            <a:cs typeface="Arial" panose="020B0604020202020204" pitchFamily="34" charset="0"/>
                          </a:rPr>
                        </m:ctrlPr>
                      </m:fPr>
                      <m:num>
                        <m:r>
                          <a:rPr lang="en-US" altLang="ja-JP" b="0" i="1" dirty="0" smtClean="0">
                            <a:solidFill>
                              <a:srgbClr val="0070C0"/>
                            </a:solidFill>
                            <a:latin typeface="Cambria Math" panose="02040503050406030204" pitchFamily="18" charset="0"/>
                            <a:cs typeface="Arial" panose="020B0604020202020204" pitchFamily="34" charset="0"/>
                          </a:rPr>
                          <m:t>1</m:t>
                        </m:r>
                      </m:num>
                      <m:den>
                        <m:r>
                          <a:rPr lang="en-US" altLang="ja-JP" b="0" i="1" dirty="0" smtClean="0">
                            <a:solidFill>
                              <a:srgbClr val="0070C0"/>
                            </a:solidFill>
                            <a:latin typeface="Cambria Math" panose="02040503050406030204" pitchFamily="18" charset="0"/>
                            <a:cs typeface="Arial" panose="020B0604020202020204" pitchFamily="34" charset="0"/>
                          </a:rPr>
                          <m:t>2</m:t>
                        </m:r>
                      </m:den>
                    </m:f>
                    <m:r>
                      <m:rPr>
                        <m:nor/>
                      </m:rPr>
                      <a:rPr lang="en-US" altLang="ja-JP" i="1" dirty="0">
                        <a:solidFill>
                          <a:srgbClr val="0070C0"/>
                        </a:solidFill>
                        <a:latin typeface="Arial" panose="020B0604020202020204" pitchFamily="34" charset="0"/>
                        <a:cs typeface="Arial" panose="020B0604020202020204" pitchFamily="34" charset="0"/>
                      </a:rPr>
                      <m:t>g</m:t>
                    </m:r>
                    <m:sSup>
                      <m:sSupPr>
                        <m:ctrlPr>
                          <a:rPr lang="en-US" altLang="ja-JP" i="1" dirty="0" smtClean="0">
                            <a:solidFill>
                              <a:srgbClr val="0070C0"/>
                            </a:solidFill>
                            <a:latin typeface="Cambria Math" panose="02040503050406030204" pitchFamily="18" charset="0"/>
                            <a:cs typeface="Arial" panose="020B0604020202020204" pitchFamily="34" charset="0"/>
                          </a:rPr>
                        </m:ctrlPr>
                      </m:sSupPr>
                      <m:e>
                        <m:r>
                          <a:rPr lang="en-US" altLang="ja-JP" b="0" i="1" dirty="0" smtClean="0">
                            <a:solidFill>
                              <a:srgbClr val="0070C0"/>
                            </a:solidFill>
                            <a:latin typeface="Cambria Math" panose="02040503050406030204" pitchFamily="18" charset="0"/>
                            <a:cs typeface="Arial" panose="020B0604020202020204" pitchFamily="34" charset="0"/>
                          </a:rPr>
                          <m:t>𝑡</m:t>
                        </m:r>
                      </m:e>
                      <m:sup>
                        <m:r>
                          <a:rPr lang="en-US" altLang="ja-JP" b="0" i="1" dirty="0" smtClean="0">
                            <a:solidFill>
                              <a:srgbClr val="0070C0"/>
                            </a:solidFill>
                            <a:latin typeface="Cambria Math" panose="02040503050406030204" pitchFamily="18" charset="0"/>
                            <a:cs typeface="Arial" panose="020B0604020202020204" pitchFamily="34" charset="0"/>
                          </a:rPr>
                          <m:t>2</m:t>
                        </m:r>
                      </m:sup>
                    </m:sSup>
                  </m:oMath>
                </a14:m>
                <a:endParaRPr lang="en-US" altLang="ja-JP" i="1" dirty="0" smtClean="0">
                  <a:solidFill>
                    <a:srgbClr val="0070C0"/>
                  </a:solidFill>
                  <a:latin typeface="Times New Roman" panose="02020603050405020304" pitchFamily="18" charset="0"/>
                  <a:cs typeface="Times New Roman" panose="02020603050405020304" pitchFamily="18" charset="0"/>
                </a:endParaRPr>
              </a:p>
            </p:txBody>
          </p:sp>
        </mc:Choice>
        <mc:Fallback xmlns="">
          <p:sp>
            <p:nvSpPr>
              <p:cNvPr id="5" name="コンテンツ プレースホルダー 4"/>
              <p:cNvSpPr>
                <a:spLocks noGrp="1" noRot="1" noChangeAspect="1" noMove="1" noResize="1" noEditPoints="1" noAdjustHandles="1" noChangeArrowheads="1" noChangeShapeType="1" noTextEdit="1"/>
              </p:cNvSpPr>
              <p:nvPr>
                <p:ph sz="half" idx="1"/>
              </p:nvPr>
            </p:nvSpPr>
            <p:spPr>
              <a:xfrm>
                <a:off x="838200" y="1426296"/>
                <a:ext cx="5181600" cy="5071485"/>
              </a:xfrm>
              <a:blipFill rotWithShape="0">
                <a:blip r:embed="rId2"/>
                <a:stretch>
                  <a:fillRect l="-2471" t="-3365" r="-3294"/>
                </a:stretch>
              </a:blipFill>
            </p:spPr>
            <p:txBody>
              <a:bodyPr/>
              <a:lstStyle/>
              <a:p>
                <a:r>
                  <a:rPr lang="ja-JP" altLang="en-US">
                    <a:noFill/>
                  </a:rPr>
                  <a:t> </a:t>
                </a:r>
              </a:p>
            </p:txBody>
          </p:sp>
        </mc:Fallback>
      </mc:AlternateContent>
      <p:grpSp>
        <p:nvGrpSpPr>
          <p:cNvPr id="8" name="グループ化 7"/>
          <p:cNvGrpSpPr/>
          <p:nvPr/>
        </p:nvGrpSpPr>
        <p:grpSpPr>
          <a:xfrm>
            <a:off x="7220532" y="548069"/>
            <a:ext cx="3637370" cy="5750225"/>
            <a:chOff x="7220532" y="548069"/>
            <a:chExt cx="3637370" cy="5750225"/>
          </a:xfrm>
        </p:grpSpPr>
        <p:grpSp>
          <p:nvGrpSpPr>
            <p:cNvPr id="7" name="グループ化 6"/>
            <p:cNvGrpSpPr/>
            <p:nvPr/>
          </p:nvGrpSpPr>
          <p:grpSpPr>
            <a:xfrm>
              <a:off x="7220532" y="548069"/>
              <a:ext cx="3637370" cy="5750225"/>
              <a:chOff x="7220532" y="548069"/>
              <a:chExt cx="3637370" cy="5750225"/>
            </a:xfrm>
          </p:grpSpPr>
          <p:grpSp>
            <p:nvGrpSpPr>
              <p:cNvPr id="40" name="グループ化 39"/>
              <p:cNvGrpSpPr/>
              <p:nvPr/>
            </p:nvGrpSpPr>
            <p:grpSpPr>
              <a:xfrm>
                <a:off x="7220532" y="548069"/>
                <a:ext cx="3637370" cy="5750225"/>
                <a:chOff x="6741558" y="519041"/>
                <a:chExt cx="3637370" cy="5750225"/>
              </a:xfrm>
            </p:grpSpPr>
            <p:grpSp>
              <p:nvGrpSpPr>
                <p:cNvPr id="38" name="グループ化 37"/>
                <p:cNvGrpSpPr/>
                <p:nvPr/>
              </p:nvGrpSpPr>
              <p:grpSpPr>
                <a:xfrm>
                  <a:off x="6741558" y="519041"/>
                  <a:ext cx="3637370" cy="5750225"/>
                  <a:chOff x="6741558" y="519041"/>
                  <a:chExt cx="3637370" cy="5750225"/>
                </a:xfrm>
              </p:grpSpPr>
              <p:sp>
                <p:nvSpPr>
                  <p:cNvPr id="37" name="正方形/長方形 36"/>
                  <p:cNvSpPr/>
                  <p:nvPr/>
                </p:nvSpPr>
                <p:spPr>
                  <a:xfrm>
                    <a:off x="6741558" y="519041"/>
                    <a:ext cx="3637370" cy="575022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36" name="グループ化 35"/>
                  <p:cNvGrpSpPr/>
                  <p:nvPr/>
                </p:nvGrpSpPr>
                <p:grpSpPr>
                  <a:xfrm>
                    <a:off x="7304498" y="1009214"/>
                    <a:ext cx="2873282" cy="4808463"/>
                    <a:chOff x="7304498" y="1009214"/>
                    <a:chExt cx="2873282" cy="4808463"/>
                  </a:xfrm>
                  <a:noFill/>
                </p:grpSpPr>
                <p:sp>
                  <p:nvSpPr>
                    <p:cNvPr id="27" name="テキスト ボックス 26"/>
                    <p:cNvSpPr txBox="1"/>
                    <p:nvPr/>
                  </p:nvSpPr>
                  <p:spPr>
                    <a:xfrm>
                      <a:off x="8614224" y="4860420"/>
                      <a:ext cx="1005111" cy="400110"/>
                    </a:xfrm>
                    <a:prstGeom prst="rect">
                      <a:avLst/>
                    </a:prstGeom>
                    <a:grpFill/>
                  </p:spPr>
                  <p:txBody>
                    <a:bodyPr wrap="square" rtlCol="0">
                      <a:spAutoFit/>
                    </a:bodyPr>
                    <a:lstStyle/>
                    <a:p>
                      <a:r>
                        <a:rPr lang="ja-JP" altLang="en-US" dirty="0" smtClean="0"/>
                        <a:t>速度 </a:t>
                      </a:r>
                      <a:r>
                        <a:rPr lang="en-US" altLang="ja-JP" sz="2000" i="1" dirty="0" smtClean="0">
                          <a:latin typeface="Times New Roman" panose="02020603050405020304" pitchFamily="18" charset="0"/>
                          <a:cs typeface="Times New Roman" panose="02020603050405020304" pitchFamily="18" charset="0"/>
                        </a:rPr>
                        <a:t>v</a:t>
                      </a:r>
                    </a:p>
                  </p:txBody>
                </p:sp>
                <p:grpSp>
                  <p:nvGrpSpPr>
                    <p:cNvPr id="35" name="グループ化 34"/>
                    <p:cNvGrpSpPr/>
                    <p:nvPr/>
                  </p:nvGrpSpPr>
                  <p:grpSpPr>
                    <a:xfrm>
                      <a:off x="7304498" y="1009214"/>
                      <a:ext cx="2873282" cy="4808463"/>
                      <a:chOff x="7014215" y="806018"/>
                      <a:chExt cx="2873282" cy="4808463"/>
                    </a:xfrm>
                    <a:grpFill/>
                  </p:grpSpPr>
                  <p:grpSp>
                    <p:nvGrpSpPr>
                      <p:cNvPr id="31" name="グループ化 30"/>
                      <p:cNvGrpSpPr/>
                      <p:nvPr/>
                    </p:nvGrpSpPr>
                    <p:grpSpPr>
                      <a:xfrm>
                        <a:off x="7596234" y="806018"/>
                        <a:ext cx="2291263" cy="4808463"/>
                        <a:chOff x="7596234" y="806018"/>
                        <a:chExt cx="2291263" cy="4808463"/>
                      </a:xfrm>
                      <a:grpFill/>
                    </p:grpSpPr>
                    <p:grpSp>
                      <p:nvGrpSpPr>
                        <p:cNvPr id="29" name="グループ化 28"/>
                        <p:cNvGrpSpPr/>
                        <p:nvPr/>
                      </p:nvGrpSpPr>
                      <p:grpSpPr>
                        <a:xfrm>
                          <a:off x="7596234" y="806018"/>
                          <a:ext cx="2028732" cy="4808463"/>
                          <a:chOff x="7454899" y="1269002"/>
                          <a:chExt cx="2028732" cy="4808463"/>
                        </a:xfrm>
                        <a:grpFill/>
                      </p:grpSpPr>
                      <p:grpSp>
                        <p:nvGrpSpPr>
                          <p:cNvPr id="26" name="グループ化 25"/>
                          <p:cNvGrpSpPr/>
                          <p:nvPr/>
                        </p:nvGrpSpPr>
                        <p:grpSpPr>
                          <a:xfrm>
                            <a:off x="7454899" y="1269002"/>
                            <a:ext cx="2028732" cy="4808463"/>
                            <a:chOff x="7454899" y="1269002"/>
                            <a:chExt cx="2028732" cy="4808463"/>
                          </a:xfrm>
                          <a:grpFill/>
                        </p:grpSpPr>
                        <p:grpSp>
                          <p:nvGrpSpPr>
                            <p:cNvPr id="19" name="グループ化 18"/>
                            <p:cNvGrpSpPr/>
                            <p:nvPr/>
                          </p:nvGrpSpPr>
                          <p:grpSpPr>
                            <a:xfrm>
                              <a:off x="7454899" y="1269002"/>
                              <a:ext cx="2028732" cy="4808463"/>
                              <a:chOff x="7454899" y="1269002"/>
                              <a:chExt cx="2028732" cy="4808463"/>
                            </a:xfrm>
                            <a:grpFill/>
                          </p:grpSpPr>
                          <p:grpSp>
                            <p:nvGrpSpPr>
                              <p:cNvPr id="10" name="グループ化 9"/>
                              <p:cNvGrpSpPr/>
                              <p:nvPr/>
                            </p:nvGrpSpPr>
                            <p:grpSpPr>
                              <a:xfrm>
                                <a:off x="7797796" y="1426296"/>
                                <a:ext cx="45719" cy="4536849"/>
                                <a:chOff x="7594598" y="1530143"/>
                                <a:chExt cx="45719" cy="4536849"/>
                              </a:xfrm>
                              <a:grpFill/>
                            </p:grpSpPr>
                            <p:cxnSp>
                              <p:nvCxnSpPr>
                                <p:cNvPr id="6" name="直線矢印コネクタ 5"/>
                                <p:cNvCxnSpPr/>
                                <p:nvPr/>
                              </p:nvCxnSpPr>
                              <p:spPr>
                                <a:xfrm>
                                  <a:off x="7609115" y="1530143"/>
                                  <a:ext cx="0" cy="4536849"/>
                                </a:xfrm>
                                <a:prstGeom prst="straightConnector1">
                                  <a:avLst/>
                                </a:prstGeom>
                                <a:grpFill/>
                                <a:ln w="9525">
                                  <a:solidFill>
                                    <a:schemeClr val="tx1"/>
                                  </a:solidFill>
                                  <a:tailEnd type="stealth" w="med" len="lg"/>
                                </a:ln>
                              </p:spPr>
                              <p:style>
                                <a:lnRef idx="1">
                                  <a:schemeClr val="accent1"/>
                                </a:lnRef>
                                <a:fillRef idx="0">
                                  <a:schemeClr val="accent1"/>
                                </a:fillRef>
                                <a:effectRef idx="0">
                                  <a:schemeClr val="accent1"/>
                                </a:effectRef>
                                <a:fontRef idx="minor">
                                  <a:schemeClr val="tx1"/>
                                </a:fontRef>
                              </p:style>
                            </p:cxnSp>
                            <p:sp>
                              <p:nvSpPr>
                                <p:cNvPr id="9" name="楕円 8"/>
                                <p:cNvSpPr/>
                                <p:nvPr/>
                              </p:nvSpPr>
                              <p:spPr>
                                <a:xfrm>
                                  <a:off x="7594598" y="1685927"/>
                                  <a:ext cx="45719" cy="45719"/>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11" name="テキスト ボックス 10"/>
                              <p:cNvSpPr txBox="1"/>
                              <p:nvPr/>
                            </p:nvSpPr>
                            <p:spPr>
                              <a:xfrm>
                                <a:off x="8280404" y="1269002"/>
                                <a:ext cx="1005111" cy="369332"/>
                              </a:xfrm>
                              <a:prstGeom prst="rect">
                                <a:avLst/>
                              </a:prstGeom>
                              <a:grpFill/>
                            </p:spPr>
                            <p:txBody>
                              <a:bodyPr wrap="square" rtlCol="0">
                                <a:spAutoFit/>
                              </a:bodyPr>
                              <a:lstStyle/>
                              <a:p>
                                <a:r>
                                  <a:rPr lang="ja-JP" altLang="en-US" dirty="0" smtClean="0"/>
                                  <a:t>時刻 </a:t>
                                </a:r>
                                <a:r>
                                  <a:rPr lang="en-US" altLang="ja-JP" dirty="0" smtClean="0"/>
                                  <a:t>0</a:t>
                                </a:r>
                                <a:endParaRPr kumimoji="1" lang="ja-JP" altLang="en-US" dirty="0"/>
                              </a:p>
                            </p:txBody>
                          </p:sp>
                          <p:sp>
                            <p:nvSpPr>
                              <p:cNvPr id="13" name="テキスト ボックス 12"/>
                              <p:cNvSpPr txBox="1"/>
                              <p:nvPr/>
                            </p:nvSpPr>
                            <p:spPr>
                              <a:xfrm>
                                <a:off x="8478520" y="4424980"/>
                                <a:ext cx="1005111" cy="400110"/>
                              </a:xfrm>
                              <a:prstGeom prst="rect">
                                <a:avLst/>
                              </a:prstGeom>
                              <a:grpFill/>
                            </p:spPr>
                            <p:txBody>
                              <a:bodyPr wrap="square" rtlCol="0">
                                <a:spAutoFit/>
                              </a:bodyPr>
                              <a:lstStyle/>
                              <a:p>
                                <a:r>
                                  <a:rPr lang="ja-JP" altLang="en-US" dirty="0" smtClean="0"/>
                                  <a:t>時刻 </a:t>
                                </a:r>
                                <a:r>
                                  <a:rPr lang="en-US" altLang="ja-JP" sz="2000" i="1" dirty="0" smtClean="0">
                                    <a:latin typeface="Times New Roman" panose="02020603050405020304" pitchFamily="18" charset="0"/>
                                    <a:cs typeface="Times New Roman" panose="02020603050405020304" pitchFamily="18" charset="0"/>
                                  </a:rPr>
                                  <a:t>t</a:t>
                                </a:r>
                              </a:p>
                            </p:txBody>
                          </p:sp>
                          <p:sp>
                            <p:nvSpPr>
                              <p:cNvPr id="14" name="テキスト ボックス 13"/>
                              <p:cNvSpPr txBox="1"/>
                              <p:nvPr/>
                            </p:nvSpPr>
                            <p:spPr>
                              <a:xfrm>
                                <a:off x="7454899" y="1392279"/>
                                <a:ext cx="540654" cy="369332"/>
                              </a:xfrm>
                              <a:prstGeom prst="rect">
                                <a:avLst/>
                              </a:prstGeom>
                              <a:grpFill/>
                            </p:spPr>
                            <p:txBody>
                              <a:bodyPr wrap="square" rtlCol="0">
                                <a:spAutoFit/>
                              </a:bodyPr>
                              <a:lstStyle/>
                              <a:p>
                                <a:r>
                                  <a:rPr lang="en-US" altLang="ja-JP" dirty="0"/>
                                  <a:t>O</a:t>
                                </a:r>
                                <a:endParaRPr kumimoji="1" lang="ja-JP" altLang="en-US" dirty="0"/>
                              </a:p>
                            </p:txBody>
                          </p:sp>
                          <p:sp>
                            <p:nvSpPr>
                              <p:cNvPr id="17" name="テキスト ボックス 16"/>
                              <p:cNvSpPr txBox="1"/>
                              <p:nvPr/>
                            </p:nvSpPr>
                            <p:spPr>
                              <a:xfrm>
                                <a:off x="7460347" y="5677355"/>
                                <a:ext cx="493480" cy="400110"/>
                              </a:xfrm>
                              <a:prstGeom prst="rect">
                                <a:avLst/>
                              </a:prstGeom>
                              <a:grpFill/>
                            </p:spPr>
                            <p:txBody>
                              <a:bodyPr wrap="square" rtlCol="0">
                                <a:spAutoFit/>
                              </a:bodyPr>
                              <a:lstStyle/>
                              <a:p>
                                <a:r>
                                  <a:rPr lang="en-US" altLang="ja-JP" sz="2000" i="1" dirty="0" smtClean="0">
                                    <a:latin typeface="Times New Roman" panose="02020603050405020304" pitchFamily="18" charset="0"/>
                                    <a:cs typeface="Times New Roman" panose="02020603050405020304" pitchFamily="18" charset="0"/>
                                  </a:rPr>
                                  <a:t>y</a:t>
                                </a:r>
                              </a:p>
                            </p:txBody>
                          </p:sp>
                        </p:grpSp>
                        <p:sp>
                          <p:nvSpPr>
                            <p:cNvPr id="20" name="楕円 19"/>
                            <p:cNvSpPr/>
                            <p:nvPr/>
                          </p:nvSpPr>
                          <p:spPr>
                            <a:xfrm>
                              <a:off x="8062680" y="4326649"/>
                              <a:ext cx="246743" cy="246743"/>
                            </a:xfrm>
                            <a:prstGeom prst="ellipse">
                              <a:avLst/>
                            </a:prstGeom>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1" name="楕円 20"/>
                            <p:cNvSpPr/>
                            <p:nvPr/>
                          </p:nvSpPr>
                          <p:spPr>
                            <a:xfrm>
                              <a:off x="8062681" y="1489860"/>
                              <a:ext cx="246743" cy="246743"/>
                            </a:xfrm>
                            <a:prstGeom prst="ellipse">
                              <a:avLst/>
                            </a:prstGeom>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24" name="直線矢印コネクタ 23"/>
                            <p:cNvCxnSpPr/>
                            <p:nvPr/>
                          </p:nvCxnSpPr>
                          <p:spPr>
                            <a:xfrm>
                              <a:off x="8186051" y="4564383"/>
                              <a:ext cx="3124" cy="1112972"/>
                            </a:xfrm>
                            <a:prstGeom prst="straightConnector1">
                              <a:avLst/>
                            </a:prstGeom>
                            <a:grpFill/>
                            <a:ln w="53975">
                              <a:headEnd w="sm" len="sm"/>
                              <a:tailEnd type="triangle" w="med" len="med"/>
                            </a:ln>
                          </p:spPr>
                          <p:style>
                            <a:lnRef idx="1">
                              <a:schemeClr val="accent1"/>
                            </a:lnRef>
                            <a:fillRef idx="0">
                              <a:schemeClr val="accent1"/>
                            </a:fillRef>
                            <a:effectRef idx="0">
                              <a:schemeClr val="accent1"/>
                            </a:effectRef>
                            <a:fontRef idx="minor">
                              <a:schemeClr val="tx1"/>
                            </a:fontRef>
                          </p:style>
                        </p:cxnSp>
                      </p:grpSp>
                      <p:sp>
                        <p:nvSpPr>
                          <p:cNvPr id="28" name="下矢印 27"/>
                          <p:cNvSpPr/>
                          <p:nvPr/>
                        </p:nvSpPr>
                        <p:spPr>
                          <a:xfrm>
                            <a:off x="8505371" y="1613231"/>
                            <a:ext cx="160023" cy="2873608"/>
                          </a:xfrm>
                          <a:prstGeom prst="downArrow">
                            <a:avLst/>
                          </a:prstGeom>
                          <a:grpFill/>
                          <a:ln w="15875">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30" name="テキスト ボックス 29"/>
                        <p:cNvSpPr txBox="1"/>
                        <p:nvPr/>
                      </p:nvSpPr>
                      <p:spPr>
                        <a:xfrm>
                          <a:off x="8882386" y="2309986"/>
                          <a:ext cx="1005111" cy="400110"/>
                        </a:xfrm>
                        <a:prstGeom prst="rect">
                          <a:avLst/>
                        </a:prstGeom>
                        <a:grpFill/>
                      </p:spPr>
                      <p:txBody>
                        <a:bodyPr wrap="square" rtlCol="0">
                          <a:spAutoFit/>
                        </a:bodyPr>
                        <a:lstStyle/>
                        <a:p>
                          <a:r>
                            <a:rPr lang="ja-JP" altLang="en-US" dirty="0"/>
                            <a:t>変位</a:t>
                          </a:r>
                          <a:r>
                            <a:rPr lang="ja-JP" altLang="en-US" dirty="0" smtClean="0"/>
                            <a:t> </a:t>
                          </a:r>
                          <a:r>
                            <a:rPr lang="en-US" altLang="ja-JP" sz="2000" i="1" dirty="0" smtClean="0">
                              <a:latin typeface="Times New Roman" panose="02020603050405020304" pitchFamily="18" charset="0"/>
                              <a:cs typeface="Times New Roman" panose="02020603050405020304" pitchFamily="18" charset="0"/>
                            </a:rPr>
                            <a:t>y</a:t>
                          </a:r>
                        </a:p>
                      </p:txBody>
                    </p:sp>
                  </p:grpSp>
                  <p:sp>
                    <p:nvSpPr>
                      <p:cNvPr id="32" name="テキスト ボックス 31"/>
                      <p:cNvSpPr txBox="1"/>
                      <p:nvPr/>
                    </p:nvSpPr>
                    <p:spPr>
                      <a:xfrm>
                        <a:off x="7014215" y="3761941"/>
                        <a:ext cx="1005111" cy="400110"/>
                      </a:xfrm>
                      <a:prstGeom prst="rect">
                        <a:avLst/>
                      </a:prstGeom>
                      <a:grpFill/>
                    </p:spPr>
                    <p:txBody>
                      <a:bodyPr wrap="square" rtlCol="0">
                        <a:spAutoFit/>
                      </a:bodyPr>
                      <a:lstStyle/>
                      <a:p>
                        <a:r>
                          <a:rPr lang="ja-JP" altLang="en-US" dirty="0" smtClean="0"/>
                          <a:t>位置 </a:t>
                        </a:r>
                        <a:r>
                          <a:rPr lang="en-US" altLang="ja-JP" sz="2000" i="1" dirty="0" smtClean="0">
                            <a:latin typeface="Times New Roman" panose="02020603050405020304" pitchFamily="18" charset="0"/>
                            <a:cs typeface="Times New Roman" panose="02020603050405020304" pitchFamily="18" charset="0"/>
                          </a:rPr>
                          <a:t>y</a:t>
                        </a:r>
                      </a:p>
                    </p:txBody>
                  </p:sp>
                  <p:cxnSp>
                    <p:nvCxnSpPr>
                      <p:cNvPr id="34" name="直線コネクタ 33"/>
                      <p:cNvCxnSpPr/>
                      <p:nvPr/>
                    </p:nvCxnSpPr>
                    <p:spPr>
                      <a:xfrm>
                        <a:off x="7836086" y="3979777"/>
                        <a:ext cx="495120" cy="0"/>
                      </a:xfrm>
                      <a:prstGeom prst="line">
                        <a:avLst/>
                      </a:prstGeom>
                      <a:grpFill/>
                      <a:ln>
                        <a:solidFill>
                          <a:schemeClr val="tx1"/>
                        </a:solidFill>
                        <a:prstDash val="dash"/>
                      </a:ln>
                    </p:spPr>
                    <p:style>
                      <a:lnRef idx="1">
                        <a:schemeClr val="accent1"/>
                      </a:lnRef>
                      <a:fillRef idx="0">
                        <a:schemeClr val="accent1"/>
                      </a:fillRef>
                      <a:effectRef idx="0">
                        <a:schemeClr val="accent1"/>
                      </a:effectRef>
                      <a:fontRef idx="minor">
                        <a:schemeClr val="tx1"/>
                      </a:fontRef>
                    </p:style>
                  </p:cxnSp>
                </p:grpSp>
              </p:grpSp>
            </p:grpSp>
            <p:sp>
              <p:nvSpPr>
                <p:cNvPr id="39" name="楕円 38"/>
                <p:cNvSpPr/>
                <p:nvPr/>
              </p:nvSpPr>
              <p:spPr>
                <a:xfrm>
                  <a:off x="8218528" y="1317157"/>
                  <a:ext cx="85633" cy="75903"/>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41" name="テキスト ボックス 40"/>
              <p:cNvSpPr txBox="1"/>
              <p:nvPr/>
            </p:nvSpPr>
            <p:spPr>
              <a:xfrm>
                <a:off x="8185885" y="1614875"/>
                <a:ext cx="1005111" cy="677108"/>
              </a:xfrm>
              <a:prstGeom prst="rect">
                <a:avLst/>
              </a:prstGeom>
              <a:noFill/>
            </p:spPr>
            <p:txBody>
              <a:bodyPr wrap="square" rtlCol="0">
                <a:spAutoFit/>
              </a:bodyPr>
              <a:lstStyle/>
              <a:p>
                <a:r>
                  <a:rPr lang="ja-JP" altLang="en-US" dirty="0" smtClean="0"/>
                  <a:t>初速度</a:t>
                </a:r>
                <a:endParaRPr lang="en-US" altLang="ja-JP" dirty="0" smtClean="0"/>
              </a:p>
              <a:p>
                <a:r>
                  <a:rPr lang="ja-JP" altLang="en-US" dirty="0" smtClean="0"/>
                  <a:t> 　　　</a:t>
                </a:r>
                <a:r>
                  <a:rPr lang="en-US" altLang="ja-JP" sz="2000" i="1" dirty="0" smtClean="0">
                    <a:latin typeface="Times New Roman" panose="02020603050405020304" pitchFamily="18" charset="0"/>
                    <a:cs typeface="Times New Roman" panose="02020603050405020304" pitchFamily="18" charset="0"/>
                  </a:rPr>
                  <a:t>v</a:t>
                </a:r>
                <a:r>
                  <a:rPr lang="en-US" altLang="ja-JP" sz="1000" i="1" dirty="0" smtClean="0">
                    <a:latin typeface="Times New Roman" panose="02020603050405020304" pitchFamily="18" charset="0"/>
                    <a:cs typeface="Times New Roman" panose="02020603050405020304" pitchFamily="18" charset="0"/>
                  </a:rPr>
                  <a:t>0</a:t>
                </a:r>
              </a:p>
            </p:txBody>
          </p:sp>
        </p:grpSp>
        <p:cxnSp>
          <p:nvCxnSpPr>
            <p:cNvPr id="33" name="直線矢印コネクタ 32"/>
            <p:cNvCxnSpPr/>
            <p:nvPr/>
          </p:nvCxnSpPr>
          <p:spPr>
            <a:xfrm>
              <a:off x="9099767" y="1503669"/>
              <a:ext cx="696" cy="536146"/>
            </a:xfrm>
            <a:prstGeom prst="straightConnector1">
              <a:avLst/>
            </a:prstGeom>
            <a:noFill/>
            <a:ln w="53975">
              <a:headEnd w="sm" len="sm"/>
              <a:tailEnd type="triangle" w="med" len="med"/>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121627796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3"/>
          <p:cNvSpPr>
            <a:spLocks noGrp="1"/>
          </p:cNvSpPr>
          <p:nvPr>
            <p:ph type="title"/>
          </p:nvPr>
        </p:nvSpPr>
        <p:spPr>
          <a:xfrm>
            <a:off x="838200" y="365126"/>
            <a:ext cx="10515600" cy="881784"/>
          </a:xfrm>
        </p:spPr>
        <p:txBody>
          <a:bodyPr/>
          <a:lstStyle/>
          <a:p>
            <a:r>
              <a:rPr lang="ja-JP" altLang="en-US" dirty="0" smtClean="0"/>
              <a:t>鉛直投げ下し</a:t>
            </a:r>
            <a:endParaRPr kumimoji="1" lang="ja-JP" altLang="en-US" dirty="0"/>
          </a:p>
        </p:txBody>
      </p:sp>
      <mc:AlternateContent xmlns:mc="http://schemas.openxmlformats.org/markup-compatibility/2006" xmlns:a14="http://schemas.microsoft.com/office/drawing/2010/main">
        <mc:Choice Requires="a14">
          <p:sp>
            <p:nvSpPr>
              <p:cNvPr id="5" name="コンテンツ プレースホルダー 4"/>
              <p:cNvSpPr>
                <a:spLocks noGrp="1"/>
              </p:cNvSpPr>
              <p:nvPr>
                <p:ph sz="half" idx="1"/>
              </p:nvPr>
            </p:nvSpPr>
            <p:spPr>
              <a:xfrm>
                <a:off x="838200" y="1426296"/>
                <a:ext cx="5181600" cy="5071485"/>
              </a:xfrm>
            </p:spPr>
            <p:txBody>
              <a:bodyPr>
                <a:normAutofit/>
              </a:bodyPr>
              <a:lstStyle/>
              <a:p>
                <a:pPr marL="0" indent="0">
                  <a:buNone/>
                </a:pPr>
                <a:r>
                  <a:rPr kumimoji="1" lang="en-US" altLang="ja-JP" dirty="0" smtClean="0">
                    <a:latin typeface="Times New Roman" panose="02020603050405020304" pitchFamily="18" charset="0"/>
                    <a:cs typeface="Times New Roman" panose="02020603050405020304" pitchFamily="18" charset="0"/>
                  </a:rPr>
                  <a:t>〔</a:t>
                </a:r>
                <a:r>
                  <a:rPr lang="ja-JP" altLang="en-US" dirty="0" smtClean="0">
                    <a:latin typeface="Times New Roman" panose="02020603050405020304" pitchFamily="18" charset="0"/>
                    <a:cs typeface="Times New Roman" panose="02020603050405020304" pitchFamily="18" charset="0"/>
                  </a:rPr>
                  <a:t>鉛直投げ</a:t>
                </a:r>
                <a:r>
                  <a:rPr lang="ja-JP" altLang="en-US" dirty="0">
                    <a:latin typeface="Times New Roman" panose="02020603050405020304" pitchFamily="18" charset="0"/>
                    <a:cs typeface="Times New Roman" panose="02020603050405020304" pitchFamily="18" charset="0"/>
                  </a:rPr>
                  <a:t>下</a:t>
                </a:r>
                <a:r>
                  <a:rPr lang="ja-JP" altLang="en-US" dirty="0" smtClean="0">
                    <a:latin typeface="Times New Roman" panose="02020603050405020304" pitchFamily="18" charset="0"/>
                    <a:cs typeface="Times New Roman" panose="02020603050405020304" pitchFamily="18" charset="0"/>
                  </a:rPr>
                  <a:t>しの公式まと</a:t>
                </a:r>
                <a:r>
                  <a:rPr lang="ja-JP" altLang="en-US" dirty="0">
                    <a:latin typeface="Times New Roman" panose="02020603050405020304" pitchFamily="18" charset="0"/>
                    <a:cs typeface="Times New Roman" panose="02020603050405020304" pitchFamily="18" charset="0"/>
                  </a:rPr>
                  <a:t>め</a:t>
                </a:r>
                <a:r>
                  <a:rPr kumimoji="1" lang="en-US" altLang="ja-JP" dirty="0" smtClean="0">
                    <a:latin typeface="Times New Roman" panose="02020603050405020304" pitchFamily="18" charset="0"/>
                    <a:cs typeface="Times New Roman" panose="02020603050405020304" pitchFamily="18" charset="0"/>
                  </a:rPr>
                  <a:t>〕</a:t>
                </a:r>
              </a:p>
              <a:p>
                <a:pPr marL="0" indent="0">
                  <a:buNone/>
                </a:pPr>
                <a:r>
                  <a:rPr lang="ja-JP" altLang="en-US" dirty="0">
                    <a:solidFill>
                      <a:srgbClr val="0070C0"/>
                    </a:solidFill>
                    <a:latin typeface="Times New Roman" panose="02020603050405020304" pitchFamily="18" charset="0"/>
                    <a:cs typeface="Times New Roman" panose="02020603050405020304" pitchFamily="18" charset="0"/>
                  </a:rPr>
                  <a:t>時刻 </a:t>
                </a:r>
                <a:r>
                  <a:rPr lang="en-US" altLang="ja-JP" i="1" dirty="0">
                    <a:solidFill>
                      <a:srgbClr val="0070C0"/>
                    </a:solidFill>
                    <a:latin typeface="Times New Roman" panose="02020603050405020304" pitchFamily="18" charset="0"/>
                    <a:cs typeface="Times New Roman" panose="02020603050405020304" pitchFamily="18" charset="0"/>
                  </a:rPr>
                  <a:t>t </a:t>
                </a:r>
                <a:r>
                  <a:rPr lang="ja-JP" altLang="en-US" dirty="0" smtClean="0">
                    <a:solidFill>
                      <a:srgbClr val="0070C0"/>
                    </a:solidFill>
                    <a:latin typeface="Times New Roman" panose="02020603050405020304" pitchFamily="18" charset="0"/>
                    <a:cs typeface="Times New Roman" panose="02020603050405020304" pitchFamily="18" charset="0"/>
                  </a:rPr>
                  <a:t>に</a:t>
                </a:r>
                <a:r>
                  <a:rPr lang="ja-JP" altLang="en-US" dirty="0">
                    <a:solidFill>
                      <a:srgbClr val="0070C0"/>
                    </a:solidFill>
                    <a:latin typeface="Times New Roman" panose="02020603050405020304" pitchFamily="18" charset="0"/>
                    <a:cs typeface="Times New Roman" panose="02020603050405020304" pitchFamily="18" charset="0"/>
                  </a:rPr>
                  <a:t>おける</a:t>
                </a:r>
                <a:endParaRPr lang="en-US" altLang="ja-JP" dirty="0">
                  <a:solidFill>
                    <a:srgbClr val="0070C0"/>
                  </a:solidFill>
                  <a:latin typeface="Times New Roman" panose="02020603050405020304" pitchFamily="18" charset="0"/>
                  <a:cs typeface="Times New Roman" panose="02020603050405020304" pitchFamily="18" charset="0"/>
                </a:endParaRPr>
              </a:p>
              <a:p>
                <a:pPr marL="0" indent="0">
                  <a:buNone/>
                </a:pPr>
                <a:r>
                  <a:rPr lang="ja-JP" altLang="en-US" dirty="0">
                    <a:solidFill>
                      <a:srgbClr val="0070C0"/>
                    </a:solidFill>
                    <a:latin typeface="Times New Roman" panose="02020603050405020304" pitchFamily="18" charset="0"/>
                    <a:cs typeface="Times New Roman" panose="02020603050405020304" pitchFamily="18" charset="0"/>
                  </a:rPr>
                  <a:t>　　速度</a:t>
                </a:r>
                <a:r>
                  <a:rPr lang="ja-JP" altLang="en-US" dirty="0" smtClean="0">
                    <a:solidFill>
                      <a:srgbClr val="0070C0"/>
                    </a:solidFill>
                    <a:latin typeface="Times New Roman" panose="02020603050405020304" pitchFamily="18" charset="0"/>
                    <a:cs typeface="Times New Roman" panose="02020603050405020304" pitchFamily="18" charset="0"/>
                  </a:rPr>
                  <a:t>　</a:t>
                </a:r>
                <a14:m>
                  <m:oMath xmlns:m="http://schemas.openxmlformats.org/officeDocument/2006/math">
                    <m:r>
                      <a:rPr lang="en-US" altLang="ja-JP" i="1" smtClean="0">
                        <a:solidFill>
                          <a:srgbClr val="FF0000"/>
                        </a:solidFill>
                        <a:latin typeface="Cambria Math" panose="02040503050406030204" pitchFamily="18" charset="0"/>
                        <a:cs typeface="Times New Roman" panose="02020603050405020304" pitchFamily="18" charset="0"/>
                      </a:rPr>
                      <m:t>𝑣</m:t>
                    </m:r>
                    <m:r>
                      <a:rPr lang="en-US" altLang="ja-JP" i="1" smtClean="0">
                        <a:solidFill>
                          <a:srgbClr val="FF0000"/>
                        </a:solidFill>
                        <a:latin typeface="Cambria Math" panose="02040503050406030204" pitchFamily="18" charset="0"/>
                        <a:cs typeface="Times New Roman" panose="02020603050405020304" pitchFamily="18" charset="0"/>
                      </a:rPr>
                      <m:t>=</m:t>
                    </m:r>
                    <m:sSub>
                      <m:sSubPr>
                        <m:ctrlPr>
                          <a:rPr lang="en-US" altLang="ja-JP" i="1">
                            <a:solidFill>
                              <a:srgbClr val="FF0000"/>
                            </a:solidFill>
                            <a:latin typeface="Cambria Math" panose="02040503050406030204" pitchFamily="18" charset="0"/>
                            <a:cs typeface="Times New Roman" panose="02020603050405020304" pitchFamily="18" charset="0"/>
                          </a:rPr>
                        </m:ctrlPr>
                      </m:sSubPr>
                      <m:e>
                        <m:r>
                          <a:rPr lang="en-US" altLang="ja-JP" i="1">
                            <a:solidFill>
                              <a:srgbClr val="FF0000"/>
                            </a:solidFill>
                            <a:latin typeface="Cambria Math" panose="02040503050406030204" pitchFamily="18" charset="0"/>
                            <a:cs typeface="Times New Roman" panose="02020603050405020304" pitchFamily="18" charset="0"/>
                          </a:rPr>
                          <m:t>𝑣</m:t>
                        </m:r>
                      </m:e>
                      <m:sub>
                        <m:r>
                          <a:rPr lang="en-US" altLang="ja-JP" i="1">
                            <a:solidFill>
                              <a:srgbClr val="FF0000"/>
                            </a:solidFill>
                            <a:latin typeface="Cambria Math" panose="02040503050406030204" pitchFamily="18" charset="0"/>
                            <a:cs typeface="Times New Roman" panose="02020603050405020304" pitchFamily="18" charset="0"/>
                          </a:rPr>
                          <m:t>0</m:t>
                        </m:r>
                      </m:sub>
                    </m:sSub>
                    <m:r>
                      <a:rPr lang="en-US" altLang="ja-JP" i="1">
                        <a:solidFill>
                          <a:srgbClr val="FF0000"/>
                        </a:solidFill>
                        <a:latin typeface="Cambria Math" panose="02040503050406030204" pitchFamily="18" charset="0"/>
                        <a:cs typeface="Times New Roman" panose="02020603050405020304" pitchFamily="18" charset="0"/>
                      </a:rPr>
                      <m:t>+</m:t>
                    </m:r>
                    <m:r>
                      <m:rPr>
                        <m:nor/>
                      </m:rPr>
                      <a:rPr lang="en-US" altLang="ja-JP" i="1" dirty="0">
                        <a:solidFill>
                          <a:srgbClr val="FF0000"/>
                        </a:solidFill>
                        <a:latin typeface="Arial" panose="020B0604020202020204" pitchFamily="34" charset="0"/>
                        <a:cs typeface="Arial" panose="020B0604020202020204" pitchFamily="34" charset="0"/>
                      </a:rPr>
                      <m:t>g</m:t>
                    </m:r>
                    <m:r>
                      <a:rPr lang="en-US" altLang="ja-JP" i="1" dirty="0">
                        <a:solidFill>
                          <a:srgbClr val="FF0000"/>
                        </a:solidFill>
                        <a:latin typeface="Cambria Math" panose="02040503050406030204" pitchFamily="18" charset="0"/>
                        <a:cs typeface="Arial" panose="020B0604020202020204" pitchFamily="34" charset="0"/>
                      </a:rPr>
                      <m:t>𝑡</m:t>
                    </m:r>
                  </m:oMath>
                </a14:m>
                <a:r>
                  <a:rPr lang="ja-JP" altLang="en-US" dirty="0">
                    <a:solidFill>
                      <a:srgbClr val="0070C0"/>
                    </a:solidFill>
                    <a:latin typeface="Cambria Math" panose="02040503050406030204" pitchFamily="18" charset="0"/>
                    <a:cs typeface="Arial" panose="020B0604020202020204" pitchFamily="34" charset="0"/>
                  </a:rPr>
                  <a:t>・・・①</a:t>
                </a:r>
                <a:endParaRPr lang="en-US" altLang="ja-JP" dirty="0">
                  <a:solidFill>
                    <a:srgbClr val="0070C0"/>
                  </a:solidFill>
                  <a:latin typeface="Cambria Math" panose="02040503050406030204" pitchFamily="18" charset="0"/>
                  <a:cs typeface="Arial" panose="020B0604020202020204" pitchFamily="34" charset="0"/>
                </a:endParaRPr>
              </a:p>
              <a:p>
                <a:pPr marL="0" indent="0">
                  <a:buNone/>
                </a:pPr>
                <a:r>
                  <a:rPr lang="ja-JP" altLang="en-US" dirty="0">
                    <a:solidFill>
                      <a:srgbClr val="0070C0"/>
                    </a:solidFill>
                    <a:latin typeface="Cambria Math" panose="02040503050406030204" pitchFamily="18" charset="0"/>
                    <a:cs typeface="Arial" panose="020B0604020202020204" pitchFamily="34" charset="0"/>
                  </a:rPr>
                  <a:t>　　変位　</a:t>
                </a:r>
                <a14:m>
                  <m:oMath xmlns:m="http://schemas.openxmlformats.org/officeDocument/2006/math">
                    <m:r>
                      <a:rPr lang="en-US" altLang="ja-JP" i="1" dirty="0" smtClean="0">
                        <a:solidFill>
                          <a:srgbClr val="FF0000"/>
                        </a:solidFill>
                        <a:latin typeface="Cambria Math" panose="02040503050406030204" pitchFamily="18" charset="0"/>
                        <a:cs typeface="Arial" panose="020B0604020202020204" pitchFamily="34" charset="0"/>
                      </a:rPr>
                      <m:t>𝑦</m:t>
                    </m:r>
                    <m:r>
                      <a:rPr lang="en-US" altLang="ja-JP" i="1" dirty="0" smtClean="0">
                        <a:solidFill>
                          <a:srgbClr val="FF0000"/>
                        </a:solidFill>
                        <a:latin typeface="Cambria Math" panose="02040503050406030204" pitchFamily="18" charset="0"/>
                        <a:cs typeface="Arial" panose="020B0604020202020204" pitchFamily="34" charset="0"/>
                      </a:rPr>
                      <m:t>=</m:t>
                    </m:r>
                    <m:sSub>
                      <m:sSubPr>
                        <m:ctrlPr>
                          <a:rPr lang="en-US" altLang="ja-JP" i="1" dirty="0">
                            <a:solidFill>
                              <a:srgbClr val="FF0000"/>
                            </a:solidFill>
                            <a:latin typeface="Cambria Math" panose="02040503050406030204" pitchFamily="18" charset="0"/>
                            <a:cs typeface="Arial" panose="020B0604020202020204" pitchFamily="34" charset="0"/>
                          </a:rPr>
                        </m:ctrlPr>
                      </m:sSubPr>
                      <m:e>
                        <m:r>
                          <a:rPr lang="en-US" altLang="ja-JP" i="1" dirty="0">
                            <a:solidFill>
                              <a:srgbClr val="FF0000"/>
                            </a:solidFill>
                            <a:latin typeface="Cambria Math" panose="02040503050406030204" pitchFamily="18" charset="0"/>
                            <a:cs typeface="Arial" panose="020B0604020202020204" pitchFamily="34" charset="0"/>
                          </a:rPr>
                          <m:t>𝑣</m:t>
                        </m:r>
                      </m:e>
                      <m:sub>
                        <m:r>
                          <a:rPr lang="en-US" altLang="ja-JP" i="1" dirty="0">
                            <a:solidFill>
                              <a:srgbClr val="FF0000"/>
                            </a:solidFill>
                            <a:latin typeface="Cambria Math" panose="02040503050406030204" pitchFamily="18" charset="0"/>
                            <a:cs typeface="Arial" panose="020B0604020202020204" pitchFamily="34" charset="0"/>
                          </a:rPr>
                          <m:t>0</m:t>
                        </m:r>
                      </m:sub>
                    </m:sSub>
                    <m:r>
                      <a:rPr lang="en-US" altLang="ja-JP" i="1" dirty="0">
                        <a:solidFill>
                          <a:srgbClr val="FF0000"/>
                        </a:solidFill>
                        <a:latin typeface="Cambria Math" panose="02040503050406030204" pitchFamily="18" charset="0"/>
                        <a:cs typeface="Arial" panose="020B0604020202020204" pitchFamily="34" charset="0"/>
                      </a:rPr>
                      <m:t>𝑡</m:t>
                    </m:r>
                    <m:r>
                      <a:rPr lang="en-US" altLang="ja-JP" i="1" dirty="0">
                        <a:solidFill>
                          <a:srgbClr val="FF0000"/>
                        </a:solidFill>
                        <a:latin typeface="Cambria Math" panose="02040503050406030204" pitchFamily="18" charset="0"/>
                        <a:cs typeface="Arial" panose="020B0604020202020204" pitchFamily="34" charset="0"/>
                      </a:rPr>
                      <m:t>+</m:t>
                    </m:r>
                    <m:f>
                      <m:fPr>
                        <m:ctrlPr>
                          <a:rPr lang="en-US" altLang="ja-JP" i="1" dirty="0">
                            <a:solidFill>
                              <a:srgbClr val="FF0000"/>
                            </a:solidFill>
                            <a:latin typeface="Cambria Math" panose="02040503050406030204" pitchFamily="18" charset="0"/>
                            <a:cs typeface="Arial" panose="020B0604020202020204" pitchFamily="34" charset="0"/>
                          </a:rPr>
                        </m:ctrlPr>
                      </m:fPr>
                      <m:num>
                        <m:r>
                          <a:rPr lang="en-US" altLang="ja-JP" i="1" dirty="0">
                            <a:solidFill>
                              <a:srgbClr val="FF0000"/>
                            </a:solidFill>
                            <a:latin typeface="Cambria Math" panose="02040503050406030204" pitchFamily="18" charset="0"/>
                            <a:cs typeface="Arial" panose="020B0604020202020204" pitchFamily="34" charset="0"/>
                          </a:rPr>
                          <m:t>1</m:t>
                        </m:r>
                      </m:num>
                      <m:den>
                        <m:r>
                          <a:rPr lang="en-US" altLang="ja-JP" i="1" dirty="0">
                            <a:solidFill>
                              <a:srgbClr val="FF0000"/>
                            </a:solidFill>
                            <a:latin typeface="Cambria Math" panose="02040503050406030204" pitchFamily="18" charset="0"/>
                            <a:cs typeface="Arial" panose="020B0604020202020204" pitchFamily="34" charset="0"/>
                          </a:rPr>
                          <m:t>2</m:t>
                        </m:r>
                      </m:den>
                    </m:f>
                    <m:r>
                      <m:rPr>
                        <m:nor/>
                      </m:rPr>
                      <a:rPr lang="en-US" altLang="ja-JP" i="1" dirty="0">
                        <a:solidFill>
                          <a:srgbClr val="FF0000"/>
                        </a:solidFill>
                        <a:latin typeface="Arial" panose="020B0604020202020204" pitchFamily="34" charset="0"/>
                        <a:cs typeface="Arial" panose="020B0604020202020204" pitchFamily="34" charset="0"/>
                      </a:rPr>
                      <m:t>g</m:t>
                    </m:r>
                    <m:sSup>
                      <m:sSupPr>
                        <m:ctrlPr>
                          <a:rPr lang="en-US" altLang="ja-JP" i="1" dirty="0">
                            <a:solidFill>
                              <a:srgbClr val="FF0000"/>
                            </a:solidFill>
                            <a:latin typeface="Cambria Math" panose="02040503050406030204" pitchFamily="18" charset="0"/>
                            <a:cs typeface="Arial" panose="020B0604020202020204" pitchFamily="34" charset="0"/>
                          </a:rPr>
                        </m:ctrlPr>
                      </m:sSupPr>
                      <m:e>
                        <m:r>
                          <a:rPr lang="en-US" altLang="ja-JP" i="1" dirty="0">
                            <a:solidFill>
                              <a:srgbClr val="FF0000"/>
                            </a:solidFill>
                            <a:latin typeface="Cambria Math" panose="02040503050406030204" pitchFamily="18" charset="0"/>
                            <a:cs typeface="Arial" panose="020B0604020202020204" pitchFamily="34" charset="0"/>
                          </a:rPr>
                          <m:t>𝑡</m:t>
                        </m:r>
                      </m:e>
                      <m:sup>
                        <m:r>
                          <a:rPr lang="en-US" altLang="ja-JP" i="1" dirty="0">
                            <a:solidFill>
                              <a:srgbClr val="FF0000"/>
                            </a:solidFill>
                            <a:latin typeface="Cambria Math" panose="02040503050406030204" pitchFamily="18" charset="0"/>
                            <a:cs typeface="Arial" panose="020B0604020202020204" pitchFamily="34" charset="0"/>
                          </a:rPr>
                          <m:t>2</m:t>
                        </m:r>
                      </m:sup>
                    </m:sSup>
                  </m:oMath>
                </a14:m>
                <a:r>
                  <a:rPr lang="ja-JP" altLang="en-US" dirty="0">
                    <a:solidFill>
                      <a:srgbClr val="0070C0"/>
                    </a:solidFill>
                    <a:latin typeface="Cambria Math" panose="02040503050406030204" pitchFamily="18" charset="0"/>
                    <a:cs typeface="Arial" panose="020B0604020202020204" pitchFamily="34" charset="0"/>
                  </a:rPr>
                  <a:t>・・・②</a:t>
                </a:r>
                <a:endParaRPr lang="en-US" altLang="ja-JP" dirty="0">
                  <a:solidFill>
                    <a:srgbClr val="0070C0"/>
                  </a:solidFill>
                  <a:latin typeface="Cambria Math" panose="02040503050406030204" pitchFamily="18" charset="0"/>
                  <a:cs typeface="Arial" panose="020B0604020202020204" pitchFamily="34" charset="0"/>
                </a:endParaRPr>
              </a:p>
              <a:p>
                <a:pPr marL="0" indent="0">
                  <a:buNone/>
                </a:pPr>
                <a:r>
                  <a:rPr lang="en-US" altLang="ja-JP" i="1" dirty="0">
                    <a:solidFill>
                      <a:srgbClr val="0070C0"/>
                    </a:solidFill>
                    <a:latin typeface="Times New Roman" panose="02020603050405020304" pitchFamily="18" charset="0"/>
                    <a:cs typeface="Times New Roman" panose="02020603050405020304" pitchFamily="18" charset="0"/>
                  </a:rPr>
                  <a:t>t </a:t>
                </a:r>
                <a:r>
                  <a:rPr lang="ja-JP" altLang="en-US" dirty="0">
                    <a:solidFill>
                      <a:srgbClr val="0070C0"/>
                    </a:solidFill>
                    <a:latin typeface="Times New Roman" panose="02020603050405020304" pitchFamily="18" charset="0"/>
                    <a:cs typeface="Times New Roman" panose="02020603050405020304" pitchFamily="18" charset="0"/>
                  </a:rPr>
                  <a:t>を含まない式</a:t>
                </a:r>
                <a:endParaRPr lang="en-US" altLang="ja-JP" dirty="0">
                  <a:solidFill>
                    <a:srgbClr val="0070C0"/>
                  </a:solidFill>
                  <a:latin typeface="Times New Roman" panose="02020603050405020304" pitchFamily="18" charset="0"/>
                  <a:cs typeface="Times New Roman" panose="02020603050405020304" pitchFamily="18" charset="0"/>
                </a:endParaRPr>
              </a:p>
              <a:p>
                <a:pPr marL="0" indent="0">
                  <a:buNone/>
                </a:pPr>
                <a:r>
                  <a:rPr lang="en-US" altLang="ja-JP" dirty="0">
                    <a:solidFill>
                      <a:srgbClr val="0070C0"/>
                    </a:solidFill>
                    <a:latin typeface="Times New Roman" panose="02020603050405020304" pitchFamily="18" charset="0"/>
                    <a:cs typeface="Times New Roman" panose="02020603050405020304" pitchFamily="18" charset="0"/>
                  </a:rPr>
                  <a:t>          </a:t>
                </a:r>
                <a:r>
                  <a:rPr lang="ja-JP" altLang="en-US" dirty="0">
                    <a:solidFill>
                      <a:srgbClr val="0070C0"/>
                    </a:solidFill>
                    <a:latin typeface="Times New Roman" panose="02020603050405020304" pitchFamily="18" charset="0"/>
                    <a:cs typeface="Times New Roman" panose="02020603050405020304" pitchFamily="18" charset="0"/>
                  </a:rPr>
                  <a:t>　　</a:t>
                </a:r>
                <a14:m>
                  <m:oMath xmlns:m="http://schemas.openxmlformats.org/officeDocument/2006/math">
                    <m:r>
                      <a:rPr lang="en-US" altLang="ja-JP" i="1" dirty="0">
                        <a:solidFill>
                          <a:srgbClr val="0070C0"/>
                        </a:solidFill>
                        <a:latin typeface="Cambria Math" panose="02040503050406030204" pitchFamily="18" charset="0"/>
                        <a:cs typeface="Arial" panose="020B0604020202020204" pitchFamily="34" charset="0"/>
                      </a:rPr>
                      <m:t> </m:t>
                    </m:r>
                    <m:r>
                      <a:rPr lang="en-US" altLang="ja-JP" i="1" dirty="0">
                        <a:solidFill>
                          <a:srgbClr val="FF0000"/>
                        </a:solidFill>
                        <a:latin typeface="Cambria Math" panose="02040503050406030204" pitchFamily="18" charset="0"/>
                        <a:cs typeface="Arial" panose="020B0604020202020204" pitchFamily="34" charset="0"/>
                      </a:rPr>
                      <m:t>2</m:t>
                    </m:r>
                    <m:r>
                      <a:rPr lang="en-US" altLang="ja-JP" i="1" dirty="0">
                        <a:solidFill>
                          <a:srgbClr val="FF0000"/>
                        </a:solidFill>
                        <a:latin typeface="Cambria Math" panose="02040503050406030204" pitchFamily="18" charset="0"/>
                        <a:cs typeface="Arial" panose="020B0604020202020204" pitchFamily="34" charset="0"/>
                      </a:rPr>
                      <m:t>𝑔𝑦</m:t>
                    </m:r>
                    <m:r>
                      <a:rPr lang="en-US" altLang="ja-JP" i="1" dirty="0">
                        <a:solidFill>
                          <a:srgbClr val="FF0000"/>
                        </a:solidFill>
                        <a:latin typeface="Cambria Math" panose="02040503050406030204" pitchFamily="18" charset="0"/>
                        <a:cs typeface="Arial" panose="020B0604020202020204" pitchFamily="34" charset="0"/>
                      </a:rPr>
                      <m:t>=</m:t>
                    </m:r>
                    <m:sSup>
                      <m:sSupPr>
                        <m:ctrlPr>
                          <a:rPr lang="en-US" altLang="ja-JP" i="1" dirty="0">
                            <a:solidFill>
                              <a:srgbClr val="FF0000"/>
                            </a:solidFill>
                            <a:latin typeface="Cambria Math" panose="02040503050406030204" pitchFamily="18" charset="0"/>
                            <a:cs typeface="Arial" panose="020B0604020202020204" pitchFamily="34" charset="0"/>
                          </a:rPr>
                        </m:ctrlPr>
                      </m:sSupPr>
                      <m:e>
                        <m:r>
                          <a:rPr lang="en-US" altLang="ja-JP" i="1" dirty="0">
                            <a:solidFill>
                              <a:srgbClr val="FF0000"/>
                            </a:solidFill>
                            <a:latin typeface="Cambria Math" panose="02040503050406030204" pitchFamily="18" charset="0"/>
                            <a:cs typeface="Arial" panose="020B0604020202020204" pitchFamily="34" charset="0"/>
                          </a:rPr>
                          <m:t>𝑣</m:t>
                        </m:r>
                      </m:e>
                      <m:sup>
                        <m:r>
                          <a:rPr lang="en-US" altLang="ja-JP" i="1" dirty="0">
                            <a:solidFill>
                              <a:srgbClr val="FF0000"/>
                            </a:solidFill>
                            <a:latin typeface="Cambria Math" panose="02040503050406030204" pitchFamily="18" charset="0"/>
                            <a:cs typeface="Arial" panose="020B0604020202020204" pitchFamily="34" charset="0"/>
                          </a:rPr>
                          <m:t>2</m:t>
                        </m:r>
                      </m:sup>
                    </m:sSup>
                    <m:r>
                      <a:rPr lang="en-US" altLang="ja-JP" b="0" i="1" dirty="0" smtClean="0">
                        <a:solidFill>
                          <a:srgbClr val="FF0000"/>
                        </a:solidFill>
                        <a:latin typeface="Cambria Math" panose="02040503050406030204" pitchFamily="18" charset="0"/>
                        <a:cs typeface="Arial" panose="020B0604020202020204" pitchFamily="34" charset="0"/>
                      </a:rPr>
                      <m:t>−</m:t>
                    </m:r>
                    <m:sSubSup>
                      <m:sSubSupPr>
                        <m:ctrlPr>
                          <a:rPr lang="en-US" altLang="ja-JP" b="0" i="1" dirty="0" smtClean="0">
                            <a:solidFill>
                              <a:srgbClr val="FF0000"/>
                            </a:solidFill>
                            <a:latin typeface="Cambria Math" panose="02040503050406030204" pitchFamily="18" charset="0"/>
                            <a:cs typeface="Arial" panose="020B0604020202020204" pitchFamily="34" charset="0"/>
                          </a:rPr>
                        </m:ctrlPr>
                      </m:sSubSupPr>
                      <m:e>
                        <m:r>
                          <a:rPr lang="en-US" altLang="ja-JP" b="0" i="1" dirty="0" smtClean="0">
                            <a:solidFill>
                              <a:srgbClr val="FF0000"/>
                            </a:solidFill>
                            <a:latin typeface="Cambria Math" panose="02040503050406030204" pitchFamily="18" charset="0"/>
                            <a:cs typeface="Arial" panose="020B0604020202020204" pitchFamily="34" charset="0"/>
                          </a:rPr>
                          <m:t>𝑣</m:t>
                        </m:r>
                      </m:e>
                      <m:sub>
                        <m:r>
                          <a:rPr lang="en-US" altLang="ja-JP" b="0" i="1" dirty="0" smtClean="0">
                            <a:solidFill>
                              <a:srgbClr val="FF0000"/>
                            </a:solidFill>
                            <a:latin typeface="Cambria Math" panose="02040503050406030204" pitchFamily="18" charset="0"/>
                            <a:cs typeface="Arial" panose="020B0604020202020204" pitchFamily="34" charset="0"/>
                          </a:rPr>
                          <m:t>0</m:t>
                        </m:r>
                      </m:sub>
                      <m:sup>
                        <m:r>
                          <a:rPr lang="en-US" altLang="ja-JP" b="0" i="1" dirty="0" smtClean="0">
                            <a:solidFill>
                              <a:srgbClr val="FF0000"/>
                            </a:solidFill>
                            <a:latin typeface="Cambria Math" panose="02040503050406030204" pitchFamily="18" charset="0"/>
                            <a:cs typeface="Arial" panose="020B0604020202020204" pitchFamily="34" charset="0"/>
                          </a:rPr>
                          <m:t>2</m:t>
                        </m:r>
                      </m:sup>
                    </m:sSubSup>
                  </m:oMath>
                </a14:m>
                <a:r>
                  <a:rPr lang="ja-JP" altLang="en-US" dirty="0" smtClean="0">
                    <a:solidFill>
                      <a:srgbClr val="0070C0"/>
                    </a:solidFill>
                    <a:latin typeface="Cambria Math" panose="02040503050406030204" pitchFamily="18" charset="0"/>
                    <a:cs typeface="Arial" panose="020B0604020202020204" pitchFamily="34" charset="0"/>
                  </a:rPr>
                  <a:t>・</a:t>
                </a:r>
                <a:r>
                  <a:rPr lang="ja-JP" altLang="en-US" dirty="0">
                    <a:solidFill>
                      <a:srgbClr val="0070C0"/>
                    </a:solidFill>
                    <a:latin typeface="Cambria Math" panose="02040503050406030204" pitchFamily="18" charset="0"/>
                    <a:cs typeface="Arial" panose="020B0604020202020204" pitchFamily="34" charset="0"/>
                  </a:rPr>
                  <a:t>・・③</a:t>
                </a:r>
                <a:endParaRPr lang="en-US" altLang="ja-JP" dirty="0">
                  <a:solidFill>
                    <a:srgbClr val="0070C0"/>
                  </a:solidFill>
                  <a:latin typeface="Cambria Math" panose="02040503050406030204" pitchFamily="18" charset="0"/>
                  <a:cs typeface="Arial" panose="020B0604020202020204" pitchFamily="34" charset="0"/>
                </a:endParaRPr>
              </a:p>
              <a:p>
                <a:pPr marL="0" indent="0">
                  <a:buNone/>
                </a:pPr>
                <a:endParaRPr lang="en-US" altLang="ja-JP" dirty="0">
                  <a:solidFill>
                    <a:srgbClr val="0070C0"/>
                  </a:solidFill>
                  <a:latin typeface="Cambria Math" panose="02040503050406030204" pitchFamily="18" charset="0"/>
                  <a:cs typeface="Arial" panose="020B0604020202020204" pitchFamily="34" charset="0"/>
                </a:endParaRPr>
              </a:p>
              <a:p>
                <a:pPr marL="0" indent="0">
                  <a:buNone/>
                </a:pPr>
                <a:r>
                  <a:rPr lang="en-US" altLang="ja-JP" dirty="0">
                    <a:solidFill>
                      <a:srgbClr val="0070C0"/>
                    </a:solidFill>
                    <a:latin typeface="Cambria Math" panose="02040503050406030204" pitchFamily="18" charset="0"/>
                    <a:cs typeface="Arial" panose="020B0604020202020204" pitchFamily="34" charset="0"/>
                  </a:rPr>
                  <a:t>〔</a:t>
                </a:r>
                <a:r>
                  <a:rPr lang="ja-JP" altLang="en-US" dirty="0">
                    <a:solidFill>
                      <a:srgbClr val="0070C0"/>
                    </a:solidFill>
                    <a:latin typeface="Cambria Math" panose="02040503050406030204" pitchFamily="18" charset="0"/>
                    <a:cs typeface="Arial" panose="020B0604020202020204" pitchFamily="34" charset="0"/>
                  </a:rPr>
                  <a:t>チャレンジ</a:t>
                </a:r>
                <a:r>
                  <a:rPr lang="en-US" altLang="ja-JP" dirty="0">
                    <a:solidFill>
                      <a:srgbClr val="0070C0"/>
                    </a:solidFill>
                    <a:latin typeface="Cambria Math" panose="02040503050406030204" pitchFamily="18" charset="0"/>
                    <a:cs typeface="Arial" panose="020B0604020202020204" pitchFamily="34" charset="0"/>
                  </a:rPr>
                  <a:t>〕</a:t>
                </a:r>
                <a:r>
                  <a:rPr lang="ja-JP" altLang="en-US" dirty="0">
                    <a:solidFill>
                      <a:srgbClr val="0070C0"/>
                    </a:solidFill>
                    <a:latin typeface="Cambria Math" panose="02040503050406030204" pitchFamily="18" charset="0"/>
                    <a:cs typeface="Arial" panose="020B0604020202020204" pitchFamily="34" charset="0"/>
                  </a:rPr>
                  <a:t>　①、②を使って、③式を自分で導いてみましょう。</a:t>
                </a:r>
                <a:endParaRPr lang="en-US" altLang="ja-JP" dirty="0">
                  <a:solidFill>
                    <a:srgbClr val="0070C0"/>
                  </a:solidFill>
                  <a:latin typeface="Cambria Math" panose="02040503050406030204" pitchFamily="18" charset="0"/>
                  <a:cs typeface="Arial" panose="020B0604020202020204" pitchFamily="34" charset="0"/>
                </a:endParaRPr>
              </a:p>
              <a:p>
                <a:pPr marL="0" indent="0">
                  <a:buNone/>
                </a:pPr>
                <a:endParaRPr lang="en-US" altLang="ja-JP" i="1" dirty="0" smtClean="0">
                  <a:solidFill>
                    <a:srgbClr val="0070C0"/>
                  </a:solidFill>
                  <a:latin typeface="Times New Roman" panose="02020603050405020304" pitchFamily="18" charset="0"/>
                  <a:cs typeface="Times New Roman" panose="02020603050405020304" pitchFamily="18" charset="0"/>
                </a:endParaRPr>
              </a:p>
            </p:txBody>
          </p:sp>
        </mc:Choice>
        <mc:Fallback xmlns="">
          <p:sp>
            <p:nvSpPr>
              <p:cNvPr id="5" name="コンテンツ プレースホルダー 4"/>
              <p:cNvSpPr>
                <a:spLocks noGrp="1" noRot="1" noChangeAspect="1" noMove="1" noResize="1" noEditPoints="1" noAdjustHandles="1" noChangeArrowheads="1" noChangeShapeType="1" noTextEdit="1"/>
              </p:cNvSpPr>
              <p:nvPr>
                <p:ph sz="half" idx="1"/>
              </p:nvPr>
            </p:nvSpPr>
            <p:spPr>
              <a:xfrm>
                <a:off x="838200" y="1426296"/>
                <a:ext cx="5181600" cy="5071485"/>
              </a:xfrm>
              <a:blipFill rotWithShape="0">
                <a:blip r:embed="rId2"/>
                <a:stretch>
                  <a:fillRect l="-2471" t="-2524" r="-941"/>
                </a:stretch>
              </a:blipFill>
            </p:spPr>
            <p:txBody>
              <a:bodyPr/>
              <a:lstStyle/>
              <a:p>
                <a:r>
                  <a:rPr lang="ja-JP" altLang="en-US">
                    <a:noFill/>
                  </a:rPr>
                  <a:t> </a:t>
                </a:r>
              </a:p>
            </p:txBody>
          </p:sp>
        </mc:Fallback>
      </mc:AlternateContent>
      <p:grpSp>
        <p:nvGrpSpPr>
          <p:cNvPr id="8" name="グループ化 7"/>
          <p:cNvGrpSpPr/>
          <p:nvPr/>
        </p:nvGrpSpPr>
        <p:grpSpPr>
          <a:xfrm>
            <a:off x="7220532" y="548069"/>
            <a:ext cx="3637370" cy="5750225"/>
            <a:chOff x="7220532" y="548069"/>
            <a:chExt cx="3637370" cy="5750225"/>
          </a:xfrm>
        </p:grpSpPr>
        <p:grpSp>
          <p:nvGrpSpPr>
            <p:cNvPr id="7" name="グループ化 6"/>
            <p:cNvGrpSpPr/>
            <p:nvPr/>
          </p:nvGrpSpPr>
          <p:grpSpPr>
            <a:xfrm>
              <a:off x="7220532" y="548069"/>
              <a:ext cx="3637370" cy="5750225"/>
              <a:chOff x="7220532" y="548069"/>
              <a:chExt cx="3637370" cy="5750225"/>
            </a:xfrm>
          </p:grpSpPr>
          <p:grpSp>
            <p:nvGrpSpPr>
              <p:cNvPr id="40" name="グループ化 39"/>
              <p:cNvGrpSpPr/>
              <p:nvPr/>
            </p:nvGrpSpPr>
            <p:grpSpPr>
              <a:xfrm>
                <a:off x="7220532" y="548069"/>
                <a:ext cx="3637370" cy="5750225"/>
                <a:chOff x="6741558" y="519041"/>
                <a:chExt cx="3637370" cy="5750225"/>
              </a:xfrm>
            </p:grpSpPr>
            <p:grpSp>
              <p:nvGrpSpPr>
                <p:cNvPr id="38" name="グループ化 37"/>
                <p:cNvGrpSpPr/>
                <p:nvPr/>
              </p:nvGrpSpPr>
              <p:grpSpPr>
                <a:xfrm>
                  <a:off x="6741558" y="519041"/>
                  <a:ext cx="3637370" cy="5750225"/>
                  <a:chOff x="6741558" y="519041"/>
                  <a:chExt cx="3637370" cy="5750225"/>
                </a:xfrm>
              </p:grpSpPr>
              <p:sp>
                <p:nvSpPr>
                  <p:cNvPr id="37" name="正方形/長方形 36"/>
                  <p:cNvSpPr/>
                  <p:nvPr/>
                </p:nvSpPr>
                <p:spPr>
                  <a:xfrm>
                    <a:off x="6741558" y="519041"/>
                    <a:ext cx="3637370" cy="575022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36" name="グループ化 35"/>
                  <p:cNvGrpSpPr/>
                  <p:nvPr/>
                </p:nvGrpSpPr>
                <p:grpSpPr>
                  <a:xfrm>
                    <a:off x="7304498" y="1009214"/>
                    <a:ext cx="2873282" cy="4808463"/>
                    <a:chOff x="7304498" y="1009214"/>
                    <a:chExt cx="2873282" cy="4808463"/>
                  </a:xfrm>
                  <a:noFill/>
                </p:grpSpPr>
                <p:sp>
                  <p:nvSpPr>
                    <p:cNvPr id="27" name="テキスト ボックス 26"/>
                    <p:cNvSpPr txBox="1"/>
                    <p:nvPr/>
                  </p:nvSpPr>
                  <p:spPr>
                    <a:xfrm>
                      <a:off x="8614224" y="4860420"/>
                      <a:ext cx="1005111" cy="400110"/>
                    </a:xfrm>
                    <a:prstGeom prst="rect">
                      <a:avLst/>
                    </a:prstGeom>
                    <a:grpFill/>
                  </p:spPr>
                  <p:txBody>
                    <a:bodyPr wrap="square" rtlCol="0">
                      <a:spAutoFit/>
                    </a:bodyPr>
                    <a:lstStyle/>
                    <a:p>
                      <a:r>
                        <a:rPr lang="ja-JP" altLang="en-US" dirty="0" smtClean="0"/>
                        <a:t>速度 </a:t>
                      </a:r>
                      <a:r>
                        <a:rPr lang="en-US" altLang="ja-JP" sz="2000" i="1" dirty="0" smtClean="0">
                          <a:latin typeface="Times New Roman" panose="02020603050405020304" pitchFamily="18" charset="0"/>
                          <a:cs typeface="Times New Roman" panose="02020603050405020304" pitchFamily="18" charset="0"/>
                        </a:rPr>
                        <a:t>v</a:t>
                      </a:r>
                    </a:p>
                  </p:txBody>
                </p:sp>
                <p:grpSp>
                  <p:nvGrpSpPr>
                    <p:cNvPr id="35" name="グループ化 34"/>
                    <p:cNvGrpSpPr/>
                    <p:nvPr/>
                  </p:nvGrpSpPr>
                  <p:grpSpPr>
                    <a:xfrm>
                      <a:off x="7304498" y="1009214"/>
                      <a:ext cx="2873282" cy="4808463"/>
                      <a:chOff x="7014215" y="806018"/>
                      <a:chExt cx="2873282" cy="4808463"/>
                    </a:xfrm>
                    <a:grpFill/>
                  </p:grpSpPr>
                  <p:grpSp>
                    <p:nvGrpSpPr>
                      <p:cNvPr id="31" name="グループ化 30"/>
                      <p:cNvGrpSpPr/>
                      <p:nvPr/>
                    </p:nvGrpSpPr>
                    <p:grpSpPr>
                      <a:xfrm>
                        <a:off x="7596234" y="806018"/>
                        <a:ext cx="2291263" cy="4808463"/>
                        <a:chOff x="7596234" y="806018"/>
                        <a:chExt cx="2291263" cy="4808463"/>
                      </a:xfrm>
                      <a:grpFill/>
                    </p:grpSpPr>
                    <p:grpSp>
                      <p:nvGrpSpPr>
                        <p:cNvPr id="29" name="グループ化 28"/>
                        <p:cNvGrpSpPr/>
                        <p:nvPr/>
                      </p:nvGrpSpPr>
                      <p:grpSpPr>
                        <a:xfrm>
                          <a:off x="7596234" y="806018"/>
                          <a:ext cx="2028732" cy="4808463"/>
                          <a:chOff x="7454899" y="1269002"/>
                          <a:chExt cx="2028732" cy="4808463"/>
                        </a:xfrm>
                        <a:grpFill/>
                      </p:grpSpPr>
                      <p:grpSp>
                        <p:nvGrpSpPr>
                          <p:cNvPr id="26" name="グループ化 25"/>
                          <p:cNvGrpSpPr/>
                          <p:nvPr/>
                        </p:nvGrpSpPr>
                        <p:grpSpPr>
                          <a:xfrm>
                            <a:off x="7454899" y="1269002"/>
                            <a:ext cx="2028732" cy="4808463"/>
                            <a:chOff x="7454899" y="1269002"/>
                            <a:chExt cx="2028732" cy="4808463"/>
                          </a:xfrm>
                          <a:grpFill/>
                        </p:grpSpPr>
                        <p:grpSp>
                          <p:nvGrpSpPr>
                            <p:cNvPr id="19" name="グループ化 18"/>
                            <p:cNvGrpSpPr/>
                            <p:nvPr/>
                          </p:nvGrpSpPr>
                          <p:grpSpPr>
                            <a:xfrm>
                              <a:off x="7454899" y="1269002"/>
                              <a:ext cx="2028732" cy="4808463"/>
                              <a:chOff x="7454899" y="1269002"/>
                              <a:chExt cx="2028732" cy="4808463"/>
                            </a:xfrm>
                            <a:grpFill/>
                          </p:grpSpPr>
                          <p:grpSp>
                            <p:nvGrpSpPr>
                              <p:cNvPr id="10" name="グループ化 9"/>
                              <p:cNvGrpSpPr/>
                              <p:nvPr/>
                            </p:nvGrpSpPr>
                            <p:grpSpPr>
                              <a:xfrm>
                                <a:off x="7797796" y="1426296"/>
                                <a:ext cx="45719" cy="4536849"/>
                                <a:chOff x="7594598" y="1530143"/>
                                <a:chExt cx="45719" cy="4536849"/>
                              </a:xfrm>
                              <a:grpFill/>
                            </p:grpSpPr>
                            <p:cxnSp>
                              <p:nvCxnSpPr>
                                <p:cNvPr id="6" name="直線矢印コネクタ 5"/>
                                <p:cNvCxnSpPr/>
                                <p:nvPr/>
                              </p:nvCxnSpPr>
                              <p:spPr>
                                <a:xfrm>
                                  <a:off x="7609115" y="1530143"/>
                                  <a:ext cx="0" cy="4536849"/>
                                </a:xfrm>
                                <a:prstGeom prst="straightConnector1">
                                  <a:avLst/>
                                </a:prstGeom>
                                <a:grpFill/>
                                <a:ln w="9525">
                                  <a:solidFill>
                                    <a:schemeClr val="tx1"/>
                                  </a:solidFill>
                                  <a:tailEnd type="stealth" w="med" len="lg"/>
                                </a:ln>
                              </p:spPr>
                              <p:style>
                                <a:lnRef idx="1">
                                  <a:schemeClr val="accent1"/>
                                </a:lnRef>
                                <a:fillRef idx="0">
                                  <a:schemeClr val="accent1"/>
                                </a:fillRef>
                                <a:effectRef idx="0">
                                  <a:schemeClr val="accent1"/>
                                </a:effectRef>
                                <a:fontRef idx="minor">
                                  <a:schemeClr val="tx1"/>
                                </a:fontRef>
                              </p:style>
                            </p:cxnSp>
                            <p:sp>
                              <p:nvSpPr>
                                <p:cNvPr id="9" name="楕円 8"/>
                                <p:cNvSpPr/>
                                <p:nvPr/>
                              </p:nvSpPr>
                              <p:spPr>
                                <a:xfrm>
                                  <a:off x="7594598" y="1685927"/>
                                  <a:ext cx="45719" cy="45719"/>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11" name="テキスト ボックス 10"/>
                              <p:cNvSpPr txBox="1"/>
                              <p:nvPr/>
                            </p:nvSpPr>
                            <p:spPr>
                              <a:xfrm>
                                <a:off x="8280404" y="1269002"/>
                                <a:ext cx="1005111" cy="369332"/>
                              </a:xfrm>
                              <a:prstGeom prst="rect">
                                <a:avLst/>
                              </a:prstGeom>
                              <a:grpFill/>
                            </p:spPr>
                            <p:txBody>
                              <a:bodyPr wrap="square" rtlCol="0">
                                <a:spAutoFit/>
                              </a:bodyPr>
                              <a:lstStyle/>
                              <a:p>
                                <a:r>
                                  <a:rPr lang="ja-JP" altLang="en-US" dirty="0" smtClean="0"/>
                                  <a:t>時刻 </a:t>
                                </a:r>
                                <a:r>
                                  <a:rPr lang="en-US" altLang="ja-JP" dirty="0" smtClean="0"/>
                                  <a:t>0</a:t>
                                </a:r>
                                <a:endParaRPr kumimoji="1" lang="ja-JP" altLang="en-US" dirty="0"/>
                              </a:p>
                            </p:txBody>
                          </p:sp>
                          <p:sp>
                            <p:nvSpPr>
                              <p:cNvPr id="13" name="テキスト ボックス 12"/>
                              <p:cNvSpPr txBox="1"/>
                              <p:nvPr/>
                            </p:nvSpPr>
                            <p:spPr>
                              <a:xfrm>
                                <a:off x="8478520" y="4424980"/>
                                <a:ext cx="1005111" cy="400110"/>
                              </a:xfrm>
                              <a:prstGeom prst="rect">
                                <a:avLst/>
                              </a:prstGeom>
                              <a:grpFill/>
                            </p:spPr>
                            <p:txBody>
                              <a:bodyPr wrap="square" rtlCol="0">
                                <a:spAutoFit/>
                              </a:bodyPr>
                              <a:lstStyle/>
                              <a:p>
                                <a:r>
                                  <a:rPr lang="ja-JP" altLang="en-US" dirty="0" smtClean="0"/>
                                  <a:t>時刻 </a:t>
                                </a:r>
                                <a:r>
                                  <a:rPr lang="en-US" altLang="ja-JP" sz="2000" i="1" dirty="0" smtClean="0">
                                    <a:latin typeface="Times New Roman" panose="02020603050405020304" pitchFamily="18" charset="0"/>
                                    <a:cs typeface="Times New Roman" panose="02020603050405020304" pitchFamily="18" charset="0"/>
                                  </a:rPr>
                                  <a:t>t</a:t>
                                </a:r>
                              </a:p>
                            </p:txBody>
                          </p:sp>
                          <p:sp>
                            <p:nvSpPr>
                              <p:cNvPr id="14" name="テキスト ボックス 13"/>
                              <p:cNvSpPr txBox="1"/>
                              <p:nvPr/>
                            </p:nvSpPr>
                            <p:spPr>
                              <a:xfrm>
                                <a:off x="7454899" y="1392279"/>
                                <a:ext cx="540654" cy="369332"/>
                              </a:xfrm>
                              <a:prstGeom prst="rect">
                                <a:avLst/>
                              </a:prstGeom>
                              <a:grpFill/>
                            </p:spPr>
                            <p:txBody>
                              <a:bodyPr wrap="square" rtlCol="0">
                                <a:spAutoFit/>
                              </a:bodyPr>
                              <a:lstStyle/>
                              <a:p>
                                <a:r>
                                  <a:rPr lang="en-US" altLang="ja-JP" dirty="0"/>
                                  <a:t>O</a:t>
                                </a:r>
                                <a:endParaRPr kumimoji="1" lang="ja-JP" altLang="en-US" dirty="0"/>
                              </a:p>
                            </p:txBody>
                          </p:sp>
                          <p:sp>
                            <p:nvSpPr>
                              <p:cNvPr id="17" name="テキスト ボックス 16"/>
                              <p:cNvSpPr txBox="1"/>
                              <p:nvPr/>
                            </p:nvSpPr>
                            <p:spPr>
                              <a:xfrm>
                                <a:off x="7460347" y="5677355"/>
                                <a:ext cx="493480" cy="400110"/>
                              </a:xfrm>
                              <a:prstGeom prst="rect">
                                <a:avLst/>
                              </a:prstGeom>
                              <a:grpFill/>
                            </p:spPr>
                            <p:txBody>
                              <a:bodyPr wrap="square" rtlCol="0">
                                <a:spAutoFit/>
                              </a:bodyPr>
                              <a:lstStyle/>
                              <a:p>
                                <a:r>
                                  <a:rPr lang="en-US" altLang="ja-JP" sz="2000" i="1" dirty="0" smtClean="0">
                                    <a:latin typeface="Times New Roman" panose="02020603050405020304" pitchFamily="18" charset="0"/>
                                    <a:cs typeface="Times New Roman" panose="02020603050405020304" pitchFamily="18" charset="0"/>
                                  </a:rPr>
                                  <a:t>y</a:t>
                                </a:r>
                              </a:p>
                            </p:txBody>
                          </p:sp>
                        </p:grpSp>
                        <p:sp>
                          <p:nvSpPr>
                            <p:cNvPr id="20" name="楕円 19"/>
                            <p:cNvSpPr/>
                            <p:nvPr/>
                          </p:nvSpPr>
                          <p:spPr>
                            <a:xfrm>
                              <a:off x="8062680" y="4326649"/>
                              <a:ext cx="246743" cy="246743"/>
                            </a:xfrm>
                            <a:prstGeom prst="ellipse">
                              <a:avLst/>
                            </a:prstGeom>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1" name="楕円 20"/>
                            <p:cNvSpPr/>
                            <p:nvPr/>
                          </p:nvSpPr>
                          <p:spPr>
                            <a:xfrm>
                              <a:off x="8062681" y="1489860"/>
                              <a:ext cx="246743" cy="246743"/>
                            </a:xfrm>
                            <a:prstGeom prst="ellipse">
                              <a:avLst/>
                            </a:prstGeom>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24" name="直線矢印コネクタ 23"/>
                            <p:cNvCxnSpPr/>
                            <p:nvPr/>
                          </p:nvCxnSpPr>
                          <p:spPr>
                            <a:xfrm>
                              <a:off x="8186051" y="4564383"/>
                              <a:ext cx="3124" cy="1112972"/>
                            </a:xfrm>
                            <a:prstGeom prst="straightConnector1">
                              <a:avLst/>
                            </a:prstGeom>
                            <a:grpFill/>
                            <a:ln w="53975">
                              <a:headEnd w="sm" len="sm"/>
                              <a:tailEnd type="triangle" w="med" len="med"/>
                            </a:ln>
                          </p:spPr>
                          <p:style>
                            <a:lnRef idx="1">
                              <a:schemeClr val="accent1"/>
                            </a:lnRef>
                            <a:fillRef idx="0">
                              <a:schemeClr val="accent1"/>
                            </a:fillRef>
                            <a:effectRef idx="0">
                              <a:schemeClr val="accent1"/>
                            </a:effectRef>
                            <a:fontRef idx="minor">
                              <a:schemeClr val="tx1"/>
                            </a:fontRef>
                          </p:style>
                        </p:cxnSp>
                      </p:grpSp>
                      <p:sp>
                        <p:nvSpPr>
                          <p:cNvPr id="28" name="下矢印 27"/>
                          <p:cNvSpPr/>
                          <p:nvPr/>
                        </p:nvSpPr>
                        <p:spPr>
                          <a:xfrm>
                            <a:off x="8505371" y="1613231"/>
                            <a:ext cx="160023" cy="2873608"/>
                          </a:xfrm>
                          <a:prstGeom prst="downArrow">
                            <a:avLst/>
                          </a:prstGeom>
                          <a:grpFill/>
                          <a:ln w="15875">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30" name="テキスト ボックス 29"/>
                        <p:cNvSpPr txBox="1"/>
                        <p:nvPr/>
                      </p:nvSpPr>
                      <p:spPr>
                        <a:xfrm>
                          <a:off x="8882386" y="2309986"/>
                          <a:ext cx="1005111" cy="400110"/>
                        </a:xfrm>
                        <a:prstGeom prst="rect">
                          <a:avLst/>
                        </a:prstGeom>
                        <a:grpFill/>
                      </p:spPr>
                      <p:txBody>
                        <a:bodyPr wrap="square" rtlCol="0">
                          <a:spAutoFit/>
                        </a:bodyPr>
                        <a:lstStyle/>
                        <a:p>
                          <a:r>
                            <a:rPr lang="ja-JP" altLang="en-US" dirty="0"/>
                            <a:t>変位</a:t>
                          </a:r>
                          <a:r>
                            <a:rPr lang="ja-JP" altLang="en-US" dirty="0" smtClean="0"/>
                            <a:t> </a:t>
                          </a:r>
                          <a:r>
                            <a:rPr lang="en-US" altLang="ja-JP" sz="2000" i="1" dirty="0" smtClean="0">
                              <a:latin typeface="Times New Roman" panose="02020603050405020304" pitchFamily="18" charset="0"/>
                              <a:cs typeface="Times New Roman" panose="02020603050405020304" pitchFamily="18" charset="0"/>
                            </a:rPr>
                            <a:t>y</a:t>
                          </a:r>
                        </a:p>
                      </p:txBody>
                    </p:sp>
                  </p:grpSp>
                  <p:sp>
                    <p:nvSpPr>
                      <p:cNvPr id="32" name="テキスト ボックス 31"/>
                      <p:cNvSpPr txBox="1"/>
                      <p:nvPr/>
                    </p:nvSpPr>
                    <p:spPr>
                      <a:xfrm>
                        <a:off x="7014215" y="3761941"/>
                        <a:ext cx="1005111" cy="400110"/>
                      </a:xfrm>
                      <a:prstGeom prst="rect">
                        <a:avLst/>
                      </a:prstGeom>
                      <a:grpFill/>
                    </p:spPr>
                    <p:txBody>
                      <a:bodyPr wrap="square" rtlCol="0">
                        <a:spAutoFit/>
                      </a:bodyPr>
                      <a:lstStyle/>
                      <a:p>
                        <a:r>
                          <a:rPr lang="ja-JP" altLang="en-US" dirty="0" smtClean="0"/>
                          <a:t>位置 </a:t>
                        </a:r>
                        <a:r>
                          <a:rPr lang="en-US" altLang="ja-JP" sz="2000" i="1" dirty="0" smtClean="0">
                            <a:latin typeface="Times New Roman" panose="02020603050405020304" pitchFamily="18" charset="0"/>
                            <a:cs typeface="Times New Roman" panose="02020603050405020304" pitchFamily="18" charset="0"/>
                          </a:rPr>
                          <a:t>y</a:t>
                        </a:r>
                      </a:p>
                    </p:txBody>
                  </p:sp>
                  <p:cxnSp>
                    <p:nvCxnSpPr>
                      <p:cNvPr id="34" name="直線コネクタ 33"/>
                      <p:cNvCxnSpPr/>
                      <p:nvPr/>
                    </p:nvCxnSpPr>
                    <p:spPr>
                      <a:xfrm>
                        <a:off x="7836086" y="3979777"/>
                        <a:ext cx="495120" cy="0"/>
                      </a:xfrm>
                      <a:prstGeom prst="line">
                        <a:avLst/>
                      </a:prstGeom>
                      <a:grpFill/>
                      <a:ln>
                        <a:solidFill>
                          <a:schemeClr val="tx1"/>
                        </a:solidFill>
                        <a:prstDash val="dash"/>
                      </a:ln>
                    </p:spPr>
                    <p:style>
                      <a:lnRef idx="1">
                        <a:schemeClr val="accent1"/>
                      </a:lnRef>
                      <a:fillRef idx="0">
                        <a:schemeClr val="accent1"/>
                      </a:fillRef>
                      <a:effectRef idx="0">
                        <a:schemeClr val="accent1"/>
                      </a:effectRef>
                      <a:fontRef idx="minor">
                        <a:schemeClr val="tx1"/>
                      </a:fontRef>
                    </p:style>
                  </p:cxnSp>
                </p:grpSp>
              </p:grpSp>
            </p:grpSp>
            <p:sp>
              <p:nvSpPr>
                <p:cNvPr id="39" name="楕円 38"/>
                <p:cNvSpPr/>
                <p:nvPr/>
              </p:nvSpPr>
              <p:spPr>
                <a:xfrm>
                  <a:off x="8218528" y="1317157"/>
                  <a:ext cx="85633" cy="75903"/>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41" name="テキスト ボックス 40"/>
              <p:cNvSpPr txBox="1"/>
              <p:nvPr/>
            </p:nvSpPr>
            <p:spPr>
              <a:xfrm>
                <a:off x="8185885" y="1614875"/>
                <a:ext cx="1005111" cy="677108"/>
              </a:xfrm>
              <a:prstGeom prst="rect">
                <a:avLst/>
              </a:prstGeom>
              <a:noFill/>
            </p:spPr>
            <p:txBody>
              <a:bodyPr wrap="square" rtlCol="0">
                <a:spAutoFit/>
              </a:bodyPr>
              <a:lstStyle/>
              <a:p>
                <a:r>
                  <a:rPr lang="ja-JP" altLang="en-US" dirty="0" smtClean="0"/>
                  <a:t>初速度</a:t>
                </a:r>
                <a:endParaRPr lang="en-US" altLang="ja-JP" dirty="0" smtClean="0"/>
              </a:p>
              <a:p>
                <a:r>
                  <a:rPr lang="ja-JP" altLang="en-US" dirty="0" smtClean="0"/>
                  <a:t> 　　　</a:t>
                </a:r>
                <a:r>
                  <a:rPr lang="en-US" altLang="ja-JP" sz="2000" i="1" dirty="0" smtClean="0">
                    <a:latin typeface="Times New Roman" panose="02020603050405020304" pitchFamily="18" charset="0"/>
                    <a:cs typeface="Times New Roman" panose="02020603050405020304" pitchFamily="18" charset="0"/>
                  </a:rPr>
                  <a:t>v</a:t>
                </a:r>
                <a:r>
                  <a:rPr lang="en-US" altLang="ja-JP" sz="1000" i="1" dirty="0" smtClean="0">
                    <a:latin typeface="Times New Roman" panose="02020603050405020304" pitchFamily="18" charset="0"/>
                    <a:cs typeface="Times New Roman" panose="02020603050405020304" pitchFamily="18" charset="0"/>
                  </a:rPr>
                  <a:t>0</a:t>
                </a:r>
              </a:p>
            </p:txBody>
          </p:sp>
        </p:grpSp>
        <p:cxnSp>
          <p:nvCxnSpPr>
            <p:cNvPr id="33" name="直線矢印コネクタ 32"/>
            <p:cNvCxnSpPr/>
            <p:nvPr/>
          </p:nvCxnSpPr>
          <p:spPr>
            <a:xfrm>
              <a:off x="9099767" y="1503669"/>
              <a:ext cx="696" cy="536146"/>
            </a:xfrm>
            <a:prstGeom prst="straightConnector1">
              <a:avLst/>
            </a:prstGeom>
            <a:noFill/>
            <a:ln w="53975">
              <a:headEnd w="sm" len="sm"/>
              <a:tailEnd type="triangle" w="med" len="med"/>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3779337657"/>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3"/>
          <p:cNvSpPr>
            <a:spLocks noGrp="1"/>
          </p:cNvSpPr>
          <p:nvPr>
            <p:ph type="title"/>
          </p:nvPr>
        </p:nvSpPr>
        <p:spPr>
          <a:xfrm>
            <a:off x="838200" y="365126"/>
            <a:ext cx="10515600" cy="881784"/>
          </a:xfrm>
        </p:spPr>
        <p:txBody>
          <a:bodyPr/>
          <a:lstStyle/>
          <a:p>
            <a:r>
              <a:rPr lang="ja-JP" altLang="en-US" dirty="0" smtClean="0"/>
              <a:t>鉛直投げ上げ</a:t>
            </a:r>
            <a:endParaRPr kumimoji="1" lang="ja-JP" altLang="en-US" dirty="0"/>
          </a:p>
        </p:txBody>
      </p:sp>
      <p:sp>
        <p:nvSpPr>
          <p:cNvPr id="5" name="コンテンツ プレースホルダー 4"/>
          <p:cNvSpPr>
            <a:spLocks noGrp="1"/>
          </p:cNvSpPr>
          <p:nvPr>
            <p:ph sz="half" idx="1"/>
          </p:nvPr>
        </p:nvSpPr>
        <p:spPr>
          <a:xfrm>
            <a:off x="838200" y="1426296"/>
            <a:ext cx="5181600" cy="5071485"/>
          </a:xfrm>
        </p:spPr>
        <p:txBody>
          <a:bodyPr>
            <a:normAutofit/>
          </a:bodyPr>
          <a:lstStyle/>
          <a:p>
            <a:pPr marL="0" indent="0">
              <a:buNone/>
            </a:pPr>
            <a:r>
              <a:rPr lang="en-US" altLang="ja-JP" dirty="0" smtClean="0">
                <a:latin typeface="Times New Roman" panose="02020603050405020304" pitchFamily="18" charset="0"/>
                <a:cs typeface="Times New Roman" panose="02020603050405020304" pitchFamily="18" charset="0"/>
              </a:rPr>
              <a:t>〔</a:t>
            </a:r>
            <a:r>
              <a:rPr lang="ja-JP" altLang="en-US" dirty="0" smtClean="0">
                <a:latin typeface="Times New Roman" panose="02020603050405020304" pitchFamily="18" charset="0"/>
                <a:cs typeface="Times New Roman" panose="02020603050405020304" pitchFamily="18" charset="0"/>
              </a:rPr>
              <a:t>鉛直投げ上げ</a:t>
            </a:r>
            <a:r>
              <a:rPr lang="en-US" altLang="ja-JP" dirty="0" smtClean="0">
                <a:latin typeface="Times New Roman" panose="02020603050405020304" pitchFamily="18" charset="0"/>
                <a:cs typeface="Times New Roman" panose="02020603050405020304" pitchFamily="18" charset="0"/>
              </a:rPr>
              <a:t>〕</a:t>
            </a:r>
          </a:p>
          <a:p>
            <a:pPr marL="0" indent="0">
              <a:buNone/>
            </a:pPr>
            <a:r>
              <a:rPr lang="ja-JP" altLang="en-US" dirty="0" smtClean="0">
                <a:latin typeface="Times New Roman" panose="02020603050405020304" pitchFamily="18" charset="0"/>
                <a:cs typeface="Times New Roman" panose="02020603050405020304" pitchFamily="18" charset="0"/>
              </a:rPr>
              <a:t>　鉛直上向きに初速度</a:t>
            </a:r>
            <a:r>
              <a:rPr lang="en-US" altLang="ja-JP" i="1" dirty="0" smtClean="0">
                <a:latin typeface="Times New Roman" panose="02020603050405020304" pitchFamily="18" charset="0"/>
                <a:cs typeface="Times New Roman" panose="02020603050405020304" pitchFamily="18" charset="0"/>
              </a:rPr>
              <a:t>v</a:t>
            </a:r>
            <a:r>
              <a:rPr lang="en-US" altLang="ja-JP" sz="1400" i="1" dirty="0" smtClean="0">
                <a:latin typeface="Times New Roman" panose="02020603050405020304" pitchFamily="18" charset="0"/>
                <a:cs typeface="Times New Roman" panose="02020603050405020304" pitchFamily="18" charset="0"/>
              </a:rPr>
              <a:t>0</a:t>
            </a:r>
            <a:r>
              <a:rPr lang="en-US" altLang="ja-JP" dirty="0" smtClean="0">
                <a:latin typeface="Times New Roman" panose="02020603050405020304" pitchFamily="18" charset="0"/>
                <a:cs typeface="Times New Roman" panose="02020603050405020304" pitchFamily="18" charset="0"/>
              </a:rPr>
              <a:t>〔m/s〕</a:t>
            </a:r>
            <a:r>
              <a:rPr lang="ja-JP" altLang="en-US" dirty="0" smtClean="0">
                <a:latin typeface="Times New Roman" panose="02020603050405020304" pitchFamily="18" charset="0"/>
                <a:cs typeface="Times New Roman" panose="02020603050405020304" pitchFamily="18" charset="0"/>
              </a:rPr>
              <a:t>で投げ上げられた物体の運動について考えていきましょう。自由落下と同じように、重力だけがはたらいているものとします。物体の加速度は、自由落下と同様に、鉛直下向きに</a:t>
            </a:r>
            <a:r>
              <a:rPr lang="ja-JP" altLang="en-US" dirty="0">
                <a:latin typeface="Times New Roman" panose="02020603050405020304" pitchFamily="18" charset="0"/>
                <a:cs typeface="Times New Roman" panose="02020603050405020304" pitchFamily="18" charset="0"/>
              </a:rPr>
              <a:t>大</a:t>
            </a:r>
            <a:r>
              <a:rPr lang="ja-JP" altLang="en-US" dirty="0" smtClean="0">
                <a:latin typeface="Times New Roman" panose="02020603050405020304" pitchFamily="18" charset="0"/>
                <a:cs typeface="Times New Roman" panose="02020603050405020304" pitchFamily="18" charset="0"/>
              </a:rPr>
              <a:t>きさが</a:t>
            </a:r>
            <a:r>
              <a:rPr lang="en-US" altLang="ja-JP" i="1" dirty="0">
                <a:latin typeface="Arial" panose="020B0604020202020204" pitchFamily="34" charset="0"/>
                <a:cs typeface="Arial" panose="020B0604020202020204" pitchFamily="34" charset="0"/>
              </a:rPr>
              <a:t>g</a:t>
            </a:r>
            <a:r>
              <a:rPr lang="ja-JP" altLang="en-US" i="1" dirty="0">
                <a:latin typeface="Arial" panose="020B0604020202020204" pitchFamily="34" charset="0"/>
                <a:cs typeface="Arial" panose="020B0604020202020204" pitchFamily="34" charset="0"/>
              </a:rPr>
              <a:t> </a:t>
            </a:r>
            <a:r>
              <a:rPr lang="ja-JP" altLang="en-US" dirty="0">
                <a:latin typeface="Times New Roman" panose="02020603050405020304" pitchFamily="18" charset="0"/>
                <a:cs typeface="Times New Roman" panose="02020603050405020304" pitchFamily="18" charset="0"/>
              </a:rPr>
              <a:t>（</a:t>
            </a:r>
            <a:r>
              <a:rPr lang="en-US" altLang="ja-JP" i="1" dirty="0">
                <a:latin typeface="Arial" panose="020B0604020202020204" pitchFamily="34" charset="0"/>
                <a:cs typeface="Arial" panose="020B0604020202020204" pitchFamily="34" charset="0"/>
              </a:rPr>
              <a:t> g</a:t>
            </a:r>
            <a:r>
              <a:rPr lang="ja-JP" altLang="en-US" i="1" dirty="0">
                <a:latin typeface="Arial" panose="020B0604020202020204" pitchFamily="34" charset="0"/>
                <a:cs typeface="Arial" panose="020B0604020202020204" pitchFamily="34" charset="0"/>
              </a:rPr>
              <a:t> </a:t>
            </a:r>
            <a:r>
              <a:rPr lang="en-US" altLang="ja-JP" i="1" dirty="0">
                <a:latin typeface="Arial" panose="020B0604020202020204" pitchFamily="34" charset="0"/>
                <a:cs typeface="Arial" panose="020B0604020202020204" pitchFamily="34" charset="0"/>
              </a:rPr>
              <a:t>= </a:t>
            </a:r>
            <a:r>
              <a:rPr lang="en-US" altLang="ja-JP" dirty="0">
                <a:latin typeface="Times New Roman" panose="02020603050405020304" pitchFamily="18" charset="0"/>
                <a:cs typeface="Times New Roman" panose="02020603050405020304" pitchFamily="18" charset="0"/>
              </a:rPr>
              <a:t>9.8 m/s²</a:t>
            </a:r>
            <a:r>
              <a:rPr lang="ja-JP" altLang="en-US" dirty="0" smtClean="0">
                <a:latin typeface="Times New Roman" panose="02020603050405020304" pitchFamily="18" charset="0"/>
                <a:cs typeface="Times New Roman" panose="02020603050405020304" pitchFamily="18" charset="0"/>
              </a:rPr>
              <a:t>）の重力加速度です。</a:t>
            </a:r>
            <a:endParaRPr lang="en-US" altLang="ja-JP" dirty="0" smtClean="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979191399"/>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3"/>
          <p:cNvSpPr>
            <a:spLocks noGrp="1"/>
          </p:cNvSpPr>
          <p:nvPr>
            <p:ph type="title"/>
          </p:nvPr>
        </p:nvSpPr>
        <p:spPr>
          <a:xfrm>
            <a:off x="838200" y="365126"/>
            <a:ext cx="10515600" cy="881784"/>
          </a:xfrm>
        </p:spPr>
        <p:txBody>
          <a:bodyPr/>
          <a:lstStyle/>
          <a:p>
            <a:r>
              <a:rPr lang="ja-JP" altLang="en-US" dirty="0" smtClean="0"/>
              <a:t>鉛直投げ上げ</a:t>
            </a:r>
            <a:endParaRPr kumimoji="1" lang="ja-JP" altLang="en-US" dirty="0"/>
          </a:p>
        </p:txBody>
      </p:sp>
      <mc:AlternateContent xmlns:mc="http://schemas.openxmlformats.org/markup-compatibility/2006" xmlns:a14="http://schemas.microsoft.com/office/drawing/2010/main">
        <mc:Choice Requires="a14">
          <p:sp>
            <p:nvSpPr>
              <p:cNvPr id="5" name="コンテンツ プレースホルダー 4"/>
              <p:cNvSpPr>
                <a:spLocks noGrp="1"/>
              </p:cNvSpPr>
              <p:nvPr>
                <p:ph sz="half" idx="1"/>
              </p:nvPr>
            </p:nvSpPr>
            <p:spPr>
              <a:xfrm>
                <a:off x="838200" y="1426296"/>
                <a:ext cx="5181600" cy="5071485"/>
              </a:xfrm>
            </p:spPr>
            <p:txBody>
              <a:bodyPr>
                <a:normAutofit fontScale="92500" lnSpcReduction="20000"/>
              </a:bodyPr>
              <a:lstStyle/>
              <a:p>
                <a:pPr marL="0" indent="0">
                  <a:buNone/>
                </a:pPr>
                <a:r>
                  <a:rPr kumimoji="1" lang="en-US" altLang="ja-JP" dirty="0" smtClean="0">
                    <a:latin typeface="Times New Roman" panose="02020603050405020304" pitchFamily="18" charset="0"/>
                    <a:cs typeface="Times New Roman" panose="02020603050405020304" pitchFamily="18" charset="0"/>
                  </a:rPr>
                  <a:t>〔</a:t>
                </a:r>
                <a:r>
                  <a:rPr lang="ja-JP" altLang="en-US" dirty="0" smtClean="0">
                    <a:latin typeface="Times New Roman" panose="02020603050405020304" pitchFamily="18" charset="0"/>
                    <a:cs typeface="Times New Roman" panose="02020603050405020304" pitchFamily="18" charset="0"/>
                  </a:rPr>
                  <a:t>鉛直投げ上げの公式</a:t>
                </a:r>
                <a:r>
                  <a:rPr kumimoji="1" lang="en-US" altLang="ja-JP" dirty="0" smtClean="0">
                    <a:latin typeface="Times New Roman" panose="02020603050405020304" pitchFamily="18" charset="0"/>
                    <a:cs typeface="Times New Roman" panose="02020603050405020304" pitchFamily="18" charset="0"/>
                  </a:rPr>
                  <a:t>〕</a:t>
                </a:r>
              </a:p>
              <a:p>
                <a:pPr marL="0" indent="0">
                  <a:buNone/>
                </a:pPr>
                <a:r>
                  <a:rPr kumimoji="1" lang="ja-JP" altLang="en-US" dirty="0" smtClean="0">
                    <a:latin typeface="Times New Roman" panose="02020603050405020304" pitchFamily="18" charset="0"/>
                    <a:cs typeface="Times New Roman" panose="02020603050405020304" pitchFamily="18" charset="0"/>
                  </a:rPr>
                  <a:t>　鉛直投げ上げでは、</a:t>
                </a:r>
                <a:r>
                  <a:rPr kumimoji="1" lang="en-US" altLang="ja-JP" i="1" dirty="0" smtClean="0">
                    <a:latin typeface="Times New Roman" panose="02020603050405020304" pitchFamily="18" charset="0"/>
                    <a:cs typeface="Times New Roman" panose="02020603050405020304" pitchFamily="18" charset="0"/>
                  </a:rPr>
                  <a:t>y</a:t>
                </a:r>
                <a:r>
                  <a:rPr kumimoji="1" lang="ja-JP" altLang="en-US" dirty="0" smtClean="0">
                    <a:latin typeface="Times New Roman" panose="02020603050405020304" pitchFamily="18" charset="0"/>
                    <a:cs typeface="Times New Roman" panose="02020603050405020304" pitchFamily="18" charset="0"/>
                  </a:rPr>
                  <a:t>軸を初速度と同じ鉛直上向きに設定します。すると、鉛直下向きの重力加速度は負の値になりま</a:t>
                </a:r>
                <a:r>
                  <a:rPr lang="ja-JP" altLang="en-US" dirty="0" smtClean="0">
                    <a:latin typeface="Times New Roman" panose="02020603050405020304" pitchFamily="18" charset="0"/>
                    <a:cs typeface="Times New Roman" panose="02020603050405020304" pitchFamily="18" charset="0"/>
                  </a:rPr>
                  <a:t>す。</a:t>
                </a:r>
                <a:endParaRPr lang="en-US" altLang="ja-JP" dirty="0" smtClean="0">
                  <a:latin typeface="Times New Roman" panose="02020603050405020304" pitchFamily="18" charset="0"/>
                  <a:cs typeface="Times New Roman" panose="02020603050405020304" pitchFamily="18" charset="0"/>
                </a:endParaRPr>
              </a:p>
              <a:p>
                <a:pPr marL="0" indent="0">
                  <a:buNone/>
                </a:pPr>
                <a:r>
                  <a:rPr kumimoji="1" lang="ja-JP" altLang="en-US" dirty="0" smtClean="0">
                    <a:latin typeface="Times New Roman" panose="02020603050405020304" pitchFamily="18" charset="0"/>
                    <a:cs typeface="Times New Roman" panose="02020603050405020304" pitchFamily="18" charset="0"/>
                  </a:rPr>
                  <a:t>　したがって、鉛直投げ上げは、初速度が</a:t>
                </a:r>
                <a:r>
                  <a:rPr kumimoji="1" lang="en-US" altLang="ja-JP" i="1" dirty="0" smtClean="0">
                    <a:latin typeface="Times New Roman" panose="02020603050405020304" pitchFamily="18" charset="0"/>
                    <a:cs typeface="Times New Roman" panose="02020603050405020304" pitchFamily="18" charset="0"/>
                  </a:rPr>
                  <a:t>v</a:t>
                </a:r>
                <a:r>
                  <a:rPr kumimoji="1" lang="en-US" altLang="ja-JP" sz="1400" dirty="0" smtClean="0">
                    <a:latin typeface="Times New Roman" panose="02020603050405020304" pitchFamily="18" charset="0"/>
                    <a:cs typeface="Times New Roman" panose="02020603050405020304" pitchFamily="18" charset="0"/>
                  </a:rPr>
                  <a:t>0</a:t>
                </a:r>
                <a:r>
                  <a:rPr lang="ja-JP" altLang="en-US" dirty="0" smtClean="0">
                    <a:latin typeface="Times New Roman" panose="02020603050405020304" pitchFamily="18" charset="0"/>
                    <a:cs typeface="Times New Roman" panose="02020603050405020304" pitchFamily="18" charset="0"/>
                  </a:rPr>
                  <a:t>で、加速度が</a:t>
                </a:r>
                <a:r>
                  <a:rPr lang="en-US" altLang="ja-JP" i="1" dirty="0" smtClean="0">
                    <a:latin typeface="Arial" panose="020B0604020202020204" pitchFamily="34" charset="0"/>
                    <a:cs typeface="Arial" panose="020B0604020202020204" pitchFamily="34" charset="0"/>
                  </a:rPr>
                  <a:t>‐g</a:t>
                </a:r>
                <a:r>
                  <a:rPr lang="ja-JP" altLang="en-US" dirty="0" err="1" smtClean="0">
                    <a:latin typeface="Times New Roman" panose="02020603050405020304" pitchFamily="18" charset="0"/>
                    <a:cs typeface="Times New Roman" panose="02020603050405020304" pitchFamily="18" charset="0"/>
                  </a:rPr>
                  <a:t>の</a:t>
                </a:r>
                <a:r>
                  <a:rPr kumimoji="1" lang="ja-JP" altLang="en-US" dirty="0" err="1" smtClean="0">
                    <a:latin typeface="Times New Roman" panose="02020603050405020304" pitchFamily="18" charset="0"/>
                    <a:cs typeface="Times New Roman" panose="02020603050405020304" pitchFamily="18" charset="0"/>
                  </a:rPr>
                  <a:t>等</a:t>
                </a:r>
                <a:r>
                  <a:rPr kumimoji="1" lang="ja-JP" altLang="en-US" dirty="0" smtClean="0">
                    <a:latin typeface="Times New Roman" panose="02020603050405020304" pitchFamily="18" charset="0"/>
                    <a:cs typeface="Times New Roman" panose="02020603050405020304" pitchFamily="18" charset="0"/>
                  </a:rPr>
                  <a:t>加速度直線運動になります。</a:t>
                </a:r>
                <a:endParaRPr kumimoji="1" lang="en-US" altLang="ja-JP" dirty="0" smtClean="0">
                  <a:latin typeface="Times New Roman" panose="02020603050405020304" pitchFamily="18" charset="0"/>
                  <a:cs typeface="Times New Roman" panose="02020603050405020304" pitchFamily="18" charset="0"/>
                </a:endParaRPr>
              </a:p>
              <a:p>
                <a:pPr marL="0" indent="0">
                  <a:buNone/>
                </a:pPr>
                <a:r>
                  <a:rPr lang="en-US" altLang="ja-JP" dirty="0" smtClean="0">
                    <a:latin typeface="Times New Roman" panose="02020603050405020304" pitchFamily="18" charset="0"/>
                    <a:cs typeface="Times New Roman" panose="02020603050405020304" pitchFamily="18" charset="0"/>
                  </a:rPr>
                  <a:t>〔</a:t>
                </a:r>
                <a:r>
                  <a:rPr lang="ja-JP" altLang="en-US" dirty="0" smtClean="0">
                    <a:latin typeface="Times New Roman" panose="02020603050405020304" pitchFamily="18" charset="0"/>
                    <a:cs typeface="Times New Roman" panose="02020603050405020304" pitchFamily="18" charset="0"/>
                  </a:rPr>
                  <a:t>問</a:t>
                </a:r>
                <a:r>
                  <a:rPr lang="en-US" altLang="ja-JP" dirty="0" smtClean="0">
                    <a:latin typeface="Times New Roman" panose="02020603050405020304" pitchFamily="18" charset="0"/>
                    <a:cs typeface="Times New Roman" panose="02020603050405020304" pitchFamily="18" charset="0"/>
                  </a:rPr>
                  <a:t>〕</a:t>
                </a:r>
                <a:r>
                  <a:rPr lang="ja-JP" altLang="en-US" dirty="0">
                    <a:latin typeface="Times New Roman" panose="02020603050405020304" pitchFamily="18" charset="0"/>
                    <a:cs typeface="Times New Roman" panose="02020603050405020304" pitchFamily="18" charset="0"/>
                  </a:rPr>
                  <a:t>　</a:t>
                </a:r>
                <a:r>
                  <a:rPr lang="ja-JP" altLang="en-US" dirty="0" smtClean="0">
                    <a:latin typeface="Times New Roman" panose="02020603050405020304" pitchFamily="18" charset="0"/>
                    <a:cs typeface="Times New Roman" panose="02020603050405020304" pitchFamily="18" charset="0"/>
                  </a:rPr>
                  <a:t>右図で、物体の時刻 </a:t>
                </a:r>
                <a:r>
                  <a:rPr lang="en-US" altLang="ja-JP" i="1" dirty="0" smtClean="0">
                    <a:latin typeface="Times New Roman" panose="02020603050405020304" pitchFamily="18" charset="0"/>
                    <a:cs typeface="Times New Roman" panose="02020603050405020304" pitchFamily="18" charset="0"/>
                  </a:rPr>
                  <a:t>t </a:t>
                </a:r>
                <a:r>
                  <a:rPr lang="ja-JP" altLang="en-US" dirty="0" smtClean="0">
                    <a:latin typeface="Times New Roman" panose="02020603050405020304" pitchFamily="18" charset="0"/>
                    <a:cs typeface="Times New Roman" panose="02020603050405020304" pitchFamily="18" charset="0"/>
                  </a:rPr>
                  <a:t>の速度 </a:t>
                </a:r>
                <a:r>
                  <a:rPr lang="en-US" altLang="ja-JP" i="1" dirty="0" smtClean="0">
                    <a:latin typeface="Times New Roman" panose="02020603050405020304" pitchFamily="18" charset="0"/>
                    <a:cs typeface="Times New Roman" panose="02020603050405020304" pitchFamily="18" charset="0"/>
                  </a:rPr>
                  <a:t>v </a:t>
                </a:r>
                <a:r>
                  <a:rPr lang="ja-JP" altLang="en-US" dirty="0" smtClean="0">
                    <a:latin typeface="Times New Roman" panose="02020603050405020304" pitchFamily="18" charset="0"/>
                    <a:cs typeface="Times New Roman" panose="02020603050405020304" pitchFamily="18" charset="0"/>
                  </a:rPr>
                  <a:t>と位置 </a:t>
                </a:r>
                <a:r>
                  <a:rPr lang="en-US" altLang="ja-JP" i="1" dirty="0" smtClean="0">
                    <a:latin typeface="Times New Roman" panose="02020603050405020304" pitchFamily="18" charset="0"/>
                    <a:cs typeface="Times New Roman" panose="02020603050405020304" pitchFamily="18" charset="0"/>
                  </a:rPr>
                  <a:t>y </a:t>
                </a:r>
                <a:r>
                  <a:rPr lang="ja-JP" altLang="en-US" dirty="0" smtClean="0">
                    <a:latin typeface="Times New Roman" panose="02020603050405020304" pitchFamily="18" charset="0"/>
                    <a:cs typeface="Times New Roman" panose="02020603050405020304" pitchFamily="18" charset="0"/>
                  </a:rPr>
                  <a:t>を </a:t>
                </a:r>
                <a:r>
                  <a:rPr lang="en-US" altLang="ja-JP" i="1" dirty="0" smtClean="0">
                    <a:latin typeface="Times New Roman" panose="02020603050405020304" pitchFamily="18" charset="0"/>
                    <a:cs typeface="Times New Roman" panose="02020603050405020304" pitchFamily="18" charset="0"/>
                  </a:rPr>
                  <a:t>v</a:t>
                </a:r>
                <a:r>
                  <a:rPr lang="en-US" altLang="ja-JP" sz="1400" dirty="0" smtClean="0">
                    <a:latin typeface="Times New Roman" panose="02020603050405020304" pitchFamily="18" charset="0"/>
                    <a:cs typeface="Times New Roman" panose="02020603050405020304" pitchFamily="18" charset="0"/>
                  </a:rPr>
                  <a:t>0</a:t>
                </a:r>
                <a:r>
                  <a:rPr lang="ja-JP" altLang="en-US" dirty="0" err="1" smtClean="0">
                    <a:latin typeface="Times New Roman" panose="02020603050405020304" pitchFamily="18" charset="0"/>
                    <a:cs typeface="Times New Roman" panose="02020603050405020304" pitchFamily="18" charset="0"/>
                  </a:rPr>
                  <a:t>、</a:t>
                </a:r>
                <a:r>
                  <a:rPr lang="ja-JP" altLang="en-US" dirty="0" smtClean="0">
                    <a:latin typeface="Times New Roman" panose="02020603050405020304" pitchFamily="18" charset="0"/>
                    <a:cs typeface="Times New Roman" panose="02020603050405020304" pitchFamily="18" charset="0"/>
                  </a:rPr>
                  <a:t> </a:t>
                </a:r>
                <a:r>
                  <a:rPr lang="en-US" altLang="ja-JP" i="1" dirty="0" smtClean="0">
                    <a:latin typeface="Arial" panose="020B0604020202020204" pitchFamily="34" charset="0"/>
                    <a:cs typeface="Arial" panose="020B0604020202020204" pitchFamily="34" charset="0"/>
                  </a:rPr>
                  <a:t>g </a:t>
                </a:r>
                <a:r>
                  <a:rPr lang="ja-JP" altLang="en-US" dirty="0" err="1" smtClean="0">
                    <a:latin typeface="Times New Roman" panose="02020603050405020304" pitchFamily="18" charset="0"/>
                    <a:cs typeface="Times New Roman" panose="02020603050405020304" pitchFamily="18" charset="0"/>
                  </a:rPr>
                  <a:t>、</a:t>
                </a:r>
                <a:r>
                  <a:rPr lang="ja-JP" altLang="en-US" dirty="0" smtClean="0">
                    <a:latin typeface="Times New Roman" panose="02020603050405020304" pitchFamily="18" charset="0"/>
                    <a:cs typeface="Times New Roman" panose="02020603050405020304" pitchFamily="18" charset="0"/>
                  </a:rPr>
                  <a:t> </a:t>
                </a:r>
                <a:r>
                  <a:rPr lang="en-US" altLang="ja-JP" i="1" dirty="0" smtClean="0">
                    <a:latin typeface="Times New Roman" panose="02020603050405020304" pitchFamily="18" charset="0"/>
                    <a:cs typeface="Times New Roman" panose="02020603050405020304" pitchFamily="18" charset="0"/>
                  </a:rPr>
                  <a:t>t </a:t>
                </a:r>
                <a:r>
                  <a:rPr lang="ja-JP" altLang="en-US" dirty="0" smtClean="0">
                    <a:latin typeface="Times New Roman" panose="02020603050405020304" pitchFamily="18" charset="0"/>
                    <a:cs typeface="Times New Roman" panose="02020603050405020304" pitchFamily="18" charset="0"/>
                  </a:rPr>
                  <a:t>を用いて表してみましょう。</a:t>
                </a:r>
                <a:endParaRPr lang="en-US" altLang="ja-JP" dirty="0" smtClean="0">
                  <a:latin typeface="Times New Roman" panose="02020603050405020304" pitchFamily="18" charset="0"/>
                  <a:cs typeface="Times New Roman" panose="02020603050405020304" pitchFamily="18" charset="0"/>
                </a:endParaRPr>
              </a:p>
              <a:p>
                <a:pPr marL="0" indent="0">
                  <a:buNone/>
                </a:pPr>
                <a:r>
                  <a:rPr lang="ja-JP" altLang="en-US" dirty="0" smtClean="0">
                    <a:latin typeface="Times New Roman" panose="02020603050405020304" pitchFamily="18" charset="0"/>
                    <a:cs typeface="Times New Roman" panose="02020603050405020304" pitchFamily="18" charset="0"/>
                  </a:rPr>
                  <a:t>      </a:t>
                </a:r>
                <a:r>
                  <a:rPr lang="ja-JP" altLang="en-US" dirty="0" smtClean="0">
                    <a:solidFill>
                      <a:srgbClr val="00B050"/>
                    </a:solidFill>
                    <a:latin typeface="Times New Roman" panose="02020603050405020304" pitchFamily="18" charset="0"/>
                    <a:cs typeface="Times New Roman" panose="02020603050405020304" pitchFamily="18" charset="0"/>
                  </a:rPr>
                  <a:t>（できたらクリック）</a:t>
                </a:r>
                <a:endParaRPr lang="en-US" altLang="ja-JP" dirty="0" smtClean="0">
                  <a:solidFill>
                    <a:srgbClr val="00B050"/>
                  </a:solidFill>
                  <a:latin typeface="Times New Roman" panose="02020603050405020304" pitchFamily="18" charset="0"/>
                  <a:cs typeface="Times New Roman" panose="02020603050405020304" pitchFamily="18" charset="0"/>
                </a:endParaRPr>
              </a:p>
              <a:p>
                <a:pPr marL="0" indent="0">
                  <a:buNone/>
                </a:pPr>
                <a:r>
                  <a:rPr lang="en-US" altLang="ja-JP" dirty="0" smtClean="0">
                    <a:solidFill>
                      <a:srgbClr val="0070C0"/>
                    </a:solidFill>
                    <a:latin typeface="Times New Roman" panose="02020603050405020304" pitchFamily="18" charset="0"/>
                    <a:cs typeface="Times New Roman" panose="02020603050405020304" pitchFamily="18" charset="0"/>
                  </a:rPr>
                  <a:t>〔</a:t>
                </a:r>
                <a:r>
                  <a:rPr lang="ja-JP" altLang="en-US" dirty="0" smtClean="0">
                    <a:solidFill>
                      <a:srgbClr val="0070C0"/>
                    </a:solidFill>
                    <a:latin typeface="Times New Roman" panose="02020603050405020304" pitchFamily="18" charset="0"/>
                    <a:cs typeface="Times New Roman" panose="02020603050405020304" pitchFamily="18" charset="0"/>
                  </a:rPr>
                  <a:t>答</a:t>
                </a:r>
                <a:r>
                  <a:rPr lang="en-US" altLang="ja-JP" dirty="0" smtClean="0">
                    <a:solidFill>
                      <a:srgbClr val="0070C0"/>
                    </a:solidFill>
                    <a:latin typeface="Times New Roman" panose="02020603050405020304" pitchFamily="18" charset="0"/>
                    <a:cs typeface="Times New Roman" panose="02020603050405020304" pitchFamily="18" charset="0"/>
                  </a:rPr>
                  <a:t>〕</a:t>
                </a:r>
                <a14:m>
                  <m:oMath xmlns:m="http://schemas.openxmlformats.org/officeDocument/2006/math">
                    <m:r>
                      <a:rPr lang="en-US" altLang="ja-JP" i="1">
                        <a:solidFill>
                          <a:srgbClr val="0070C0"/>
                        </a:solidFill>
                        <a:latin typeface="Cambria Math" panose="02040503050406030204" pitchFamily="18" charset="0"/>
                        <a:cs typeface="Times New Roman" panose="02020603050405020304" pitchFamily="18" charset="0"/>
                      </a:rPr>
                      <m:t> </m:t>
                    </m:r>
                    <m:r>
                      <a:rPr lang="en-US" altLang="ja-JP" b="0" i="1" smtClean="0">
                        <a:solidFill>
                          <a:srgbClr val="0070C0"/>
                        </a:solidFill>
                        <a:latin typeface="Cambria Math" panose="02040503050406030204" pitchFamily="18" charset="0"/>
                        <a:cs typeface="Times New Roman" panose="02020603050405020304" pitchFamily="18" charset="0"/>
                      </a:rPr>
                      <m:t>  </m:t>
                    </m:r>
                    <m:r>
                      <a:rPr lang="en-US" altLang="ja-JP" b="0" i="1" smtClean="0">
                        <a:solidFill>
                          <a:srgbClr val="0070C0"/>
                        </a:solidFill>
                        <a:latin typeface="Cambria Math" panose="02040503050406030204" pitchFamily="18" charset="0"/>
                        <a:cs typeface="Times New Roman" panose="02020603050405020304" pitchFamily="18" charset="0"/>
                      </a:rPr>
                      <m:t>𝑣</m:t>
                    </m:r>
                    <m:r>
                      <a:rPr lang="en-US" altLang="ja-JP" b="0" i="1" smtClean="0">
                        <a:solidFill>
                          <a:srgbClr val="0070C0"/>
                        </a:solidFill>
                        <a:latin typeface="Cambria Math" panose="02040503050406030204" pitchFamily="18" charset="0"/>
                        <a:cs typeface="Times New Roman" panose="02020603050405020304" pitchFamily="18" charset="0"/>
                      </a:rPr>
                      <m:t>=</m:t>
                    </m:r>
                    <m:sSub>
                      <m:sSubPr>
                        <m:ctrlPr>
                          <a:rPr lang="en-US" altLang="ja-JP" b="0" i="1" smtClean="0">
                            <a:solidFill>
                              <a:srgbClr val="0070C0"/>
                            </a:solidFill>
                            <a:latin typeface="Cambria Math" panose="02040503050406030204" pitchFamily="18" charset="0"/>
                            <a:cs typeface="Times New Roman" panose="02020603050405020304" pitchFamily="18" charset="0"/>
                          </a:rPr>
                        </m:ctrlPr>
                      </m:sSubPr>
                      <m:e>
                        <m:r>
                          <a:rPr lang="en-US" altLang="ja-JP" b="0" i="1" smtClean="0">
                            <a:solidFill>
                              <a:srgbClr val="0070C0"/>
                            </a:solidFill>
                            <a:latin typeface="Cambria Math" panose="02040503050406030204" pitchFamily="18" charset="0"/>
                            <a:cs typeface="Times New Roman" panose="02020603050405020304" pitchFamily="18" charset="0"/>
                          </a:rPr>
                          <m:t>𝑣</m:t>
                        </m:r>
                      </m:e>
                      <m:sub>
                        <m:r>
                          <a:rPr lang="en-US" altLang="ja-JP" b="0" i="1" smtClean="0">
                            <a:solidFill>
                              <a:srgbClr val="0070C0"/>
                            </a:solidFill>
                            <a:latin typeface="Cambria Math" panose="02040503050406030204" pitchFamily="18" charset="0"/>
                            <a:cs typeface="Times New Roman" panose="02020603050405020304" pitchFamily="18" charset="0"/>
                          </a:rPr>
                          <m:t>0</m:t>
                        </m:r>
                      </m:sub>
                    </m:sSub>
                    <m:r>
                      <a:rPr lang="en-US" altLang="ja-JP" b="0" i="1" smtClean="0">
                        <a:solidFill>
                          <a:srgbClr val="0070C0"/>
                        </a:solidFill>
                        <a:latin typeface="Cambria Math" panose="02040503050406030204" pitchFamily="18" charset="0"/>
                        <a:cs typeface="Times New Roman" panose="02020603050405020304" pitchFamily="18" charset="0"/>
                      </a:rPr>
                      <m:t>−</m:t>
                    </m:r>
                    <m:r>
                      <m:rPr>
                        <m:nor/>
                      </m:rPr>
                      <a:rPr lang="en-US" altLang="ja-JP" i="1" dirty="0">
                        <a:solidFill>
                          <a:srgbClr val="0070C0"/>
                        </a:solidFill>
                        <a:latin typeface="Arial" panose="020B0604020202020204" pitchFamily="34" charset="0"/>
                        <a:cs typeface="Arial" panose="020B0604020202020204" pitchFamily="34" charset="0"/>
                      </a:rPr>
                      <m:t>g</m:t>
                    </m:r>
                    <m:r>
                      <a:rPr lang="en-US" altLang="ja-JP" b="0" i="1" dirty="0" smtClean="0">
                        <a:solidFill>
                          <a:srgbClr val="0070C0"/>
                        </a:solidFill>
                        <a:latin typeface="Cambria Math" panose="02040503050406030204" pitchFamily="18" charset="0"/>
                        <a:cs typeface="Arial" panose="020B0604020202020204" pitchFamily="34" charset="0"/>
                      </a:rPr>
                      <m:t>𝑡</m:t>
                    </m:r>
                  </m:oMath>
                </a14:m>
                <a:endParaRPr lang="en-US" altLang="ja-JP" b="0" i="1" dirty="0" smtClean="0">
                  <a:solidFill>
                    <a:srgbClr val="0070C0"/>
                  </a:solidFill>
                  <a:latin typeface="Cambria Math" panose="02040503050406030204" pitchFamily="18" charset="0"/>
                  <a:cs typeface="Arial" panose="020B0604020202020204" pitchFamily="34" charset="0"/>
                </a:endParaRPr>
              </a:p>
              <a:p>
                <a:pPr marL="0" indent="0">
                  <a:buNone/>
                </a:pPr>
                <a:r>
                  <a:rPr lang="en-US" altLang="ja-JP" i="1" dirty="0">
                    <a:solidFill>
                      <a:srgbClr val="0070C0"/>
                    </a:solidFill>
                    <a:latin typeface="Cambria Math" panose="02040503050406030204" pitchFamily="18" charset="0"/>
                    <a:cs typeface="Arial" panose="020B0604020202020204" pitchFamily="34" charset="0"/>
                  </a:rPr>
                  <a:t> </a:t>
                </a:r>
                <a:r>
                  <a:rPr lang="en-US" altLang="ja-JP" i="1" dirty="0" smtClean="0">
                    <a:solidFill>
                      <a:srgbClr val="0070C0"/>
                    </a:solidFill>
                    <a:latin typeface="Cambria Math" panose="02040503050406030204" pitchFamily="18" charset="0"/>
                    <a:cs typeface="Arial" panose="020B0604020202020204" pitchFamily="34" charset="0"/>
                  </a:rPr>
                  <a:t>          </a:t>
                </a:r>
                <a14:m>
                  <m:oMath xmlns:m="http://schemas.openxmlformats.org/officeDocument/2006/math">
                    <m:r>
                      <a:rPr lang="en-US" altLang="ja-JP" b="0" i="1" dirty="0" smtClean="0">
                        <a:solidFill>
                          <a:srgbClr val="0070C0"/>
                        </a:solidFill>
                        <a:latin typeface="Cambria Math" panose="02040503050406030204" pitchFamily="18" charset="0"/>
                        <a:cs typeface="Arial" panose="020B0604020202020204" pitchFamily="34" charset="0"/>
                      </a:rPr>
                      <m:t> </m:t>
                    </m:r>
                    <m:r>
                      <a:rPr lang="en-US" altLang="ja-JP" b="0" i="1" dirty="0" smtClean="0">
                        <a:solidFill>
                          <a:srgbClr val="0070C0"/>
                        </a:solidFill>
                        <a:latin typeface="Cambria Math" panose="02040503050406030204" pitchFamily="18" charset="0"/>
                        <a:cs typeface="Arial" panose="020B0604020202020204" pitchFamily="34" charset="0"/>
                      </a:rPr>
                      <m:t>𝑦</m:t>
                    </m:r>
                    <m:r>
                      <a:rPr lang="en-US" altLang="ja-JP" b="0" i="1" dirty="0" smtClean="0">
                        <a:solidFill>
                          <a:srgbClr val="0070C0"/>
                        </a:solidFill>
                        <a:latin typeface="Cambria Math" panose="02040503050406030204" pitchFamily="18" charset="0"/>
                        <a:cs typeface="Arial" panose="020B0604020202020204" pitchFamily="34" charset="0"/>
                      </a:rPr>
                      <m:t>=</m:t>
                    </m:r>
                    <m:sSub>
                      <m:sSubPr>
                        <m:ctrlPr>
                          <a:rPr lang="en-US" altLang="ja-JP" b="0" i="1" dirty="0" smtClean="0">
                            <a:solidFill>
                              <a:srgbClr val="0070C0"/>
                            </a:solidFill>
                            <a:latin typeface="Cambria Math" panose="02040503050406030204" pitchFamily="18" charset="0"/>
                            <a:cs typeface="Arial" panose="020B0604020202020204" pitchFamily="34" charset="0"/>
                          </a:rPr>
                        </m:ctrlPr>
                      </m:sSubPr>
                      <m:e>
                        <m:r>
                          <a:rPr lang="en-US" altLang="ja-JP" b="0" i="1" dirty="0" smtClean="0">
                            <a:solidFill>
                              <a:srgbClr val="0070C0"/>
                            </a:solidFill>
                            <a:latin typeface="Cambria Math" panose="02040503050406030204" pitchFamily="18" charset="0"/>
                            <a:cs typeface="Arial" panose="020B0604020202020204" pitchFamily="34" charset="0"/>
                          </a:rPr>
                          <m:t>𝑣</m:t>
                        </m:r>
                      </m:e>
                      <m:sub>
                        <m:r>
                          <a:rPr lang="en-US" altLang="ja-JP" b="0" i="1" dirty="0" smtClean="0">
                            <a:solidFill>
                              <a:srgbClr val="0070C0"/>
                            </a:solidFill>
                            <a:latin typeface="Cambria Math" panose="02040503050406030204" pitchFamily="18" charset="0"/>
                            <a:cs typeface="Arial" panose="020B0604020202020204" pitchFamily="34" charset="0"/>
                          </a:rPr>
                          <m:t>0</m:t>
                        </m:r>
                      </m:sub>
                    </m:sSub>
                    <m:r>
                      <a:rPr lang="en-US" altLang="ja-JP" b="0" i="1" dirty="0" smtClean="0">
                        <a:solidFill>
                          <a:srgbClr val="0070C0"/>
                        </a:solidFill>
                        <a:latin typeface="Cambria Math" panose="02040503050406030204" pitchFamily="18" charset="0"/>
                        <a:cs typeface="Arial" panose="020B0604020202020204" pitchFamily="34" charset="0"/>
                      </a:rPr>
                      <m:t>𝑡</m:t>
                    </m:r>
                    <m:r>
                      <a:rPr lang="en-US" altLang="ja-JP" b="0" i="1" dirty="0" smtClean="0">
                        <a:solidFill>
                          <a:srgbClr val="0070C0"/>
                        </a:solidFill>
                        <a:latin typeface="Cambria Math" panose="02040503050406030204" pitchFamily="18" charset="0"/>
                        <a:cs typeface="Arial" panose="020B0604020202020204" pitchFamily="34" charset="0"/>
                      </a:rPr>
                      <m:t>−</m:t>
                    </m:r>
                    <m:f>
                      <m:fPr>
                        <m:ctrlPr>
                          <a:rPr lang="en-US" altLang="ja-JP" b="0" i="1" dirty="0" smtClean="0">
                            <a:solidFill>
                              <a:srgbClr val="0070C0"/>
                            </a:solidFill>
                            <a:latin typeface="Cambria Math" panose="02040503050406030204" pitchFamily="18" charset="0"/>
                            <a:cs typeface="Arial" panose="020B0604020202020204" pitchFamily="34" charset="0"/>
                          </a:rPr>
                        </m:ctrlPr>
                      </m:fPr>
                      <m:num>
                        <m:r>
                          <a:rPr lang="en-US" altLang="ja-JP" b="0" i="1" dirty="0" smtClean="0">
                            <a:solidFill>
                              <a:srgbClr val="0070C0"/>
                            </a:solidFill>
                            <a:latin typeface="Cambria Math" panose="02040503050406030204" pitchFamily="18" charset="0"/>
                            <a:cs typeface="Arial" panose="020B0604020202020204" pitchFamily="34" charset="0"/>
                          </a:rPr>
                          <m:t>1</m:t>
                        </m:r>
                      </m:num>
                      <m:den>
                        <m:r>
                          <a:rPr lang="en-US" altLang="ja-JP" b="0" i="1" dirty="0" smtClean="0">
                            <a:solidFill>
                              <a:srgbClr val="0070C0"/>
                            </a:solidFill>
                            <a:latin typeface="Cambria Math" panose="02040503050406030204" pitchFamily="18" charset="0"/>
                            <a:cs typeface="Arial" panose="020B0604020202020204" pitchFamily="34" charset="0"/>
                          </a:rPr>
                          <m:t>2</m:t>
                        </m:r>
                      </m:den>
                    </m:f>
                    <m:r>
                      <m:rPr>
                        <m:nor/>
                      </m:rPr>
                      <a:rPr lang="en-US" altLang="ja-JP" i="1" dirty="0">
                        <a:solidFill>
                          <a:srgbClr val="0070C0"/>
                        </a:solidFill>
                        <a:latin typeface="Arial" panose="020B0604020202020204" pitchFamily="34" charset="0"/>
                        <a:cs typeface="Arial" panose="020B0604020202020204" pitchFamily="34" charset="0"/>
                      </a:rPr>
                      <m:t>g</m:t>
                    </m:r>
                    <m:sSup>
                      <m:sSupPr>
                        <m:ctrlPr>
                          <a:rPr lang="en-US" altLang="ja-JP" i="1" dirty="0" smtClean="0">
                            <a:solidFill>
                              <a:srgbClr val="0070C0"/>
                            </a:solidFill>
                            <a:latin typeface="Cambria Math" panose="02040503050406030204" pitchFamily="18" charset="0"/>
                            <a:cs typeface="Arial" panose="020B0604020202020204" pitchFamily="34" charset="0"/>
                          </a:rPr>
                        </m:ctrlPr>
                      </m:sSupPr>
                      <m:e>
                        <m:r>
                          <a:rPr lang="en-US" altLang="ja-JP" b="0" i="1" dirty="0" smtClean="0">
                            <a:solidFill>
                              <a:srgbClr val="0070C0"/>
                            </a:solidFill>
                            <a:latin typeface="Cambria Math" panose="02040503050406030204" pitchFamily="18" charset="0"/>
                            <a:cs typeface="Arial" panose="020B0604020202020204" pitchFamily="34" charset="0"/>
                          </a:rPr>
                          <m:t>𝑡</m:t>
                        </m:r>
                      </m:e>
                      <m:sup>
                        <m:r>
                          <a:rPr lang="en-US" altLang="ja-JP" b="0" i="1" dirty="0" smtClean="0">
                            <a:solidFill>
                              <a:srgbClr val="0070C0"/>
                            </a:solidFill>
                            <a:latin typeface="Cambria Math" panose="02040503050406030204" pitchFamily="18" charset="0"/>
                            <a:cs typeface="Arial" panose="020B0604020202020204" pitchFamily="34" charset="0"/>
                          </a:rPr>
                          <m:t>2</m:t>
                        </m:r>
                      </m:sup>
                    </m:sSup>
                  </m:oMath>
                </a14:m>
                <a:endParaRPr lang="en-US" altLang="ja-JP" i="1" dirty="0" smtClean="0">
                  <a:solidFill>
                    <a:srgbClr val="0070C0"/>
                  </a:solidFill>
                  <a:latin typeface="Times New Roman" panose="02020603050405020304" pitchFamily="18" charset="0"/>
                  <a:cs typeface="Times New Roman" panose="02020603050405020304" pitchFamily="18" charset="0"/>
                </a:endParaRPr>
              </a:p>
            </p:txBody>
          </p:sp>
        </mc:Choice>
        <mc:Fallback xmlns="">
          <p:sp>
            <p:nvSpPr>
              <p:cNvPr id="5" name="コンテンツ プレースホルダー 4"/>
              <p:cNvSpPr>
                <a:spLocks noGrp="1" noRot="1" noChangeAspect="1" noMove="1" noResize="1" noEditPoints="1" noAdjustHandles="1" noChangeArrowheads="1" noChangeShapeType="1" noTextEdit="1"/>
              </p:cNvSpPr>
              <p:nvPr>
                <p:ph sz="half" idx="1"/>
              </p:nvPr>
            </p:nvSpPr>
            <p:spPr>
              <a:xfrm>
                <a:off x="838200" y="1426296"/>
                <a:ext cx="5181600" cy="5071485"/>
              </a:xfrm>
              <a:blipFill rotWithShape="0">
                <a:blip r:embed="rId2"/>
                <a:stretch>
                  <a:fillRect l="-2118" t="-3606" r="-1176"/>
                </a:stretch>
              </a:blipFill>
            </p:spPr>
            <p:txBody>
              <a:bodyPr/>
              <a:lstStyle/>
              <a:p>
                <a:r>
                  <a:rPr lang="ja-JP" altLang="en-US">
                    <a:noFill/>
                  </a:rPr>
                  <a:t> </a:t>
                </a:r>
              </a:p>
            </p:txBody>
          </p:sp>
        </mc:Fallback>
      </mc:AlternateContent>
      <p:grpSp>
        <p:nvGrpSpPr>
          <p:cNvPr id="8" name="グループ化 7"/>
          <p:cNvGrpSpPr/>
          <p:nvPr/>
        </p:nvGrpSpPr>
        <p:grpSpPr>
          <a:xfrm>
            <a:off x="6903501" y="609029"/>
            <a:ext cx="3637370" cy="5750225"/>
            <a:chOff x="7345461" y="662369"/>
            <a:chExt cx="3637370" cy="5750225"/>
          </a:xfrm>
        </p:grpSpPr>
        <p:grpSp>
          <p:nvGrpSpPr>
            <p:cNvPr id="7" name="グループ化 6"/>
            <p:cNvGrpSpPr/>
            <p:nvPr/>
          </p:nvGrpSpPr>
          <p:grpSpPr>
            <a:xfrm>
              <a:off x="7345461" y="662369"/>
              <a:ext cx="3637370" cy="5750225"/>
              <a:chOff x="7345461" y="662369"/>
              <a:chExt cx="3637370" cy="5750225"/>
            </a:xfrm>
          </p:grpSpPr>
          <p:grpSp>
            <p:nvGrpSpPr>
              <p:cNvPr id="40" name="グループ化 39"/>
              <p:cNvGrpSpPr/>
              <p:nvPr/>
            </p:nvGrpSpPr>
            <p:grpSpPr>
              <a:xfrm>
                <a:off x="7345461" y="662369"/>
                <a:ext cx="3637370" cy="5750225"/>
                <a:chOff x="6866487" y="633341"/>
                <a:chExt cx="3637370" cy="5750225"/>
              </a:xfrm>
            </p:grpSpPr>
            <p:grpSp>
              <p:nvGrpSpPr>
                <p:cNvPr id="38" name="グループ化 37"/>
                <p:cNvGrpSpPr/>
                <p:nvPr/>
              </p:nvGrpSpPr>
              <p:grpSpPr>
                <a:xfrm>
                  <a:off x="6866487" y="633341"/>
                  <a:ext cx="3637370" cy="5750225"/>
                  <a:chOff x="6866487" y="633341"/>
                  <a:chExt cx="3637370" cy="5750225"/>
                </a:xfrm>
              </p:grpSpPr>
              <p:sp>
                <p:nvSpPr>
                  <p:cNvPr id="37" name="正方形/長方形 36"/>
                  <p:cNvSpPr/>
                  <p:nvPr/>
                </p:nvSpPr>
                <p:spPr>
                  <a:xfrm>
                    <a:off x="6866487" y="633341"/>
                    <a:ext cx="3637370" cy="575022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36" name="グループ化 35"/>
                  <p:cNvGrpSpPr/>
                  <p:nvPr/>
                </p:nvGrpSpPr>
                <p:grpSpPr>
                  <a:xfrm>
                    <a:off x="7562319" y="846693"/>
                    <a:ext cx="2574090" cy="4856664"/>
                    <a:chOff x="7562319" y="846693"/>
                    <a:chExt cx="2574090" cy="4856664"/>
                  </a:xfrm>
                  <a:noFill/>
                </p:grpSpPr>
                <p:sp>
                  <p:nvSpPr>
                    <p:cNvPr id="27" name="テキスト ボックス 26"/>
                    <p:cNvSpPr txBox="1"/>
                    <p:nvPr/>
                  </p:nvSpPr>
                  <p:spPr>
                    <a:xfrm>
                      <a:off x="8345793" y="1791156"/>
                      <a:ext cx="1005111" cy="400110"/>
                    </a:xfrm>
                    <a:prstGeom prst="rect">
                      <a:avLst/>
                    </a:prstGeom>
                    <a:grpFill/>
                  </p:spPr>
                  <p:txBody>
                    <a:bodyPr wrap="square" rtlCol="0">
                      <a:spAutoFit/>
                    </a:bodyPr>
                    <a:lstStyle/>
                    <a:p>
                      <a:r>
                        <a:rPr lang="ja-JP" altLang="en-US" dirty="0" smtClean="0"/>
                        <a:t>速度 </a:t>
                      </a:r>
                      <a:r>
                        <a:rPr lang="en-US" altLang="ja-JP" sz="2000" i="1" dirty="0" smtClean="0">
                          <a:latin typeface="Times New Roman" panose="02020603050405020304" pitchFamily="18" charset="0"/>
                          <a:cs typeface="Times New Roman" panose="02020603050405020304" pitchFamily="18" charset="0"/>
                        </a:rPr>
                        <a:t>v</a:t>
                      </a:r>
                    </a:p>
                  </p:txBody>
                </p:sp>
                <p:grpSp>
                  <p:nvGrpSpPr>
                    <p:cNvPr id="35" name="グループ化 34"/>
                    <p:cNvGrpSpPr/>
                    <p:nvPr/>
                  </p:nvGrpSpPr>
                  <p:grpSpPr>
                    <a:xfrm>
                      <a:off x="7562319" y="846693"/>
                      <a:ext cx="2574090" cy="4856664"/>
                      <a:chOff x="7272036" y="643497"/>
                      <a:chExt cx="2574090" cy="4856664"/>
                    </a:xfrm>
                    <a:grpFill/>
                  </p:grpSpPr>
                  <p:grpSp>
                    <p:nvGrpSpPr>
                      <p:cNvPr id="31" name="グループ化 30"/>
                      <p:cNvGrpSpPr/>
                      <p:nvPr/>
                    </p:nvGrpSpPr>
                    <p:grpSpPr>
                      <a:xfrm>
                        <a:off x="7659159" y="643497"/>
                        <a:ext cx="2186967" cy="4856664"/>
                        <a:chOff x="7659159" y="643497"/>
                        <a:chExt cx="2186967" cy="4856664"/>
                      </a:xfrm>
                      <a:grpFill/>
                    </p:grpSpPr>
                    <p:grpSp>
                      <p:nvGrpSpPr>
                        <p:cNvPr id="29" name="グループ化 28"/>
                        <p:cNvGrpSpPr/>
                        <p:nvPr/>
                      </p:nvGrpSpPr>
                      <p:grpSpPr>
                        <a:xfrm>
                          <a:off x="7659159" y="643497"/>
                          <a:ext cx="1775261" cy="4856664"/>
                          <a:chOff x="7517824" y="1106481"/>
                          <a:chExt cx="1775261" cy="4856664"/>
                        </a:xfrm>
                        <a:grpFill/>
                      </p:grpSpPr>
                      <p:grpSp>
                        <p:nvGrpSpPr>
                          <p:cNvPr id="26" name="グループ化 25"/>
                          <p:cNvGrpSpPr/>
                          <p:nvPr/>
                        </p:nvGrpSpPr>
                        <p:grpSpPr>
                          <a:xfrm>
                            <a:off x="7517824" y="1106481"/>
                            <a:ext cx="1775261" cy="4856664"/>
                            <a:chOff x="7517824" y="1106481"/>
                            <a:chExt cx="1775261" cy="4856664"/>
                          </a:xfrm>
                          <a:grpFill/>
                        </p:grpSpPr>
                        <p:grpSp>
                          <p:nvGrpSpPr>
                            <p:cNvPr id="19" name="グループ化 18"/>
                            <p:cNvGrpSpPr/>
                            <p:nvPr/>
                          </p:nvGrpSpPr>
                          <p:grpSpPr>
                            <a:xfrm>
                              <a:off x="7517824" y="1106481"/>
                              <a:ext cx="1775261" cy="4856664"/>
                              <a:chOff x="7517824" y="1106481"/>
                              <a:chExt cx="1775261" cy="4856664"/>
                            </a:xfrm>
                            <a:grpFill/>
                          </p:grpSpPr>
                          <p:grpSp>
                            <p:nvGrpSpPr>
                              <p:cNvPr id="10" name="グループ化 9"/>
                              <p:cNvGrpSpPr/>
                              <p:nvPr/>
                            </p:nvGrpSpPr>
                            <p:grpSpPr>
                              <a:xfrm>
                                <a:off x="7797796" y="1426296"/>
                                <a:ext cx="128817" cy="4536849"/>
                                <a:chOff x="7594598" y="1530143"/>
                                <a:chExt cx="128817" cy="4536849"/>
                              </a:xfrm>
                              <a:grpFill/>
                            </p:grpSpPr>
                            <p:cxnSp>
                              <p:nvCxnSpPr>
                                <p:cNvPr id="6" name="直線矢印コネクタ 5"/>
                                <p:cNvCxnSpPr/>
                                <p:nvPr/>
                              </p:nvCxnSpPr>
                              <p:spPr>
                                <a:xfrm flipV="1">
                                  <a:off x="7723415" y="1530143"/>
                                  <a:ext cx="0" cy="4536849"/>
                                </a:xfrm>
                                <a:prstGeom prst="straightConnector1">
                                  <a:avLst/>
                                </a:prstGeom>
                                <a:grpFill/>
                                <a:ln w="9525">
                                  <a:solidFill>
                                    <a:schemeClr val="tx1"/>
                                  </a:solidFill>
                                  <a:tailEnd type="stealth" w="med" len="lg"/>
                                </a:ln>
                              </p:spPr>
                              <p:style>
                                <a:lnRef idx="1">
                                  <a:schemeClr val="accent1"/>
                                </a:lnRef>
                                <a:fillRef idx="0">
                                  <a:schemeClr val="accent1"/>
                                </a:fillRef>
                                <a:effectRef idx="0">
                                  <a:schemeClr val="accent1"/>
                                </a:effectRef>
                                <a:fontRef idx="minor">
                                  <a:schemeClr val="tx1"/>
                                </a:fontRef>
                              </p:style>
                            </p:cxnSp>
                            <p:sp>
                              <p:nvSpPr>
                                <p:cNvPr id="9" name="楕円 8"/>
                                <p:cNvSpPr/>
                                <p:nvPr/>
                              </p:nvSpPr>
                              <p:spPr>
                                <a:xfrm>
                                  <a:off x="7594598" y="1685927"/>
                                  <a:ext cx="45719" cy="45719"/>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11" name="テキスト ボックス 10"/>
                              <p:cNvSpPr txBox="1"/>
                              <p:nvPr/>
                            </p:nvSpPr>
                            <p:spPr>
                              <a:xfrm>
                                <a:off x="8212884" y="5458029"/>
                                <a:ext cx="1005111" cy="369332"/>
                              </a:xfrm>
                              <a:prstGeom prst="rect">
                                <a:avLst/>
                              </a:prstGeom>
                              <a:grpFill/>
                            </p:spPr>
                            <p:txBody>
                              <a:bodyPr wrap="square" rtlCol="0">
                                <a:spAutoFit/>
                              </a:bodyPr>
                              <a:lstStyle/>
                              <a:p>
                                <a:r>
                                  <a:rPr lang="ja-JP" altLang="en-US" dirty="0" smtClean="0"/>
                                  <a:t>時刻 </a:t>
                                </a:r>
                                <a:r>
                                  <a:rPr lang="en-US" altLang="ja-JP" dirty="0" smtClean="0"/>
                                  <a:t>0</a:t>
                                </a:r>
                                <a:endParaRPr kumimoji="1" lang="ja-JP" altLang="en-US" dirty="0"/>
                              </a:p>
                            </p:txBody>
                          </p:sp>
                          <p:sp>
                            <p:nvSpPr>
                              <p:cNvPr id="13" name="テキスト ボックス 12"/>
                              <p:cNvSpPr txBox="1"/>
                              <p:nvPr/>
                            </p:nvSpPr>
                            <p:spPr>
                              <a:xfrm>
                                <a:off x="8287974" y="2681434"/>
                                <a:ext cx="1005111" cy="400110"/>
                              </a:xfrm>
                              <a:prstGeom prst="rect">
                                <a:avLst/>
                              </a:prstGeom>
                              <a:grpFill/>
                            </p:spPr>
                            <p:txBody>
                              <a:bodyPr wrap="square" rtlCol="0">
                                <a:spAutoFit/>
                              </a:bodyPr>
                              <a:lstStyle/>
                              <a:p>
                                <a:r>
                                  <a:rPr lang="ja-JP" altLang="en-US" dirty="0" smtClean="0"/>
                                  <a:t>時刻 </a:t>
                                </a:r>
                                <a:r>
                                  <a:rPr lang="en-US" altLang="ja-JP" sz="2000" i="1" dirty="0" smtClean="0">
                                    <a:latin typeface="Times New Roman" panose="02020603050405020304" pitchFamily="18" charset="0"/>
                                    <a:cs typeface="Times New Roman" panose="02020603050405020304" pitchFamily="18" charset="0"/>
                                  </a:rPr>
                                  <a:t>t</a:t>
                                </a:r>
                              </a:p>
                            </p:txBody>
                          </p:sp>
                          <p:sp>
                            <p:nvSpPr>
                              <p:cNvPr id="14" name="テキスト ボックス 13"/>
                              <p:cNvSpPr txBox="1"/>
                              <p:nvPr/>
                            </p:nvSpPr>
                            <p:spPr>
                              <a:xfrm>
                                <a:off x="7607484" y="5231288"/>
                                <a:ext cx="540654" cy="369332"/>
                              </a:xfrm>
                              <a:prstGeom prst="rect">
                                <a:avLst/>
                              </a:prstGeom>
                              <a:grpFill/>
                            </p:spPr>
                            <p:txBody>
                              <a:bodyPr wrap="square" rtlCol="0">
                                <a:spAutoFit/>
                              </a:bodyPr>
                              <a:lstStyle/>
                              <a:p>
                                <a:r>
                                  <a:rPr lang="en-US" altLang="ja-JP" dirty="0"/>
                                  <a:t>O</a:t>
                                </a:r>
                                <a:endParaRPr kumimoji="1" lang="ja-JP" altLang="en-US" dirty="0"/>
                              </a:p>
                            </p:txBody>
                          </p:sp>
                          <p:sp>
                            <p:nvSpPr>
                              <p:cNvPr id="17" name="テキスト ボックス 16"/>
                              <p:cNvSpPr txBox="1"/>
                              <p:nvPr/>
                            </p:nvSpPr>
                            <p:spPr>
                              <a:xfrm>
                                <a:off x="7517824" y="1106481"/>
                                <a:ext cx="493480" cy="400110"/>
                              </a:xfrm>
                              <a:prstGeom prst="rect">
                                <a:avLst/>
                              </a:prstGeom>
                              <a:grpFill/>
                            </p:spPr>
                            <p:txBody>
                              <a:bodyPr wrap="square" rtlCol="0">
                                <a:spAutoFit/>
                              </a:bodyPr>
                              <a:lstStyle/>
                              <a:p>
                                <a:r>
                                  <a:rPr lang="en-US" altLang="ja-JP" sz="2000" i="1" dirty="0" smtClean="0">
                                    <a:latin typeface="Times New Roman" panose="02020603050405020304" pitchFamily="18" charset="0"/>
                                    <a:cs typeface="Times New Roman" panose="02020603050405020304" pitchFamily="18" charset="0"/>
                                  </a:rPr>
                                  <a:t>y</a:t>
                                </a:r>
                              </a:p>
                            </p:txBody>
                          </p:sp>
                        </p:grpSp>
                        <p:sp>
                          <p:nvSpPr>
                            <p:cNvPr id="20" name="楕円 19"/>
                            <p:cNvSpPr/>
                            <p:nvPr/>
                          </p:nvSpPr>
                          <p:spPr>
                            <a:xfrm flipV="1">
                              <a:off x="8065770" y="5296655"/>
                              <a:ext cx="246743" cy="246743"/>
                            </a:xfrm>
                            <a:prstGeom prst="ellipse">
                              <a:avLst/>
                            </a:prstGeom>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1" name="楕円 20"/>
                            <p:cNvSpPr/>
                            <p:nvPr/>
                          </p:nvSpPr>
                          <p:spPr>
                            <a:xfrm>
                              <a:off x="8063028" y="2938711"/>
                              <a:ext cx="246743" cy="246743"/>
                            </a:xfrm>
                            <a:prstGeom prst="ellipse">
                              <a:avLst/>
                            </a:prstGeom>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24" name="直線矢印コネクタ 23"/>
                            <p:cNvCxnSpPr/>
                            <p:nvPr/>
                          </p:nvCxnSpPr>
                          <p:spPr>
                            <a:xfrm flipV="1">
                              <a:off x="8186052" y="4192798"/>
                              <a:ext cx="3124" cy="1112972"/>
                            </a:xfrm>
                            <a:prstGeom prst="straightConnector1">
                              <a:avLst/>
                            </a:prstGeom>
                            <a:grpFill/>
                            <a:ln w="53975">
                              <a:headEnd w="sm" len="sm"/>
                              <a:tailEnd type="triangle" w="med" len="med"/>
                            </a:ln>
                          </p:spPr>
                          <p:style>
                            <a:lnRef idx="1">
                              <a:schemeClr val="accent1"/>
                            </a:lnRef>
                            <a:fillRef idx="0">
                              <a:schemeClr val="accent1"/>
                            </a:fillRef>
                            <a:effectRef idx="0">
                              <a:schemeClr val="accent1"/>
                            </a:effectRef>
                            <a:fontRef idx="minor">
                              <a:schemeClr val="tx1"/>
                            </a:fontRef>
                          </p:style>
                        </p:cxnSp>
                      </p:grpSp>
                      <p:sp>
                        <p:nvSpPr>
                          <p:cNvPr id="28" name="下矢印 27"/>
                          <p:cNvSpPr/>
                          <p:nvPr/>
                        </p:nvSpPr>
                        <p:spPr>
                          <a:xfrm flipV="1">
                            <a:off x="8701696" y="3064685"/>
                            <a:ext cx="217589" cy="2347550"/>
                          </a:xfrm>
                          <a:prstGeom prst="downArrow">
                            <a:avLst/>
                          </a:prstGeom>
                          <a:grpFill/>
                          <a:ln w="15875">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30" name="テキスト ボックス 29"/>
                        <p:cNvSpPr txBox="1"/>
                        <p:nvPr/>
                      </p:nvSpPr>
                      <p:spPr>
                        <a:xfrm>
                          <a:off x="8951825" y="3529759"/>
                          <a:ext cx="894301" cy="400110"/>
                        </a:xfrm>
                        <a:prstGeom prst="rect">
                          <a:avLst/>
                        </a:prstGeom>
                        <a:grpFill/>
                      </p:spPr>
                      <p:txBody>
                        <a:bodyPr wrap="square" rtlCol="0">
                          <a:spAutoFit/>
                        </a:bodyPr>
                        <a:lstStyle/>
                        <a:p>
                          <a:r>
                            <a:rPr lang="ja-JP" altLang="en-US" dirty="0"/>
                            <a:t>変位</a:t>
                          </a:r>
                          <a:r>
                            <a:rPr lang="ja-JP" altLang="en-US" dirty="0" smtClean="0"/>
                            <a:t> </a:t>
                          </a:r>
                          <a:r>
                            <a:rPr lang="en-US" altLang="ja-JP" sz="2000" i="1" dirty="0" smtClean="0">
                              <a:latin typeface="Times New Roman" panose="02020603050405020304" pitchFamily="18" charset="0"/>
                              <a:cs typeface="Times New Roman" panose="02020603050405020304" pitchFamily="18" charset="0"/>
                            </a:rPr>
                            <a:t>y</a:t>
                          </a:r>
                        </a:p>
                      </p:txBody>
                    </p:sp>
                  </p:grpSp>
                  <p:sp>
                    <p:nvSpPr>
                      <p:cNvPr id="32" name="テキスト ボックス 31"/>
                      <p:cNvSpPr txBox="1"/>
                      <p:nvPr/>
                    </p:nvSpPr>
                    <p:spPr>
                      <a:xfrm>
                        <a:off x="7272036" y="2348032"/>
                        <a:ext cx="1005111" cy="400110"/>
                      </a:xfrm>
                      <a:prstGeom prst="rect">
                        <a:avLst/>
                      </a:prstGeom>
                      <a:grpFill/>
                    </p:spPr>
                    <p:txBody>
                      <a:bodyPr wrap="square" rtlCol="0">
                        <a:spAutoFit/>
                      </a:bodyPr>
                      <a:lstStyle/>
                      <a:p>
                        <a:r>
                          <a:rPr lang="ja-JP" altLang="en-US" dirty="0" smtClean="0"/>
                          <a:t>位置 </a:t>
                        </a:r>
                        <a:r>
                          <a:rPr lang="en-US" altLang="ja-JP" sz="2000" i="1" dirty="0" smtClean="0">
                            <a:latin typeface="Times New Roman" panose="02020603050405020304" pitchFamily="18" charset="0"/>
                            <a:cs typeface="Times New Roman" panose="02020603050405020304" pitchFamily="18" charset="0"/>
                          </a:rPr>
                          <a:t>y</a:t>
                        </a:r>
                      </a:p>
                    </p:txBody>
                  </p:sp>
                  <p:cxnSp>
                    <p:nvCxnSpPr>
                      <p:cNvPr id="34" name="直線コネクタ 33"/>
                      <p:cNvCxnSpPr/>
                      <p:nvPr/>
                    </p:nvCxnSpPr>
                    <p:spPr>
                      <a:xfrm>
                        <a:off x="8021689" y="2594671"/>
                        <a:ext cx="1038932" cy="4427"/>
                      </a:xfrm>
                      <a:prstGeom prst="line">
                        <a:avLst/>
                      </a:prstGeom>
                      <a:grpFill/>
                      <a:ln>
                        <a:solidFill>
                          <a:schemeClr val="tx1"/>
                        </a:solidFill>
                        <a:prstDash val="dash"/>
                      </a:ln>
                    </p:spPr>
                    <p:style>
                      <a:lnRef idx="1">
                        <a:schemeClr val="accent1"/>
                      </a:lnRef>
                      <a:fillRef idx="0">
                        <a:schemeClr val="accent1"/>
                      </a:fillRef>
                      <a:effectRef idx="0">
                        <a:schemeClr val="accent1"/>
                      </a:effectRef>
                      <a:fontRef idx="minor">
                        <a:schemeClr val="tx1"/>
                      </a:fontRef>
                    </p:style>
                  </p:cxnSp>
                </p:grpSp>
              </p:grpSp>
            </p:grpSp>
            <p:sp>
              <p:nvSpPr>
                <p:cNvPr id="39" name="楕円 38"/>
                <p:cNvSpPr/>
                <p:nvPr/>
              </p:nvSpPr>
              <p:spPr>
                <a:xfrm>
                  <a:off x="8307794" y="5120268"/>
                  <a:ext cx="85633" cy="75903"/>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41" name="テキスト ボックス 40"/>
              <p:cNvSpPr txBox="1"/>
              <p:nvPr/>
            </p:nvSpPr>
            <p:spPr>
              <a:xfrm>
                <a:off x="8796180" y="3606374"/>
                <a:ext cx="1005111" cy="677108"/>
              </a:xfrm>
              <a:prstGeom prst="rect">
                <a:avLst/>
              </a:prstGeom>
              <a:noFill/>
            </p:spPr>
            <p:txBody>
              <a:bodyPr wrap="square" rtlCol="0">
                <a:spAutoFit/>
              </a:bodyPr>
              <a:lstStyle/>
              <a:p>
                <a:r>
                  <a:rPr lang="ja-JP" altLang="en-US" dirty="0" smtClean="0"/>
                  <a:t>初速度</a:t>
                </a:r>
                <a:endParaRPr lang="en-US" altLang="ja-JP" dirty="0" smtClean="0"/>
              </a:p>
              <a:p>
                <a:r>
                  <a:rPr lang="ja-JP" altLang="en-US" dirty="0" smtClean="0"/>
                  <a:t> 　</a:t>
                </a:r>
                <a:r>
                  <a:rPr lang="ja-JP" altLang="en-US" dirty="0"/>
                  <a:t>　</a:t>
                </a:r>
                <a:r>
                  <a:rPr lang="en-US" altLang="ja-JP" sz="2000" i="1" dirty="0" smtClean="0">
                    <a:latin typeface="Times New Roman" panose="02020603050405020304" pitchFamily="18" charset="0"/>
                    <a:cs typeface="Times New Roman" panose="02020603050405020304" pitchFamily="18" charset="0"/>
                  </a:rPr>
                  <a:t>v</a:t>
                </a:r>
                <a:r>
                  <a:rPr lang="en-US" altLang="ja-JP" sz="1000" i="1" dirty="0" smtClean="0">
                    <a:latin typeface="Times New Roman" panose="02020603050405020304" pitchFamily="18" charset="0"/>
                    <a:cs typeface="Times New Roman" panose="02020603050405020304" pitchFamily="18" charset="0"/>
                  </a:rPr>
                  <a:t>0</a:t>
                </a:r>
              </a:p>
            </p:txBody>
          </p:sp>
        </p:grpSp>
        <p:cxnSp>
          <p:nvCxnSpPr>
            <p:cNvPr id="33" name="直線矢印コネクタ 32"/>
            <p:cNvCxnSpPr/>
            <p:nvPr/>
          </p:nvCxnSpPr>
          <p:spPr>
            <a:xfrm flipV="1">
              <a:off x="9099767" y="2158989"/>
              <a:ext cx="696" cy="536146"/>
            </a:xfrm>
            <a:prstGeom prst="straightConnector1">
              <a:avLst/>
            </a:prstGeom>
            <a:noFill/>
            <a:ln w="53975">
              <a:headEnd w="sm" len="sm"/>
              <a:tailEnd type="triangle" w="med" len="med"/>
            </a:ln>
          </p:spPr>
          <p:style>
            <a:lnRef idx="1">
              <a:schemeClr val="accent1"/>
            </a:lnRef>
            <a:fillRef idx="0">
              <a:schemeClr val="accent1"/>
            </a:fillRef>
            <a:effectRef idx="0">
              <a:schemeClr val="accent1"/>
            </a:effectRef>
            <a:fontRef idx="minor">
              <a:schemeClr val="tx1"/>
            </a:fontRef>
          </p:style>
        </p:cxnSp>
      </p:grpSp>
      <p:cxnSp>
        <p:nvCxnSpPr>
          <p:cNvPr id="42" name="直線コネクタ 41"/>
          <p:cNvCxnSpPr/>
          <p:nvPr/>
        </p:nvCxnSpPr>
        <p:spPr>
          <a:xfrm>
            <a:off x="8600446" y="5128135"/>
            <a:ext cx="1038932" cy="4427"/>
          </a:xfrm>
          <a:prstGeom prst="line">
            <a:avLst/>
          </a:prstGeom>
          <a:noFill/>
          <a:ln>
            <a:solidFill>
              <a:schemeClr val="tx1"/>
            </a:solidFill>
            <a:prstDash val="dash"/>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20597595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3"/>
          <p:cNvSpPr>
            <a:spLocks noGrp="1"/>
          </p:cNvSpPr>
          <p:nvPr>
            <p:ph type="title"/>
          </p:nvPr>
        </p:nvSpPr>
        <p:spPr>
          <a:xfrm>
            <a:off x="838200" y="365126"/>
            <a:ext cx="10515600" cy="881784"/>
          </a:xfrm>
        </p:spPr>
        <p:txBody>
          <a:bodyPr/>
          <a:lstStyle/>
          <a:p>
            <a:r>
              <a:rPr kumimoji="1" lang="ja-JP" altLang="en-US" dirty="0" smtClean="0"/>
              <a:t>物理の学び方のコツ</a:t>
            </a:r>
            <a:endParaRPr kumimoji="1" lang="ja-JP" altLang="en-US" dirty="0"/>
          </a:p>
        </p:txBody>
      </p:sp>
      <p:sp>
        <p:nvSpPr>
          <p:cNvPr id="5" name="コンテンツ プレースホルダー 4"/>
          <p:cNvSpPr>
            <a:spLocks noGrp="1"/>
          </p:cNvSpPr>
          <p:nvPr>
            <p:ph sz="half" idx="1"/>
          </p:nvPr>
        </p:nvSpPr>
        <p:spPr>
          <a:xfrm>
            <a:off x="838200" y="1426296"/>
            <a:ext cx="5181600" cy="5071485"/>
          </a:xfrm>
        </p:spPr>
        <p:txBody>
          <a:bodyPr/>
          <a:lstStyle/>
          <a:p>
            <a:pPr marL="0" indent="0">
              <a:buNone/>
            </a:pPr>
            <a:r>
              <a:rPr kumimoji="1" lang="en-US" altLang="ja-JP" dirty="0" smtClean="0"/>
              <a:t>〔</a:t>
            </a:r>
            <a:r>
              <a:rPr kumimoji="1" lang="ja-JP" altLang="en-US" dirty="0" smtClean="0"/>
              <a:t>コツその</a:t>
            </a:r>
            <a:r>
              <a:rPr kumimoji="1" lang="en-US" altLang="ja-JP" dirty="0" smtClean="0"/>
              <a:t>1〕</a:t>
            </a:r>
          </a:p>
          <a:p>
            <a:pPr marL="0" indent="0">
              <a:buNone/>
            </a:pPr>
            <a:r>
              <a:rPr kumimoji="1" lang="ja-JP" altLang="en-US" dirty="0" smtClean="0"/>
              <a:t>　物理では、「位置」、「時間」、「速さ」、「速度」、「変位」、「加速度」、「質量」、「相対速度」、「力」、「仕事」、「エネルギー」など、運動の様子や物体の性質を表す用語がいくつか登場しますが、これらの</a:t>
            </a:r>
            <a:r>
              <a:rPr kumimoji="1" lang="ja-JP" altLang="en-US" dirty="0" smtClean="0">
                <a:solidFill>
                  <a:srgbClr val="FF0000"/>
                </a:solidFill>
              </a:rPr>
              <a:t>用語の意味（定義）をしっかり覚えること</a:t>
            </a:r>
            <a:r>
              <a:rPr kumimoji="1" lang="ja-JP" altLang="en-US" dirty="0" smtClean="0"/>
              <a:t>がとても重要です。</a:t>
            </a:r>
            <a:endParaRPr kumimoji="1" lang="en-US" altLang="ja-JP" dirty="0" smtClean="0"/>
          </a:p>
          <a:p>
            <a:pPr marL="0" indent="0">
              <a:buNone/>
            </a:pPr>
            <a:r>
              <a:rPr lang="ja-JP" altLang="en-US" dirty="0"/>
              <a:t>　</a:t>
            </a:r>
            <a:r>
              <a:rPr lang="ja-JP" altLang="en-US" dirty="0" smtClean="0"/>
              <a:t>公式のいくつかは、これらの意味を知っているだけで、自分で簡単に導くことができます。</a:t>
            </a:r>
            <a:endParaRPr kumimoji="1" lang="ja-JP" altLang="en-US" dirty="0"/>
          </a:p>
        </p:txBody>
      </p:sp>
      <p:sp>
        <p:nvSpPr>
          <p:cNvPr id="6" name="コンテンツ プレースホルダー 5"/>
          <p:cNvSpPr>
            <a:spLocks noGrp="1"/>
          </p:cNvSpPr>
          <p:nvPr>
            <p:ph sz="half" idx="2"/>
          </p:nvPr>
        </p:nvSpPr>
        <p:spPr>
          <a:xfrm>
            <a:off x="6172200" y="1426296"/>
            <a:ext cx="5181600" cy="5071485"/>
          </a:xfrm>
        </p:spPr>
        <p:txBody>
          <a:bodyPr/>
          <a:lstStyle/>
          <a:p>
            <a:endParaRPr kumimoji="1" lang="ja-JP" altLang="en-US"/>
          </a:p>
        </p:txBody>
      </p:sp>
    </p:spTree>
    <p:extLst>
      <p:ext uri="{BB962C8B-B14F-4D97-AF65-F5344CB8AC3E}">
        <p14:creationId xmlns:p14="http://schemas.microsoft.com/office/powerpoint/2010/main" val="3326005044"/>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3"/>
          <p:cNvSpPr>
            <a:spLocks noGrp="1"/>
          </p:cNvSpPr>
          <p:nvPr>
            <p:ph type="title"/>
          </p:nvPr>
        </p:nvSpPr>
        <p:spPr>
          <a:xfrm>
            <a:off x="838200" y="365126"/>
            <a:ext cx="10515600" cy="881784"/>
          </a:xfrm>
        </p:spPr>
        <p:txBody>
          <a:bodyPr/>
          <a:lstStyle/>
          <a:p>
            <a:r>
              <a:rPr lang="ja-JP" altLang="en-US" dirty="0" smtClean="0"/>
              <a:t>鉛直投げ</a:t>
            </a:r>
            <a:r>
              <a:rPr lang="ja-JP" altLang="en-US" dirty="0"/>
              <a:t>上</a:t>
            </a:r>
            <a:r>
              <a:rPr lang="ja-JP" altLang="en-US" dirty="0" smtClean="0"/>
              <a:t>げ</a:t>
            </a:r>
            <a:endParaRPr kumimoji="1" lang="ja-JP" altLang="en-US" dirty="0"/>
          </a:p>
        </p:txBody>
      </p:sp>
      <mc:AlternateContent xmlns:mc="http://schemas.openxmlformats.org/markup-compatibility/2006" xmlns:a14="http://schemas.microsoft.com/office/drawing/2010/main">
        <mc:Choice Requires="a14">
          <p:sp>
            <p:nvSpPr>
              <p:cNvPr id="5" name="コンテンツ プレースホルダー 4"/>
              <p:cNvSpPr>
                <a:spLocks noGrp="1"/>
              </p:cNvSpPr>
              <p:nvPr>
                <p:ph sz="half" idx="1"/>
              </p:nvPr>
            </p:nvSpPr>
            <p:spPr>
              <a:xfrm>
                <a:off x="838200" y="1426296"/>
                <a:ext cx="5181600" cy="5071485"/>
              </a:xfrm>
            </p:spPr>
            <p:txBody>
              <a:bodyPr>
                <a:normAutofit/>
              </a:bodyPr>
              <a:lstStyle/>
              <a:p>
                <a:pPr marL="0" indent="0">
                  <a:buNone/>
                </a:pPr>
                <a:r>
                  <a:rPr kumimoji="1" lang="en-US" altLang="ja-JP" dirty="0" smtClean="0">
                    <a:latin typeface="Times New Roman" panose="02020603050405020304" pitchFamily="18" charset="0"/>
                    <a:cs typeface="Times New Roman" panose="02020603050405020304" pitchFamily="18" charset="0"/>
                  </a:rPr>
                  <a:t>〔</a:t>
                </a:r>
                <a:r>
                  <a:rPr lang="ja-JP" altLang="en-US" dirty="0" smtClean="0">
                    <a:latin typeface="Times New Roman" panose="02020603050405020304" pitchFamily="18" charset="0"/>
                    <a:cs typeface="Times New Roman" panose="02020603050405020304" pitchFamily="18" charset="0"/>
                  </a:rPr>
                  <a:t>鉛直投げ上げの公式まと</a:t>
                </a:r>
                <a:r>
                  <a:rPr lang="ja-JP" altLang="en-US" dirty="0">
                    <a:latin typeface="Times New Roman" panose="02020603050405020304" pitchFamily="18" charset="0"/>
                    <a:cs typeface="Times New Roman" panose="02020603050405020304" pitchFamily="18" charset="0"/>
                  </a:rPr>
                  <a:t>め</a:t>
                </a:r>
                <a:r>
                  <a:rPr kumimoji="1" lang="en-US" altLang="ja-JP" dirty="0" smtClean="0">
                    <a:latin typeface="Times New Roman" panose="02020603050405020304" pitchFamily="18" charset="0"/>
                    <a:cs typeface="Times New Roman" panose="02020603050405020304" pitchFamily="18" charset="0"/>
                  </a:rPr>
                  <a:t>〕</a:t>
                </a:r>
              </a:p>
              <a:p>
                <a:pPr marL="0" indent="0">
                  <a:buNone/>
                </a:pPr>
                <a:r>
                  <a:rPr lang="ja-JP" altLang="en-US" dirty="0">
                    <a:solidFill>
                      <a:srgbClr val="0070C0"/>
                    </a:solidFill>
                    <a:latin typeface="Times New Roman" panose="02020603050405020304" pitchFamily="18" charset="0"/>
                    <a:cs typeface="Times New Roman" panose="02020603050405020304" pitchFamily="18" charset="0"/>
                  </a:rPr>
                  <a:t>時刻 </a:t>
                </a:r>
                <a:r>
                  <a:rPr lang="en-US" altLang="ja-JP" i="1" dirty="0">
                    <a:solidFill>
                      <a:srgbClr val="0070C0"/>
                    </a:solidFill>
                    <a:latin typeface="Times New Roman" panose="02020603050405020304" pitchFamily="18" charset="0"/>
                    <a:cs typeface="Times New Roman" panose="02020603050405020304" pitchFamily="18" charset="0"/>
                  </a:rPr>
                  <a:t>t </a:t>
                </a:r>
                <a:r>
                  <a:rPr lang="en-US" altLang="ja-JP" dirty="0">
                    <a:solidFill>
                      <a:srgbClr val="0070C0"/>
                    </a:solidFill>
                    <a:latin typeface="Times New Roman" panose="02020603050405020304" pitchFamily="18" charset="0"/>
                    <a:cs typeface="Times New Roman" panose="02020603050405020304" pitchFamily="18" charset="0"/>
                  </a:rPr>
                  <a:t>〔s〕</a:t>
                </a:r>
                <a:r>
                  <a:rPr lang="ja-JP" altLang="en-US" dirty="0">
                    <a:solidFill>
                      <a:srgbClr val="0070C0"/>
                    </a:solidFill>
                    <a:latin typeface="Times New Roman" panose="02020603050405020304" pitchFamily="18" charset="0"/>
                    <a:cs typeface="Times New Roman" panose="02020603050405020304" pitchFamily="18" charset="0"/>
                  </a:rPr>
                  <a:t>における</a:t>
                </a:r>
                <a:endParaRPr lang="en-US" altLang="ja-JP" dirty="0">
                  <a:solidFill>
                    <a:srgbClr val="0070C0"/>
                  </a:solidFill>
                  <a:latin typeface="Times New Roman" panose="02020603050405020304" pitchFamily="18" charset="0"/>
                  <a:cs typeface="Times New Roman" panose="02020603050405020304" pitchFamily="18" charset="0"/>
                </a:endParaRPr>
              </a:p>
              <a:p>
                <a:pPr marL="0" indent="0">
                  <a:buNone/>
                </a:pPr>
                <a:r>
                  <a:rPr lang="ja-JP" altLang="en-US" dirty="0">
                    <a:solidFill>
                      <a:srgbClr val="0070C0"/>
                    </a:solidFill>
                    <a:latin typeface="Times New Roman" panose="02020603050405020304" pitchFamily="18" charset="0"/>
                    <a:cs typeface="Times New Roman" panose="02020603050405020304" pitchFamily="18" charset="0"/>
                  </a:rPr>
                  <a:t>　　速度</a:t>
                </a:r>
                <a:r>
                  <a:rPr lang="ja-JP" altLang="en-US" dirty="0" smtClean="0">
                    <a:solidFill>
                      <a:srgbClr val="0070C0"/>
                    </a:solidFill>
                    <a:latin typeface="Times New Roman" panose="02020603050405020304" pitchFamily="18" charset="0"/>
                    <a:cs typeface="Times New Roman" panose="02020603050405020304" pitchFamily="18" charset="0"/>
                  </a:rPr>
                  <a:t>　</a:t>
                </a:r>
                <a14:m>
                  <m:oMath xmlns:m="http://schemas.openxmlformats.org/officeDocument/2006/math">
                    <m:r>
                      <a:rPr lang="en-US" altLang="ja-JP" i="1" smtClean="0">
                        <a:solidFill>
                          <a:srgbClr val="FF0000"/>
                        </a:solidFill>
                        <a:latin typeface="Cambria Math" panose="02040503050406030204" pitchFamily="18" charset="0"/>
                        <a:cs typeface="Times New Roman" panose="02020603050405020304" pitchFamily="18" charset="0"/>
                      </a:rPr>
                      <m:t>𝑣</m:t>
                    </m:r>
                    <m:r>
                      <a:rPr lang="en-US" altLang="ja-JP" i="1" smtClean="0">
                        <a:solidFill>
                          <a:srgbClr val="FF0000"/>
                        </a:solidFill>
                        <a:latin typeface="Cambria Math" panose="02040503050406030204" pitchFamily="18" charset="0"/>
                        <a:cs typeface="Times New Roman" panose="02020603050405020304" pitchFamily="18" charset="0"/>
                      </a:rPr>
                      <m:t>=</m:t>
                    </m:r>
                    <m:sSub>
                      <m:sSubPr>
                        <m:ctrlPr>
                          <a:rPr lang="en-US" altLang="ja-JP" i="1">
                            <a:solidFill>
                              <a:srgbClr val="FF0000"/>
                            </a:solidFill>
                            <a:latin typeface="Cambria Math" panose="02040503050406030204" pitchFamily="18" charset="0"/>
                            <a:cs typeface="Times New Roman" panose="02020603050405020304" pitchFamily="18" charset="0"/>
                          </a:rPr>
                        </m:ctrlPr>
                      </m:sSubPr>
                      <m:e>
                        <m:r>
                          <a:rPr lang="en-US" altLang="ja-JP" i="1">
                            <a:solidFill>
                              <a:srgbClr val="FF0000"/>
                            </a:solidFill>
                            <a:latin typeface="Cambria Math" panose="02040503050406030204" pitchFamily="18" charset="0"/>
                            <a:cs typeface="Times New Roman" panose="02020603050405020304" pitchFamily="18" charset="0"/>
                          </a:rPr>
                          <m:t>𝑣</m:t>
                        </m:r>
                      </m:e>
                      <m:sub>
                        <m:r>
                          <a:rPr lang="en-US" altLang="ja-JP" i="1">
                            <a:solidFill>
                              <a:srgbClr val="FF0000"/>
                            </a:solidFill>
                            <a:latin typeface="Cambria Math" panose="02040503050406030204" pitchFamily="18" charset="0"/>
                            <a:cs typeface="Times New Roman" panose="02020603050405020304" pitchFamily="18" charset="0"/>
                          </a:rPr>
                          <m:t>0</m:t>
                        </m:r>
                      </m:sub>
                    </m:sSub>
                    <m:r>
                      <a:rPr lang="en-US" altLang="ja-JP" i="1" dirty="0">
                        <a:solidFill>
                          <a:srgbClr val="FF0000"/>
                        </a:solidFill>
                        <a:latin typeface="Cambria Math" panose="02040503050406030204" pitchFamily="18" charset="0"/>
                        <a:cs typeface="Arial" panose="020B0604020202020204" pitchFamily="34" charset="0"/>
                      </a:rPr>
                      <m:t>−</m:t>
                    </m:r>
                    <m:r>
                      <m:rPr>
                        <m:nor/>
                      </m:rPr>
                      <a:rPr lang="en-US" altLang="ja-JP" i="1" dirty="0">
                        <a:solidFill>
                          <a:srgbClr val="FF0000"/>
                        </a:solidFill>
                        <a:latin typeface="Arial" panose="020B0604020202020204" pitchFamily="34" charset="0"/>
                        <a:cs typeface="Arial" panose="020B0604020202020204" pitchFamily="34" charset="0"/>
                      </a:rPr>
                      <m:t>g</m:t>
                    </m:r>
                    <m:r>
                      <a:rPr lang="en-US" altLang="ja-JP" i="1" dirty="0">
                        <a:solidFill>
                          <a:srgbClr val="FF0000"/>
                        </a:solidFill>
                        <a:latin typeface="Cambria Math" panose="02040503050406030204" pitchFamily="18" charset="0"/>
                        <a:cs typeface="Arial" panose="020B0604020202020204" pitchFamily="34" charset="0"/>
                      </a:rPr>
                      <m:t>𝑡</m:t>
                    </m:r>
                  </m:oMath>
                </a14:m>
                <a:r>
                  <a:rPr lang="ja-JP" altLang="en-US" dirty="0">
                    <a:solidFill>
                      <a:srgbClr val="0070C0"/>
                    </a:solidFill>
                    <a:latin typeface="Cambria Math" panose="02040503050406030204" pitchFamily="18" charset="0"/>
                    <a:cs typeface="Arial" panose="020B0604020202020204" pitchFamily="34" charset="0"/>
                  </a:rPr>
                  <a:t>・・・①</a:t>
                </a:r>
                <a:endParaRPr lang="en-US" altLang="ja-JP" dirty="0">
                  <a:solidFill>
                    <a:srgbClr val="0070C0"/>
                  </a:solidFill>
                  <a:latin typeface="Cambria Math" panose="02040503050406030204" pitchFamily="18" charset="0"/>
                  <a:cs typeface="Arial" panose="020B0604020202020204" pitchFamily="34" charset="0"/>
                </a:endParaRPr>
              </a:p>
              <a:p>
                <a:pPr marL="0" indent="0">
                  <a:buNone/>
                </a:pPr>
                <a:r>
                  <a:rPr lang="ja-JP" altLang="en-US" dirty="0">
                    <a:solidFill>
                      <a:srgbClr val="0070C0"/>
                    </a:solidFill>
                    <a:latin typeface="Cambria Math" panose="02040503050406030204" pitchFamily="18" charset="0"/>
                    <a:cs typeface="Arial" panose="020B0604020202020204" pitchFamily="34" charset="0"/>
                  </a:rPr>
                  <a:t>　　変位　</a:t>
                </a:r>
                <a14:m>
                  <m:oMath xmlns:m="http://schemas.openxmlformats.org/officeDocument/2006/math">
                    <m:r>
                      <a:rPr lang="en-US" altLang="ja-JP" i="1" dirty="0" smtClean="0">
                        <a:solidFill>
                          <a:srgbClr val="FF0000"/>
                        </a:solidFill>
                        <a:latin typeface="Cambria Math" panose="02040503050406030204" pitchFamily="18" charset="0"/>
                        <a:cs typeface="Arial" panose="020B0604020202020204" pitchFamily="34" charset="0"/>
                      </a:rPr>
                      <m:t>𝑦</m:t>
                    </m:r>
                    <m:r>
                      <a:rPr lang="en-US" altLang="ja-JP" i="1" dirty="0" smtClean="0">
                        <a:solidFill>
                          <a:srgbClr val="FF0000"/>
                        </a:solidFill>
                        <a:latin typeface="Cambria Math" panose="02040503050406030204" pitchFamily="18" charset="0"/>
                        <a:cs typeface="Arial" panose="020B0604020202020204" pitchFamily="34" charset="0"/>
                      </a:rPr>
                      <m:t>=</m:t>
                    </m:r>
                    <m:sSub>
                      <m:sSubPr>
                        <m:ctrlPr>
                          <a:rPr lang="en-US" altLang="ja-JP" i="1" dirty="0">
                            <a:solidFill>
                              <a:srgbClr val="FF0000"/>
                            </a:solidFill>
                            <a:latin typeface="Cambria Math" panose="02040503050406030204" pitchFamily="18" charset="0"/>
                            <a:cs typeface="Arial" panose="020B0604020202020204" pitchFamily="34" charset="0"/>
                          </a:rPr>
                        </m:ctrlPr>
                      </m:sSubPr>
                      <m:e>
                        <m:r>
                          <a:rPr lang="en-US" altLang="ja-JP" i="1" dirty="0">
                            <a:solidFill>
                              <a:srgbClr val="FF0000"/>
                            </a:solidFill>
                            <a:latin typeface="Cambria Math" panose="02040503050406030204" pitchFamily="18" charset="0"/>
                            <a:cs typeface="Arial" panose="020B0604020202020204" pitchFamily="34" charset="0"/>
                          </a:rPr>
                          <m:t>𝑣</m:t>
                        </m:r>
                      </m:e>
                      <m:sub>
                        <m:r>
                          <a:rPr lang="en-US" altLang="ja-JP" i="1" dirty="0">
                            <a:solidFill>
                              <a:srgbClr val="FF0000"/>
                            </a:solidFill>
                            <a:latin typeface="Cambria Math" panose="02040503050406030204" pitchFamily="18" charset="0"/>
                            <a:cs typeface="Arial" panose="020B0604020202020204" pitchFamily="34" charset="0"/>
                          </a:rPr>
                          <m:t>0</m:t>
                        </m:r>
                      </m:sub>
                    </m:sSub>
                    <m:r>
                      <a:rPr lang="en-US" altLang="ja-JP" i="1" dirty="0">
                        <a:solidFill>
                          <a:srgbClr val="FF0000"/>
                        </a:solidFill>
                        <a:latin typeface="Cambria Math" panose="02040503050406030204" pitchFamily="18" charset="0"/>
                        <a:cs typeface="Arial" panose="020B0604020202020204" pitchFamily="34" charset="0"/>
                      </a:rPr>
                      <m:t>𝑡</m:t>
                    </m:r>
                    <m:r>
                      <a:rPr lang="en-US" altLang="ja-JP" i="1" dirty="0">
                        <a:solidFill>
                          <a:srgbClr val="FF0000"/>
                        </a:solidFill>
                        <a:latin typeface="Cambria Math" panose="02040503050406030204" pitchFamily="18" charset="0"/>
                        <a:cs typeface="Arial" panose="020B0604020202020204" pitchFamily="34" charset="0"/>
                      </a:rPr>
                      <m:t>−</m:t>
                    </m:r>
                    <m:f>
                      <m:fPr>
                        <m:ctrlPr>
                          <a:rPr lang="en-US" altLang="ja-JP" i="1" dirty="0">
                            <a:solidFill>
                              <a:srgbClr val="FF0000"/>
                            </a:solidFill>
                            <a:latin typeface="Cambria Math" panose="02040503050406030204" pitchFamily="18" charset="0"/>
                            <a:cs typeface="Arial" panose="020B0604020202020204" pitchFamily="34" charset="0"/>
                          </a:rPr>
                        </m:ctrlPr>
                      </m:fPr>
                      <m:num>
                        <m:r>
                          <a:rPr lang="en-US" altLang="ja-JP" i="1" dirty="0">
                            <a:solidFill>
                              <a:srgbClr val="FF0000"/>
                            </a:solidFill>
                            <a:latin typeface="Cambria Math" panose="02040503050406030204" pitchFamily="18" charset="0"/>
                            <a:cs typeface="Arial" panose="020B0604020202020204" pitchFamily="34" charset="0"/>
                          </a:rPr>
                          <m:t>1</m:t>
                        </m:r>
                      </m:num>
                      <m:den>
                        <m:r>
                          <a:rPr lang="en-US" altLang="ja-JP" i="1" dirty="0">
                            <a:solidFill>
                              <a:srgbClr val="FF0000"/>
                            </a:solidFill>
                            <a:latin typeface="Cambria Math" panose="02040503050406030204" pitchFamily="18" charset="0"/>
                            <a:cs typeface="Arial" panose="020B0604020202020204" pitchFamily="34" charset="0"/>
                          </a:rPr>
                          <m:t>2</m:t>
                        </m:r>
                      </m:den>
                    </m:f>
                    <m:r>
                      <m:rPr>
                        <m:nor/>
                      </m:rPr>
                      <a:rPr lang="en-US" altLang="ja-JP" i="1" dirty="0">
                        <a:solidFill>
                          <a:srgbClr val="FF0000"/>
                        </a:solidFill>
                        <a:latin typeface="Arial" panose="020B0604020202020204" pitchFamily="34" charset="0"/>
                        <a:cs typeface="Arial" panose="020B0604020202020204" pitchFamily="34" charset="0"/>
                      </a:rPr>
                      <m:t>g</m:t>
                    </m:r>
                    <m:sSup>
                      <m:sSupPr>
                        <m:ctrlPr>
                          <a:rPr lang="en-US" altLang="ja-JP" i="1" dirty="0">
                            <a:solidFill>
                              <a:srgbClr val="FF0000"/>
                            </a:solidFill>
                            <a:latin typeface="Cambria Math" panose="02040503050406030204" pitchFamily="18" charset="0"/>
                            <a:cs typeface="Arial" panose="020B0604020202020204" pitchFamily="34" charset="0"/>
                          </a:rPr>
                        </m:ctrlPr>
                      </m:sSupPr>
                      <m:e>
                        <m:r>
                          <a:rPr lang="en-US" altLang="ja-JP" i="1" dirty="0">
                            <a:solidFill>
                              <a:srgbClr val="FF0000"/>
                            </a:solidFill>
                            <a:latin typeface="Cambria Math" panose="02040503050406030204" pitchFamily="18" charset="0"/>
                            <a:cs typeface="Arial" panose="020B0604020202020204" pitchFamily="34" charset="0"/>
                          </a:rPr>
                          <m:t>𝑡</m:t>
                        </m:r>
                      </m:e>
                      <m:sup>
                        <m:r>
                          <a:rPr lang="en-US" altLang="ja-JP" i="1" dirty="0">
                            <a:solidFill>
                              <a:srgbClr val="FF0000"/>
                            </a:solidFill>
                            <a:latin typeface="Cambria Math" panose="02040503050406030204" pitchFamily="18" charset="0"/>
                            <a:cs typeface="Arial" panose="020B0604020202020204" pitchFamily="34" charset="0"/>
                          </a:rPr>
                          <m:t>2</m:t>
                        </m:r>
                      </m:sup>
                    </m:sSup>
                  </m:oMath>
                </a14:m>
                <a:r>
                  <a:rPr lang="ja-JP" altLang="en-US" dirty="0">
                    <a:solidFill>
                      <a:srgbClr val="0070C0"/>
                    </a:solidFill>
                    <a:latin typeface="Cambria Math" panose="02040503050406030204" pitchFamily="18" charset="0"/>
                    <a:cs typeface="Arial" panose="020B0604020202020204" pitchFamily="34" charset="0"/>
                  </a:rPr>
                  <a:t>・・・②</a:t>
                </a:r>
                <a:endParaRPr lang="en-US" altLang="ja-JP" dirty="0">
                  <a:solidFill>
                    <a:srgbClr val="0070C0"/>
                  </a:solidFill>
                  <a:latin typeface="Cambria Math" panose="02040503050406030204" pitchFamily="18" charset="0"/>
                  <a:cs typeface="Arial" panose="020B0604020202020204" pitchFamily="34" charset="0"/>
                </a:endParaRPr>
              </a:p>
              <a:p>
                <a:pPr marL="0" indent="0">
                  <a:buNone/>
                </a:pPr>
                <a:r>
                  <a:rPr lang="en-US" altLang="ja-JP" i="1" dirty="0">
                    <a:solidFill>
                      <a:srgbClr val="0070C0"/>
                    </a:solidFill>
                    <a:latin typeface="Times New Roman" panose="02020603050405020304" pitchFamily="18" charset="0"/>
                    <a:cs typeface="Times New Roman" panose="02020603050405020304" pitchFamily="18" charset="0"/>
                  </a:rPr>
                  <a:t>t </a:t>
                </a:r>
                <a:r>
                  <a:rPr lang="ja-JP" altLang="en-US" dirty="0">
                    <a:solidFill>
                      <a:srgbClr val="0070C0"/>
                    </a:solidFill>
                    <a:latin typeface="Times New Roman" panose="02020603050405020304" pitchFamily="18" charset="0"/>
                    <a:cs typeface="Times New Roman" panose="02020603050405020304" pitchFamily="18" charset="0"/>
                  </a:rPr>
                  <a:t>を含まない式</a:t>
                </a:r>
                <a:endParaRPr lang="en-US" altLang="ja-JP" dirty="0">
                  <a:solidFill>
                    <a:srgbClr val="0070C0"/>
                  </a:solidFill>
                  <a:latin typeface="Times New Roman" panose="02020603050405020304" pitchFamily="18" charset="0"/>
                  <a:cs typeface="Times New Roman" panose="02020603050405020304" pitchFamily="18" charset="0"/>
                </a:endParaRPr>
              </a:p>
              <a:p>
                <a:pPr marL="0" indent="0">
                  <a:buNone/>
                </a:pPr>
                <a:r>
                  <a:rPr lang="en-US" altLang="ja-JP" dirty="0">
                    <a:solidFill>
                      <a:srgbClr val="0070C0"/>
                    </a:solidFill>
                    <a:latin typeface="Times New Roman" panose="02020603050405020304" pitchFamily="18" charset="0"/>
                    <a:cs typeface="Times New Roman" panose="02020603050405020304" pitchFamily="18" charset="0"/>
                  </a:rPr>
                  <a:t>          </a:t>
                </a:r>
                <a:r>
                  <a:rPr lang="ja-JP" altLang="en-US" dirty="0">
                    <a:solidFill>
                      <a:srgbClr val="0070C0"/>
                    </a:solidFill>
                    <a:latin typeface="Times New Roman" panose="02020603050405020304" pitchFamily="18" charset="0"/>
                    <a:cs typeface="Times New Roman" panose="02020603050405020304" pitchFamily="18" charset="0"/>
                  </a:rPr>
                  <a:t>　　</a:t>
                </a:r>
                <a14:m>
                  <m:oMath xmlns:m="http://schemas.openxmlformats.org/officeDocument/2006/math">
                    <m:r>
                      <a:rPr lang="en-US" altLang="ja-JP" i="1" dirty="0">
                        <a:solidFill>
                          <a:srgbClr val="FF0000"/>
                        </a:solidFill>
                        <a:latin typeface="Cambria Math" panose="02040503050406030204" pitchFamily="18" charset="0"/>
                        <a:cs typeface="Arial" panose="020B0604020202020204" pitchFamily="34" charset="0"/>
                      </a:rPr>
                      <m:t>−2</m:t>
                    </m:r>
                    <m:r>
                      <a:rPr lang="en-US" altLang="ja-JP" i="1" dirty="0">
                        <a:solidFill>
                          <a:srgbClr val="FF0000"/>
                        </a:solidFill>
                        <a:latin typeface="Cambria Math" panose="02040503050406030204" pitchFamily="18" charset="0"/>
                        <a:cs typeface="Arial" panose="020B0604020202020204" pitchFamily="34" charset="0"/>
                      </a:rPr>
                      <m:t>𝑔𝑦</m:t>
                    </m:r>
                    <m:r>
                      <a:rPr lang="en-US" altLang="ja-JP" i="1" dirty="0">
                        <a:solidFill>
                          <a:srgbClr val="FF0000"/>
                        </a:solidFill>
                        <a:latin typeface="Cambria Math" panose="02040503050406030204" pitchFamily="18" charset="0"/>
                        <a:cs typeface="Arial" panose="020B0604020202020204" pitchFamily="34" charset="0"/>
                      </a:rPr>
                      <m:t>=</m:t>
                    </m:r>
                    <m:sSup>
                      <m:sSupPr>
                        <m:ctrlPr>
                          <a:rPr lang="en-US" altLang="ja-JP" i="1" dirty="0">
                            <a:solidFill>
                              <a:srgbClr val="FF0000"/>
                            </a:solidFill>
                            <a:latin typeface="Cambria Math" panose="02040503050406030204" pitchFamily="18" charset="0"/>
                            <a:cs typeface="Arial" panose="020B0604020202020204" pitchFamily="34" charset="0"/>
                          </a:rPr>
                        </m:ctrlPr>
                      </m:sSupPr>
                      <m:e>
                        <m:r>
                          <a:rPr lang="en-US" altLang="ja-JP" i="1" dirty="0">
                            <a:solidFill>
                              <a:srgbClr val="FF0000"/>
                            </a:solidFill>
                            <a:latin typeface="Cambria Math" panose="02040503050406030204" pitchFamily="18" charset="0"/>
                            <a:cs typeface="Arial" panose="020B0604020202020204" pitchFamily="34" charset="0"/>
                          </a:rPr>
                          <m:t>𝑣</m:t>
                        </m:r>
                      </m:e>
                      <m:sup>
                        <m:r>
                          <a:rPr lang="en-US" altLang="ja-JP" i="1" dirty="0">
                            <a:solidFill>
                              <a:srgbClr val="FF0000"/>
                            </a:solidFill>
                            <a:latin typeface="Cambria Math" panose="02040503050406030204" pitchFamily="18" charset="0"/>
                            <a:cs typeface="Arial" panose="020B0604020202020204" pitchFamily="34" charset="0"/>
                          </a:rPr>
                          <m:t>2</m:t>
                        </m:r>
                      </m:sup>
                    </m:sSup>
                    <m:r>
                      <a:rPr lang="en-US" altLang="ja-JP" b="0" i="1" dirty="0" smtClean="0">
                        <a:solidFill>
                          <a:srgbClr val="FF0000"/>
                        </a:solidFill>
                        <a:latin typeface="Cambria Math" panose="02040503050406030204" pitchFamily="18" charset="0"/>
                        <a:cs typeface="Arial" panose="020B0604020202020204" pitchFamily="34" charset="0"/>
                      </a:rPr>
                      <m:t>−</m:t>
                    </m:r>
                    <m:sSubSup>
                      <m:sSubSupPr>
                        <m:ctrlPr>
                          <a:rPr lang="en-US" altLang="ja-JP" b="0" i="1" dirty="0" smtClean="0">
                            <a:solidFill>
                              <a:srgbClr val="FF0000"/>
                            </a:solidFill>
                            <a:latin typeface="Cambria Math" panose="02040503050406030204" pitchFamily="18" charset="0"/>
                            <a:cs typeface="Arial" panose="020B0604020202020204" pitchFamily="34" charset="0"/>
                          </a:rPr>
                        </m:ctrlPr>
                      </m:sSubSupPr>
                      <m:e>
                        <m:r>
                          <a:rPr lang="en-US" altLang="ja-JP" b="0" i="1" dirty="0" smtClean="0">
                            <a:solidFill>
                              <a:srgbClr val="FF0000"/>
                            </a:solidFill>
                            <a:latin typeface="Cambria Math" panose="02040503050406030204" pitchFamily="18" charset="0"/>
                            <a:cs typeface="Arial" panose="020B0604020202020204" pitchFamily="34" charset="0"/>
                          </a:rPr>
                          <m:t>𝑣</m:t>
                        </m:r>
                      </m:e>
                      <m:sub>
                        <m:r>
                          <a:rPr lang="en-US" altLang="ja-JP" b="0" i="1" dirty="0" smtClean="0">
                            <a:solidFill>
                              <a:srgbClr val="FF0000"/>
                            </a:solidFill>
                            <a:latin typeface="Cambria Math" panose="02040503050406030204" pitchFamily="18" charset="0"/>
                            <a:cs typeface="Arial" panose="020B0604020202020204" pitchFamily="34" charset="0"/>
                          </a:rPr>
                          <m:t>0</m:t>
                        </m:r>
                      </m:sub>
                      <m:sup>
                        <m:r>
                          <a:rPr lang="en-US" altLang="ja-JP" b="0" i="1" dirty="0" smtClean="0">
                            <a:solidFill>
                              <a:srgbClr val="FF0000"/>
                            </a:solidFill>
                            <a:latin typeface="Cambria Math" panose="02040503050406030204" pitchFamily="18" charset="0"/>
                            <a:cs typeface="Arial" panose="020B0604020202020204" pitchFamily="34" charset="0"/>
                          </a:rPr>
                          <m:t>2</m:t>
                        </m:r>
                      </m:sup>
                    </m:sSubSup>
                  </m:oMath>
                </a14:m>
                <a:r>
                  <a:rPr lang="ja-JP" altLang="en-US" dirty="0" smtClean="0">
                    <a:solidFill>
                      <a:srgbClr val="0070C0"/>
                    </a:solidFill>
                    <a:latin typeface="Cambria Math" panose="02040503050406030204" pitchFamily="18" charset="0"/>
                    <a:cs typeface="Arial" panose="020B0604020202020204" pitchFamily="34" charset="0"/>
                  </a:rPr>
                  <a:t>・</a:t>
                </a:r>
                <a:r>
                  <a:rPr lang="ja-JP" altLang="en-US" dirty="0">
                    <a:solidFill>
                      <a:srgbClr val="0070C0"/>
                    </a:solidFill>
                    <a:latin typeface="Cambria Math" panose="02040503050406030204" pitchFamily="18" charset="0"/>
                    <a:cs typeface="Arial" panose="020B0604020202020204" pitchFamily="34" charset="0"/>
                  </a:rPr>
                  <a:t>・・③</a:t>
                </a:r>
                <a:endParaRPr lang="en-US" altLang="ja-JP" dirty="0">
                  <a:solidFill>
                    <a:srgbClr val="0070C0"/>
                  </a:solidFill>
                  <a:latin typeface="Cambria Math" panose="02040503050406030204" pitchFamily="18" charset="0"/>
                  <a:cs typeface="Arial" panose="020B0604020202020204" pitchFamily="34" charset="0"/>
                </a:endParaRPr>
              </a:p>
              <a:p>
                <a:pPr marL="0" indent="0">
                  <a:buNone/>
                </a:pPr>
                <a:endParaRPr lang="en-US" altLang="ja-JP" dirty="0">
                  <a:solidFill>
                    <a:srgbClr val="0070C0"/>
                  </a:solidFill>
                  <a:latin typeface="Cambria Math" panose="02040503050406030204" pitchFamily="18" charset="0"/>
                  <a:cs typeface="Arial" panose="020B0604020202020204" pitchFamily="34" charset="0"/>
                </a:endParaRPr>
              </a:p>
              <a:p>
                <a:pPr marL="0" indent="0">
                  <a:buNone/>
                </a:pPr>
                <a:r>
                  <a:rPr lang="en-US" altLang="ja-JP" dirty="0">
                    <a:solidFill>
                      <a:srgbClr val="0070C0"/>
                    </a:solidFill>
                    <a:latin typeface="Cambria Math" panose="02040503050406030204" pitchFamily="18" charset="0"/>
                    <a:cs typeface="Arial" panose="020B0604020202020204" pitchFamily="34" charset="0"/>
                  </a:rPr>
                  <a:t>〔</a:t>
                </a:r>
                <a:r>
                  <a:rPr lang="ja-JP" altLang="en-US" dirty="0">
                    <a:solidFill>
                      <a:srgbClr val="0070C0"/>
                    </a:solidFill>
                    <a:latin typeface="Cambria Math" panose="02040503050406030204" pitchFamily="18" charset="0"/>
                    <a:cs typeface="Arial" panose="020B0604020202020204" pitchFamily="34" charset="0"/>
                  </a:rPr>
                  <a:t>チャレンジ</a:t>
                </a:r>
                <a:r>
                  <a:rPr lang="en-US" altLang="ja-JP" dirty="0">
                    <a:solidFill>
                      <a:srgbClr val="0070C0"/>
                    </a:solidFill>
                    <a:latin typeface="Cambria Math" panose="02040503050406030204" pitchFamily="18" charset="0"/>
                    <a:cs typeface="Arial" panose="020B0604020202020204" pitchFamily="34" charset="0"/>
                  </a:rPr>
                  <a:t>〕</a:t>
                </a:r>
                <a:r>
                  <a:rPr lang="ja-JP" altLang="en-US" dirty="0">
                    <a:solidFill>
                      <a:srgbClr val="0070C0"/>
                    </a:solidFill>
                    <a:latin typeface="Cambria Math" panose="02040503050406030204" pitchFamily="18" charset="0"/>
                    <a:cs typeface="Arial" panose="020B0604020202020204" pitchFamily="34" charset="0"/>
                  </a:rPr>
                  <a:t>　①、②を使って、③式を自分で導いてみましょう。</a:t>
                </a:r>
                <a:endParaRPr lang="en-US" altLang="ja-JP" dirty="0">
                  <a:solidFill>
                    <a:srgbClr val="0070C0"/>
                  </a:solidFill>
                  <a:latin typeface="Cambria Math" panose="02040503050406030204" pitchFamily="18" charset="0"/>
                  <a:cs typeface="Arial" panose="020B0604020202020204" pitchFamily="34" charset="0"/>
                </a:endParaRPr>
              </a:p>
              <a:p>
                <a:pPr marL="0" indent="0">
                  <a:buNone/>
                </a:pPr>
                <a:endParaRPr lang="en-US" altLang="ja-JP" i="1" dirty="0" smtClean="0">
                  <a:solidFill>
                    <a:srgbClr val="0070C0"/>
                  </a:solidFill>
                  <a:latin typeface="Times New Roman" panose="02020603050405020304" pitchFamily="18" charset="0"/>
                  <a:cs typeface="Times New Roman" panose="02020603050405020304" pitchFamily="18" charset="0"/>
                </a:endParaRPr>
              </a:p>
            </p:txBody>
          </p:sp>
        </mc:Choice>
        <mc:Fallback xmlns="">
          <p:sp>
            <p:nvSpPr>
              <p:cNvPr id="5" name="コンテンツ プレースホルダー 4"/>
              <p:cNvSpPr>
                <a:spLocks noGrp="1" noRot="1" noChangeAspect="1" noMove="1" noResize="1" noEditPoints="1" noAdjustHandles="1" noChangeArrowheads="1" noChangeShapeType="1" noTextEdit="1"/>
              </p:cNvSpPr>
              <p:nvPr>
                <p:ph sz="half" idx="1"/>
              </p:nvPr>
            </p:nvSpPr>
            <p:spPr>
              <a:xfrm>
                <a:off x="838200" y="1426296"/>
                <a:ext cx="5181600" cy="5071485"/>
              </a:xfrm>
              <a:blipFill rotWithShape="0">
                <a:blip r:embed="rId2"/>
                <a:stretch>
                  <a:fillRect l="-2471" t="-2524" r="-941"/>
                </a:stretch>
              </a:blipFill>
            </p:spPr>
            <p:txBody>
              <a:bodyPr/>
              <a:lstStyle/>
              <a:p>
                <a:r>
                  <a:rPr lang="ja-JP" altLang="en-US">
                    <a:noFill/>
                  </a:rPr>
                  <a:t> </a:t>
                </a:r>
              </a:p>
            </p:txBody>
          </p:sp>
        </mc:Fallback>
      </mc:AlternateContent>
      <p:grpSp>
        <p:nvGrpSpPr>
          <p:cNvPr id="42" name="グループ化 41"/>
          <p:cNvGrpSpPr/>
          <p:nvPr/>
        </p:nvGrpSpPr>
        <p:grpSpPr>
          <a:xfrm>
            <a:off x="6903501" y="609029"/>
            <a:ext cx="3637370" cy="5750225"/>
            <a:chOff x="7345461" y="662369"/>
            <a:chExt cx="3637370" cy="5750225"/>
          </a:xfrm>
        </p:grpSpPr>
        <p:grpSp>
          <p:nvGrpSpPr>
            <p:cNvPr id="43" name="グループ化 42"/>
            <p:cNvGrpSpPr/>
            <p:nvPr/>
          </p:nvGrpSpPr>
          <p:grpSpPr>
            <a:xfrm>
              <a:off x="7345461" y="662369"/>
              <a:ext cx="3637370" cy="5750225"/>
              <a:chOff x="7345461" y="662369"/>
              <a:chExt cx="3637370" cy="5750225"/>
            </a:xfrm>
          </p:grpSpPr>
          <p:grpSp>
            <p:nvGrpSpPr>
              <p:cNvPr id="45" name="グループ化 44"/>
              <p:cNvGrpSpPr/>
              <p:nvPr/>
            </p:nvGrpSpPr>
            <p:grpSpPr>
              <a:xfrm>
                <a:off x="7345461" y="662369"/>
                <a:ext cx="3637370" cy="5750225"/>
                <a:chOff x="6866487" y="633341"/>
                <a:chExt cx="3637370" cy="5750225"/>
              </a:xfrm>
            </p:grpSpPr>
            <p:grpSp>
              <p:nvGrpSpPr>
                <p:cNvPr id="47" name="グループ化 46"/>
                <p:cNvGrpSpPr/>
                <p:nvPr/>
              </p:nvGrpSpPr>
              <p:grpSpPr>
                <a:xfrm>
                  <a:off x="6866487" y="633341"/>
                  <a:ext cx="3637370" cy="5750225"/>
                  <a:chOff x="6866487" y="633341"/>
                  <a:chExt cx="3637370" cy="5750225"/>
                </a:xfrm>
              </p:grpSpPr>
              <p:sp>
                <p:nvSpPr>
                  <p:cNvPr id="49" name="正方形/長方形 48"/>
                  <p:cNvSpPr/>
                  <p:nvPr/>
                </p:nvSpPr>
                <p:spPr>
                  <a:xfrm>
                    <a:off x="6866487" y="633341"/>
                    <a:ext cx="3637370" cy="575022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50" name="グループ化 49"/>
                  <p:cNvGrpSpPr/>
                  <p:nvPr/>
                </p:nvGrpSpPr>
                <p:grpSpPr>
                  <a:xfrm>
                    <a:off x="7562319" y="846693"/>
                    <a:ext cx="2574090" cy="4856664"/>
                    <a:chOff x="7562319" y="846693"/>
                    <a:chExt cx="2574090" cy="4856664"/>
                  </a:xfrm>
                  <a:noFill/>
                </p:grpSpPr>
                <p:sp>
                  <p:nvSpPr>
                    <p:cNvPr id="51" name="テキスト ボックス 50"/>
                    <p:cNvSpPr txBox="1"/>
                    <p:nvPr/>
                  </p:nvSpPr>
                  <p:spPr>
                    <a:xfrm>
                      <a:off x="8345793" y="1791156"/>
                      <a:ext cx="1005111" cy="400110"/>
                    </a:xfrm>
                    <a:prstGeom prst="rect">
                      <a:avLst/>
                    </a:prstGeom>
                    <a:grpFill/>
                  </p:spPr>
                  <p:txBody>
                    <a:bodyPr wrap="square" rtlCol="0">
                      <a:spAutoFit/>
                    </a:bodyPr>
                    <a:lstStyle/>
                    <a:p>
                      <a:r>
                        <a:rPr lang="ja-JP" altLang="en-US" dirty="0" smtClean="0"/>
                        <a:t>速度 </a:t>
                      </a:r>
                      <a:r>
                        <a:rPr lang="en-US" altLang="ja-JP" sz="2000" i="1" dirty="0" smtClean="0">
                          <a:latin typeface="Times New Roman" panose="02020603050405020304" pitchFamily="18" charset="0"/>
                          <a:cs typeface="Times New Roman" panose="02020603050405020304" pitchFamily="18" charset="0"/>
                        </a:rPr>
                        <a:t>v</a:t>
                      </a:r>
                    </a:p>
                  </p:txBody>
                </p:sp>
                <p:grpSp>
                  <p:nvGrpSpPr>
                    <p:cNvPr id="52" name="グループ化 51"/>
                    <p:cNvGrpSpPr/>
                    <p:nvPr/>
                  </p:nvGrpSpPr>
                  <p:grpSpPr>
                    <a:xfrm>
                      <a:off x="7562319" y="846693"/>
                      <a:ext cx="2574090" cy="4856664"/>
                      <a:chOff x="7272036" y="643497"/>
                      <a:chExt cx="2574090" cy="4856664"/>
                    </a:xfrm>
                    <a:grpFill/>
                  </p:grpSpPr>
                  <p:grpSp>
                    <p:nvGrpSpPr>
                      <p:cNvPr id="53" name="グループ化 52"/>
                      <p:cNvGrpSpPr/>
                      <p:nvPr/>
                    </p:nvGrpSpPr>
                    <p:grpSpPr>
                      <a:xfrm>
                        <a:off x="7659159" y="643497"/>
                        <a:ext cx="2186967" cy="4856664"/>
                        <a:chOff x="7659159" y="643497"/>
                        <a:chExt cx="2186967" cy="4856664"/>
                      </a:xfrm>
                      <a:grpFill/>
                    </p:grpSpPr>
                    <p:grpSp>
                      <p:nvGrpSpPr>
                        <p:cNvPr id="56" name="グループ化 55"/>
                        <p:cNvGrpSpPr/>
                        <p:nvPr/>
                      </p:nvGrpSpPr>
                      <p:grpSpPr>
                        <a:xfrm>
                          <a:off x="7659159" y="643497"/>
                          <a:ext cx="1775261" cy="4856664"/>
                          <a:chOff x="7517824" y="1106481"/>
                          <a:chExt cx="1775261" cy="4856664"/>
                        </a:xfrm>
                        <a:grpFill/>
                      </p:grpSpPr>
                      <p:grpSp>
                        <p:nvGrpSpPr>
                          <p:cNvPr id="58" name="グループ化 57"/>
                          <p:cNvGrpSpPr/>
                          <p:nvPr/>
                        </p:nvGrpSpPr>
                        <p:grpSpPr>
                          <a:xfrm>
                            <a:off x="7517824" y="1106481"/>
                            <a:ext cx="1775261" cy="4856664"/>
                            <a:chOff x="7517824" y="1106481"/>
                            <a:chExt cx="1775261" cy="4856664"/>
                          </a:xfrm>
                          <a:grpFill/>
                        </p:grpSpPr>
                        <p:grpSp>
                          <p:nvGrpSpPr>
                            <p:cNvPr id="60" name="グループ化 59"/>
                            <p:cNvGrpSpPr/>
                            <p:nvPr/>
                          </p:nvGrpSpPr>
                          <p:grpSpPr>
                            <a:xfrm>
                              <a:off x="7517824" y="1106481"/>
                              <a:ext cx="1775261" cy="4856664"/>
                              <a:chOff x="7517824" y="1106481"/>
                              <a:chExt cx="1775261" cy="4856664"/>
                            </a:xfrm>
                            <a:grpFill/>
                          </p:grpSpPr>
                          <p:grpSp>
                            <p:nvGrpSpPr>
                              <p:cNvPr id="64" name="グループ化 63"/>
                              <p:cNvGrpSpPr/>
                              <p:nvPr/>
                            </p:nvGrpSpPr>
                            <p:grpSpPr>
                              <a:xfrm>
                                <a:off x="7797796" y="1426296"/>
                                <a:ext cx="128817" cy="4536849"/>
                                <a:chOff x="7594598" y="1530143"/>
                                <a:chExt cx="128817" cy="4536849"/>
                              </a:xfrm>
                              <a:grpFill/>
                            </p:grpSpPr>
                            <p:cxnSp>
                              <p:nvCxnSpPr>
                                <p:cNvPr id="69" name="直線矢印コネクタ 68"/>
                                <p:cNvCxnSpPr/>
                                <p:nvPr/>
                              </p:nvCxnSpPr>
                              <p:spPr>
                                <a:xfrm flipV="1">
                                  <a:off x="7723415" y="1530143"/>
                                  <a:ext cx="0" cy="4536849"/>
                                </a:xfrm>
                                <a:prstGeom prst="straightConnector1">
                                  <a:avLst/>
                                </a:prstGeom>
                                <a:grpFill/>
                                <a:ln w="9525">
                                  <a:solidFill>
                                    <a:schemeClr val="tx1"/>
                                  </a:solidFill>
                                  <a:tailEnd type="stealth" w="med" len="lg"/>
                                </a:ln>
                              </p:spPr>
                              <p:style>
                                <a:lnRef idx="1">
                                  <a:schemeClr val="accent1"/>
                                </a:lnRef>
                                <a:fillRef idx="0">
                                  <a:schemeClr val="accent1"/>
                                </a:fillRef>
                                <a:effectRef idx="0">
                                  <a:schemeClr val="accent1"/>
                                </a:effectRef>
                                <a:fontRef idx="minor">
                                  <a:schemeClr val="tx1"/>
                                </a:fontRef>
                              </p:style>
                            </p:cxnSp>
                            <p:sp>
                              <p:nvSpPr>
                                <p:cNvPr id="70" name="楕円 8"/>
                                <p:cNvSpPr/>
                                <p:nvPr/>
                              </p:nvSpPr>
                              <p:spPr>
                                <a:xfrm>
                                  <a:off x="7594598" y="1685927"/>
                                  <a:ext cx="45719" cy="45719"/>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65" name="テキスト ボックス 64"/>
                              <p:cNvSpPr txBox="1"/>
                              <p:nvPr/>
                            </p:nvSpPr>
                            <p:spPr>
                              <a:xfrm>
                                <a:off x="8212884" y="5458029"/>
                                <a:ext cx="1005111" cy="369332"/>
                              </a:xfrm>
                              <a:prstGeom prst="rect">
                                <a:avLst/>
                              </a:prstGeom>
                              <a:grpFill/>
                            </p:spPr>
                            <p:txBody>
                              <a:bodyPr wrap="square" rtlCol="0">
                                <a:spAutoFit/>
                              </a:bodyPr>
                              <a:lstStyle/>
                              <a:p>
                                <a:r>
                                  <a:rPr lang="ja-JP" altLang="en-US" dirty="0" smtClean="0"/>
                                  <a:t>時刻 </a:t>
                                </a:r>
                                <a:r>
                                  <a:rPr lang="en-US" altLang="ja-JP" dirty="0" smtClean="0"/>
                                  <a:t>0</a:t>
                                </a:r>
                                <a:endParaRPr kumimoji="1" lang="ja-JP" altLang="en-US" dirty="0"/>
                              </a:p>
                            </p:txBody>
                          </p:sp>
                          <p:sp>
                            <p:nvSpPr>
                              <p:cNvPr id="66" name="テキスト ボックス 65"/>
                              <p:cNvSpPr txBox="1"/>
                              <p:nvPr/>
                            </p:nvSpPr>
                            <p:spPr>
                              <a:xfrm>
                                <a:off x="8287974" y="2681434"/>
                                <a:ext cx="1005111" cy="400110"/>
                              </a:xfrm>
                              <a:prstGeom prst="rect">
                                <a:avLst/>
                              </a:prstGeom>
                              <a:grpFill/>
                            </p:spPr>
                            <p:txBody>
                              <a:bodyPr wrap="square" rtlCol="0">
                                <a:spAutoFit/>
                              </a:bodyPr>
                              <a:lstStyle/>
                              <a:p>
                                <a:r>
                                  <a:rPr lang="ja-JP" altLang="en-US" dirty="0" smtClean="0"/>
                                  <a:t>時刻 </a:t>
                                </a:r>
                                <a:r>
                                  <a:rPr lang="en-US" altLang="ja-JP" sz="2000" i="1" dirty="0" smtClean="0">
                                    <a:latin typeface="Times New Roman" panose="02020603050405020304" pitchFamily="18" charset="0"/>
                                    <a:cs typeface="Times New Roman" panose="02020603050405020304" pitchFamily="18" charset="0"/>
                                  </a:rPr>
                                  <a:t>t</a:t>
                                </a:r>
                              </a:p>
                            </p:txBody>
                          </p:sp>
                          <p:sp>
                            <p:nvSpPr>
                              <p:cNvPr id="67" name="テキスト ボックス 66"/>
                              <p:cNvSpPr txBox="1"/>
                              <p:nvPr/>
                            </p:nvSpPr>
                            <p:spPr>
                              <a:xfrm>
                                <a:off x="7607484" y="5231288"/>
                                <a:ext cx="540654" cy="369332"/>
                              </a:xfrm>
                              <a:prstGeom prst="rect">
                                <a:avLst/>
                              </a:prstGeom>
                              <a:grpFill/>
                            </p:spPr>
                            <p:txBody>
                              <a:bodyPr wrap="square" rtlCol="0">
                                <a:spAutoFit/>
                              </a:bodyPr>
                              <a:lstStyle/>
                              <a:p>
                                <a:r>
                                  <a:rPr lang="en-US" altLang="ja-JP" dirty="0"/>
                                  <a:t>O</a:t>
                                </a:r>
                                <a:endParaRPr kumimoji="1" lang="ja-JP" altLang="en-US" dirty="0"/>
                              </a:p>
                            </p:txBody>
                          </p:sp>
                          <p:sp>
                            <p:nvSpPr>
                              <p:cNvPr id="68" name="テキスト ボックス 67"/>
                              <p:cNvSpPr txBox="1"/>
                              <p:nvPr/>
                            </p:nvSpPr>
                            <p:spPr>
                              <a:xfrm>
                                <a:off x="7517824" y="1106481"/>
                                <a:ext cx="493480" cy="400110"/>
                              </a:xfrm>
                              <a:prstGeom prst="rect">
                                <a:avLst/>
                              </a:prstGeom>
                              <a:grpFill/>
                            </p:spPr>
                            <p:txBody>
                              <a:bodyPr wrap="square" rtlCol="0">
                                <a:spAutoFit/>
                              </a:bodyPr>
                              <a:lstStyle/>
                              <a:p>
                                <a:r>
                                  <a:rPr lang="en-US" altLang="ja-JP" sz="2000" i="1" dirty="0" smtClean="0">
                                    <a:latin typeface="Times New Roman" panose="02020603050405020304" pitchFamily="18" charset="0"/>
                                    <a:cs typeface="Times New Roman" panose="02020603050405020304" pitchFamily="18" charset="0"/>
                                  </a:rPr>
                                  <a:t>y</a:t>
                                </a:r>
                              </a:p>
                            </p:txBody>
                          </p:sp>
                        </p:grpSp>
                        <p:sp>
                          <p:nvSpPr>
                            <p:cNvPr id="61" name="楕円 19"/>
                            <p:cNvSpPr/>
                            <p:nvPr/>
                          </p:nvSpPr>
                          <p:spPr>
                            <a:xfrm flipV="1">
                              <a:off x="8065770" y="5296655"/>
                              <a:ext cx="246743" cy="246743"/>
                            </a:xfrm>
                            <a:prstGeom prst="ellipse">
                              <a:avLst/>
                            </a:prstGeom>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2" name="楕円 20"/>
                            <p:cNvSpPr/>
                            <p:nvPr/>
                          </p:nvSpPr>
                          <p:spPr>
                            <a:xfrm>
                              <a:off x="8063028" y="2938711"/>
                              <a:ext cx="246743" cy="246743"/>
                            </a:xfrm>
                            <a:prstGeom prst="ellipse">
                              <a:avLst/>
                            </a:prstGeom>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63" name="直線矢印コネクタ 62"/>
                            <p:cNvCxnSpPr/>
                            <p:nvPr/>
                          </p:nvCxnSpPr>
                          <p:spPr>
                            <a:xfrm flipV="1">
                              <a:off x="8186052" y="4192798"/>
                              <a:ext cx="3124" cy="1112972"/>
                            </a:xfrm>
                            <a:prstGeom prst="straightConnector1">
                              <a:avLst/>
                            </a:prstGeom>
                            <a:grpFill/>
                            <a:ln w="53975">
                              <a:headEnd w="sm" len="sm"/>
                              <a:tailEnd type="triangle" w="med" len="med"/>
                            </a:ln>
                          </p:spPr>
                          <p:style>
                            <a:lnRef idx="1">
                              <a:schemeClr val="accent1"/>
                            </a:lnRef>
                            <a:fillRef idx="0">
                              <a:schemeClr val="accent1"/>
                            </a:fillRef>
                            <a:effectRef idx="0">
                              <a:schemeClr val="accent1"/>
                            </a:effectRef>
                            <a:fontRef idx="minor">
                              <a:schemeClr val="tx1"/>
                            </a:fontRef>
                          </p:style>
                        </p:cxnSp>
                      </p:grpSp>
                      <p:sp>
                        <p:nvSpPr>
                          <p:cNvPr id="59" name="下矢印 58"/>
                          <p:cNvSpPr/>
                          <p:nvPr/>
                        </p:nvSpPr>
                        <p:spPr>
                          <a:xfrm flipV="1">
                            <a:off x="8701696" y="3064685"/>
                            <a:ext cx="217589" cy="2347550"/>
                          </a:xfrm>
                          <a:prstGeom prst="downArrow">
                            <a:avLst/>
                          </a:prstGeom>
                          <a:grpFill/>
                          <a:ln w="15875">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57" name="テキスト ボックス 56"/>
                        <p:cNvSpPr txBox="1"/>
                        <p:nvPr/>
                      </p:nvSpPr>
                      <p:spPr>
                        <a:xfrm>
                          <a:off x="8951825" y="3529759"/>
                          <a:ext cx="894301" cy="400110"/>
                        </a:xfrm>
                        <a:prstGeom prst="rect">
                          <a:avLst/>
                        </a:prstGeom>
                        <a:grpFill/>
                      </p:spPr>
                      <p:txBody>
                        <a:bodyPr wrap="square" rtlCol="0">
                          <a:spAutoFit/>
                        </a:bodyPr>
                        <a:lstStyle/>
                        <a:p>
                          <a:r>
                            <a:rPr lang="ja-JP" altLang="en-US" dirty="0"/>
                            <a:t>変位</a:t>
                          </a:r>
                          <a:r>
                            <a:rPr lang="ja-JP" altLang="en-US" dirty="0" smtClean="0"/>
                            <a:t> </a:t>
                          </a:r>
                          <a:r>
                            <a:rPr lang="en-US" altLang="ja-JP" sz="2000" i="1" dirty="0" smtClean="0">
                              <a:latin typeface="Times New Roman" panose="02020603050405020304" pitchFamily="18" charset="0"/>
                              <a:cs typeface="Times New Roman" panose="02020603050405020304" pitchFamily="18" charset="0"/>
                            </a:rPr>
                            <a:t>y</a:t>
                          </a:r>
                        </a:p>
                      </p:txBody>
                    </p:sp>
                  </p:grpSp>
                  <p:sp>
                    <p:nvSpPr>
                      <p:cNvPr id="54" name="テキスト ボックス 53"/>
                      <p:cNvSpPr txBox="1"/>
                      <p:nvPr/>
                    </p:nvSpPr>
                    <p:spPr>
                      <a:xfrm>
                        <a:off x="7272036" y="2348032"/>
                        <a:ext cx="1005111" cy="400110"/>
                      </a:xfrm>
                      <a:prstGeom prst="rect">
                        <a:avLst/>
                      </a:prstGeom>
                      <a:grpFill/>
                    </p:spPr>
                    <p:txBody>
                      <a:bodyPr wrap="square" rtlCol="0">
                        <a:spAutoFit/>
                      </a:bodyPr>
                      <a:lstStyle/>
                      <a:p>
                        <a:r>
                          <a:rPr lang="ja-JP" altLang="en-US" dirty="0" smtClean="0"/>
                          <a:t>位置 </a:t>
                        </a:r>
                        <a:r>
                          <a:rPr lang="en-US" altLang="ja-JP" sz="2000" i="1" dirty="0" smtClean="0">
                            <a:latin typeface="Times New Roman" panose="02020603050405020304" pitchFamily="18" charset="0"/>
                            <a:cs typeface="Times New Roman" panose="02020603050405020304" pitchFamily="18" charset="0"/>
                          </a:rPr>
                          <a:t>y</a:t>
                        </a:r>
                      </a:p>
                    </p:txBody>
                  </p:sp>
                  <p:cxnSp>
                    <p:nvCxnSpPr>
                      <p:cNvPr id="55" name="直線コネクタ 54"/>
                      <p:cNvCxnSpPr/>
                      <p:nvPr/>
                    </p:nvCxnSpPr>
                    <p:spPr>
                      <a:xfrm>
                        <a:off x="8021689" y="2594671"/>
                        <a:ext cx="1038932" cy="4427"/>
                      </a:xfrm>
                      <a:prstGeom prst="line">
                        <a:avLst/>
                      </a:prstGeom>
                      <a:grpFill/>
                      <a:ln>
                        <a:solidFill>
                          <a:schemeClr val="tx1"/>
                        </a:solidFill>
                        <a:prstDash val="dash"/>
                      </a:ln>
                    </p:spPr>
                    <p:style>
                      <a:lnRef idx="1">
                        <a:schemeClr val="accent1"/>
                      </a:lnRef>
                      <a:fillRef idx="0">
                        <a:schemeClr val="accent1"/>
                      </a:fillRef>
                      <a:effectRef idx="0">
                        <a:schemeClr val="accent1"/>
                      </a:effectRef>
                      <a:fontRef idx="minor">
                        <a:schemeClr val="tx1"/>
                      </a:fontRef>
                    </p:style>
                  </p:cxnSp>
                </p:grpSp>
              </p:grpSp>
            </p:grpSp>
            <p:sp>
              <p:nvSpPr>
                <p:cNvPr id="48" name="楕円 38"/>
                <p:cNvSpPr/>
                <p:nvPr/>
              </p:nvSpPr>
              <p:spPr>
                <a:xfrm>
                  <a:off x="8307794" y="5120268"/>
                  <a:ext cx="85633" cy="75903"/>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46" name="テキスト ボックス 45"/>
              <p:cNvSpPr txBox="1"/>
              <p:nvPr/>
            </p:nvSpPr>
            <p:spPr>
              <a:xfrm>
                <a:off x="8796180" y="3606374"/>
                <a:ext cx="1005111" cy="677108"/>
              </a:xfrm>
              <a:prstGeom prst="rect">
                <a:avLst/>
              </a:prstGeom>
              <a:noFill/>
            </p:spPr>
            <p:txBody>
              <a:bodyPr wrap="square" rtlCol="0">
                <a:spAutoFit/>
              </a:bodyPr>
              <a:lstStyle/>
              <a:p>
                <a:r>
                  <a:rPr lang="ja-JP" altLang="en-US" dirty="0" smtClean="0"/>
                  <a:t>初速度</a:t>
                </a:r>
                <a:endParaRPr lang="en-US" altLang="ja-JP" dirty="0" smtClean="0"/>
              </a:p>
              <a:p>
                <a:r>
                  <a:rPr lang="ja-JP" altLang="en-US" dirty="0" smtClean="0"/>
                  <a:t> 　</a:t>
                </a:r>
                <a:r>
                  <a:rPr lang="ja-JP" altLang="en-US" dirty="0"/>
                  <a:t>　</a:t>
                </a:r>
                <a:r>
                  <a:rPr lang="en-US" altLang="ja-JP" sz="2000" i="1" dirty="0" smtClean="0">
                    <a:latin typeface="Times New Roman" panose="02020603050405020304" pitchFamily="18" charset="0"/>
                    <a:cs typeface="Times New Roman" panose="02020603050405020304" pitchFamily="18" charset="0"/>
                  </a:rPr>
                  <a:t>v</a:t>
                </a:r>
                <a:r>
                  <a:rPr lang="en-US" altLang="ja-JP" sz="1000" i="1" dirty="0" smtClean="0">
                    <a:latin typeface="Times New Roman" panose="02020603050405020304" pitchFamily="18" charset="0"/>
                    <a:cs typeface="Times New Roman" panose="02020603050405020304" pitchFamily="18" charset="0"/>
                  </a:rPr>
                  <a:t>0</a:t>
                </a:r>
              </a:p>
            </p:txBody>
          </p:sp>
        </p:grpSp>
        <p:cxnSp>
          <p:nvCxnSpPr>
            <p:cNvPr id="44" name="直線矢印コネクタ 43"/>
            <p:cNvCxnSpPr/>
            <p:nvPr/>
          </p:nvCxnSpPr>
          <p:spPr>
            <a:xfrm flipV="1">
              <a:off x="9099767" y="2158989"/>
              <a:ext cx="696" cy="536146"/>
            </a:xfrm>
            <a:prstGeom prst="straightConnector1">
              <a:avLst/>
            </a:prstGeom>
            <a:noFill/>
            <a:ln w="53975">
              <a:headEnd w="sm" len="sm"/>
              <a:tailEnd type="triangle" w="med" len="med"/>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2849926742"/>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3"/>
          <p:cNvSpPr>
            <a:spLocks noGrp="1"/>
          </p:cNvSpPr>
          <p:nvPr>
            <p:ph type="title"/>
          </p:nvPr>
        </p:nvSpPr>
        <p:spPr>
          <a:xfrm>
            <a:off x="838200" y="365126"/>
            <a:ext cx="10515600" cy="881784"/>
          </a:xfrm>
        </p:spPr>
        <p:txBody>
          <a:bodyPr/>
          <a:lstStyle/>
          <a:p>
            <a:r>
              <a:rPr lang="ja-JP" altLang="en-US" dirty="0" smtClean="0"/>
              <a:t>鉛直投げ</a:t>
            </a:r>
            <a:r>
              <a:rPr lang="ja-JP" altLang="en-US" dirty="0"/>
              <a:t>上</a:t>
            </a:r>
            <a:r>
              <a:rPr lang="ja-JP" altLang="en-US" dirty="0" smtClean="0"/>
              <a:t>げ</a:t>
            </a:r>
            <a:endParaRPr kumimoji="1" lang="ja-JP" altLang="en-US" dirty="0"/>
          </a:p>
        </p:txBody>
      </p:sp>
      <mc:AlternateContent xmlns:mc="http://schemas.openxmlformats.org/markup-compatibility/2006" xmlns:a14="http://schemas.microsoft.com/office/drawing/2010/main">
        <mc:Choice Requires="a14">
          <p:sp>
            <p:nvSpPr>
              <p:cNvPr id="5" name="コンテンツ プレースホルダー 4"/>
              <p:cNvSpPr>
                <a:spLocks noGrp="1"/>
              </p:cNvSpPr>
              <p:nvPr>
                <p:ph sz="half" idx="1"/>
              </p:nvPr>
            </p:nvSpPr>
            <p:spPr>
              <a:xfrm>
                <a:off x="838200" y="1426296"/>
                <a:ext cx="5181600" cy="5071485"/>
              </a:xfrm>
            </p:spPr>
            <p:txBody>
              <a:bodyPr>
                <a:normAutofit/>
              </a:bodyPr>
              <a:lstStyle/>
              <a:p>
                <a:pPr marL="0" indent="0">
                  <a:buNone/>
                </a:pPr>
                <a:r>
                  <a:rPr kumimoji="1" lang="en-US" altLang="ja-JP" dirty="0" smtClean="0">
                    <a:latin typeface="Times New Roman" panose="02020603050405020304" pitchFamily="18" charset="0"/>
                    <a:cs typeface="Times New Roman" panose="02020603050405020304" pitchFamily="18" charset="0"/>
                  </a:rPr>
                  <a:t>〔</a:t>
                </a:r>
                <a:r>
                  <a:rPr lang="ja-JP" altLang="en-US" dirty="0" smtClean="0">
                    <a:latin typeface="Times New Roman" panose="02020603050405020304" pitchFamily="18" charset="0"/>
                    <a:cs typeface="Times New Roman" panose="02020603050405020304" pitchFamily="18" charset="0"/>
                  </a:rPr>
                  <a:t>問</a:t>
                </a:r>
                <a:r>
                  <a:rPr kumimoji="1" lang="en-US" altLang="ja-JP" dirty="0" smtClean="0">
                    <a:latin typeface="Times New Roman" panose="02020603050405020304" pitchFamily="18" charset="0"/>
                    <a:cs typeface="Times New Roman" panose="02020603050405020304" pitchFamily="18" charset="0"/>
                  </a:rPr>
                  <a:t>〕</a:t>
                </a:r>
                <a:r>
                  <a:rPr kumimoji="1" lang="ja-JP" altLang="en-US" dirty="0" smtClean="0">
                    <a:latin typeface="Times New Roman" panose="02020603050405020304" pitchFamily="18" charset="0"/>
                    <a:cs typeface="Times New Roman" panose="02020603050405020304" pitchFamily="18" charset="0"/>
                  </a:rPr>
                  <a:t>　</a:t>
                </a:r>
                <a:r>
                  <a:rPr lang="ja-JP" altLang="en-US" dirty="0" smtClean="0">
                    <a:latin typeface="Times New Roman" panose="02020603050405020304" pitchFamily="18" charset="0"/>
                    <a:cs typeface="Times New Roman" panose="02020603050405020304" pitchFamily="18" charset="0"/>
                  </a:rPr>
                  <a:t>初速度</a:t>
                </a:r>
                <a:r>
                  <a:rPr lang="en-US" altLang="ja-JP" i="1" dirty="0">
                    <a:latin typeface="Times New Roman" panose="02020603050405020304" pitchFamily="18" charset="0"/>
                    <a:cs typeface="Times New Roman" panose="02020603050405020304" pitchFamily="18" charset="0"/>
                  </a:rPr>
                  <a:t>v</a:t>
                </a:r>
                <a:r>
                  <a:rPr lang="en-US" altLang="ja-JP" sz="1400" dirty="0">
                    <a:latin typeface="Times New Roman" panose="02020603050405020304" pitchFamily="18" charset="0"/>
                    <a:cs typeface="Times New Roman" panose="02020603050405020304" pitchFamily="18" charset="0"/>
                  </a:rPr>
                  <a:t>0</a:t>
                </a:r>
                <a:r>
                  <a:rPr lang="ja-JP" altLang="en-US" dirty="0" smtClean="0">
                    <a:latin typeface="Times New Roman" panose="02020603050405020304" pitchFamily="18" charset="0"/>
                    <a:cs typeface="Times New Roman" panose="02020603050405020304" pitchFamily="18" charset="0"/>
                  </a:rPr>
                  <a:t>で鉛直に投げ上げられた物体が最高点に達する時刻</a:t>
                </a:r>
                <a:r>
                  <a:rPr lang="en-US" altLang="ja-JP" i="1" dirty="0" smtClean="0">
                    <a:latin typeface="Times New Roman" panose="02020603050405020304" pitchFamily="18" charset="0"/>
                    <a:cs typeface="Times New Roman" panose="02020603050405020304" pitchFamily="18" charset="0"/>
                  </a:rPr>
                  <a:t>t</a:t>
                </a:r>
                <a:r>
                  <a:rPr lang="en-US" altLang="ja-JP" sz="1400" dirty="0" smtClean="0">
                    <a:latin typeface="Times New Roman" panose="02020603050405020304" pitchFamily="18" charset="0"/>
                    <a:cs typeface="Times New Roman" panose="02020603050405020304" pitchFamily="18" charset="0"/>
                  </a:rPr>
                  <a:t>1</a:t>
                </a:r>
                <a:r>
                  <a:rPr lang="ja-JP" altLang="en-US" dirty="0" smtClean="0">
                    <a:latin typeface="Times New Roman" panose="02020603050405020304" pitchFamily="18" charset="0"/>
                    <a:cs typeface="Times New Roman" panose="02020603050405020304" pitchFamily="18" charset="0"/>
                  </a:rPr>
                  <a:t>と</a:t>
                </a:r>
                <a:r>
                  <a:rPr lang="ja-JP" altLang="en-US" dirty="0">
                    <a:latin typeface="Times New Roman" panose="02020603050405020304" pitchFamily="18" charset="0"/>
                    <a:cs typeface="Times New Roman" panose="02020603050405020304" pitchFamily="18" charset="0"/>
                  </a:rPr>
                  <a:t>最高点の高さ</a:t>
                </a:r>
                <a:r>
                  <a:rPr lang="en-US" altLang="ja-JP" i="1" dirty="0">
                    <a:latin typeface="Times New Roman" panose="02020603050405020304" pitchFamily="18" charset="0"/>
                    <a:cs typeface="Times New Roman" panose="02020603050405020304" pitchFamily="18" charset="0"/>
                  </a:rPr>
                  <a:t>h</a:t>
                </a:r>
                <a:r>
                  <a:rPr lang="ja-JP" altLang="en-US" dirty="0" smtClean="0">
                    <a:latin typeface="Times New Roman" panose="02020603050405020304" pitchFamily="18" charset="0"/>
                    <a:cs typeface="Times New Roman" panose="02020603050405020304" pitchFamily="18" charset="0"/>
                  </a:rPr>
                  <a:t>を</a:t>
                </a:r>
                <a:r>
                  <a:rPr lang="en-US" altLang="ja-JP" i="1" dirty="0" smtClean="0">
                    <a:latin typeface="Times New Roman" panose="02020603050405020304" pitchFamily="18" charset="0"/>
                    <a:cs typeface="Times New Roman" panose="02020603050405020304" pitchFamily="18" charset="0"/>
                  </a:rPr>
                  <a:t>v</a:t>
                </a:r>
                <a:r>
                  <a:rPr lang="en-US" altLang="ja-JP" sz="1400" dirty="0" smtClean="0">
                    <a:latin typeface="Times New Roman" panose="02020603050405020304" pitchFamily="18" charset="0"/>
                    <a:cs typeface="Times New Roman" panose="02020603050405020304" pitchFamily="18" charset="0"/>
                  </a:rPr>
                  <a:t>0</a:t>
                </a:r>
                <a:r>
                  <a:rPr lang="ja-JP" altLang="en-US" dirty="0" smtClean="0">
                    <a:latin typeface="Times New Roman" panose="02020603050405020304" pitchFamily="18" charset="0"/>
                    <a:cs typeface="Times New Roman" panose="02020603050405020304" pitchFamily="18" charset="0"/>
                  </a:rPr>
                  <a:t>と</a:t>
                </a:r>
                <a:r>
                  <a:rPr lang="en-US" altLang="ja-JP" i="1" dirty="0" smtClean="0">
                    <a:latin typeface="Arial" panose="020B0604020202020204" pitchFamily="34" charset="0"/>
                    <a:cs typeface="Arial" panose="020B0604020202020204" pitchFamily="34" charset="0"/>
                  </a:rPr>
                  <a:t>g</a:t>
                </a:r>
                <a:r>
                  <a:rPr lang="en-US" altLang="ja-JP" i="1" dirty="0" smtClean="0">
                    <a:latin typeface="Times New Roman" panose="02020603050405020304" pitchFamily="18" charset="0"/>
                    <a:cs typeface="Times New Roman" panose="02020603050405020304" pitchFamily="18" charset="0"/>
                  </a:rPr>
                  <a:t> </a:t>
                </a:r>
                <a:r>
                  <a:rPr lang="ja-JP" altLang="en-US" dirty="0">
                    <a:latin typeface="Times New Roman" panose="02020603050405020304" pitchFamily="18" charset="0"/>
                    <a:cs typeface="Times New Roman" panose="02020603050405020304" pitchFamily="18" charset="0"/>
                  </a:rPr>
                  <a:t>を用いて表してみましょう</a:t>
                </a:r>
                <a:r>
                  <a:rPr lang="ja-JP" altLang="en-US" dirty="0" smtClean="0">
                    <a:latin typeface="Times New Roman" panose="02020603050405020304" pitchFamily="18" charset="0"/>
                    <a:cs typeface="Times New Roman" panose="02020603050405020304" pitchFamily="18" charset="0"/>
                  </a:rPr>
                  <a:t>。</a:t>
                </a:r>
                <a:endParaRPr lang="en-US" altLang="ja-JP" dirty="0" smtClean="0">
                  <a:latin typeface="Times New Roman" panose="02020603050405020304" pitchFamily="18" charset="0"/>
                  <a:cs typeface="Times New Roman" panose="02020603050405020304" pitchFamily="18" charset="0"/>
                </a:endParaRPr>
              </a:p>
              <a:p>
                <a:pPr marL="0" indent="0">
                  <a:buNone/>
                </a:pPr>
                <a:r>
                  <a:rPr lang="ja-JP" altLang="en-US" dirty="0" smtClean="0">
                    <a:latin typeface="Times New Roman" panose="02020603050405020304" pitchFamily="18" charset="0"/>
                    <a:cs typeface="Times New Roman" panose="02020603050405020304" pitchFamily="18" charset="0"/>
                  </a:rPr>
                  <a:t>（ヒント）最高点では物体の速度</a:t>
                </a:r>
                <a:r>
                  <a:rPr lang="en-US" altLang="ja-JP" i="1" dirty="0">
                    <a:latin typeface="Times New Roman" panose="02020603050405020304" pitchFamily="18" charset="0"/>
                    <a:cs typeface="Times New Roman" panose="02020603050405020304" pitchFamily="18" charset="0"/>
                  </a:rPr>
                  <a:t>v</a:t>
                </a:r>
                <a:r>
                  <a:rPr lang="ja-JP" altLang="en-US" dirty="0" smtClean="0">
                    <a:latin typeface="Times New Roman" panose="02020603050405020304" pitchFamily="18" charset="0"/>
                    <a:cs typeface="Times New Roman" panose="02020603050405020304" pitchFamily="18" charset="0"/>
                  </a:rPr>
                  <a:t>は</a:t>
                </a:r>
                <a:r>
                  <a:rPr lang="en-US" altLang="ja-JP" dirty="0" smtClean="0">
                    <a:latin typeface="Times New Roman" panose="02020603050405020304" pitchFamily="18" charset="0"/>
                    <a:cs typeface="Times New Roman" panose="02020603050405020304" pitchFamily="18" charset="0"/>
                  </a:rPr>
                  <a:t>0</a:t>
                </a:r>
                <a:r>
                  <a:rPr lang="ja-JP" altLang="en-US" dirty="0" smtClean="0">
                    <a:latin typeface="Times New Roman" panose="02020603050405020304" pitchFamily="18" charset="0"/>
                    <a:cs typeface="Times New Roman" panose="02020603050405020304" pitchFamily="18" charset="0"/>
                  </a:rPr>
                  <a:t>となります。</a:t>
                </a:r>
                <a:endParaRPr kumimoji="1" lang="en-US" altLang="ja-JP" dirty="0" smtClean="0">
                  <a:latin typeface="Times New Roman" panose="02020603050405020304" pitchFamily="18" charset="0"/>
                  <a:cs typeface="Times New Roman" panose="02020603050405020304" pitchFamily="18" charset="0"/>
                </a:endParaRPr>
              </a:p>
              <a:p>
                <a:pPr marL="0" indent="0">
                  <a:buNone/>
                </a:pPr>
                <a:r>
                  <a:rPr lang="ja-JP" altLang="en-US" dirty="0" smtClean="0">
                    <a:latin typeface="Times New Roman" panose="02020603050405020304" pitchFamily="18" charset="0"/>
                    <a:cs typeface="Times New Roman" panose="02020603050405020304" pitchFamily="18" charset="0"/>
                  </a:rPr>
                  <a:t>　　　　　　 </a:t>
                </a:r>
                <a:r>
                  <a:rPr lang="ja-JP" altLang="en-US" dirty="0">
                    <a:solidFill>
                      <a:srgbClr val="00B050"/>
                    </a:solidFill>
                    <a:latin typeface="Times New Roman" panose="02020603050405020304" pitchFamily="18" charset="0"/>
                    <a:cs typeface="Times New Roman" panose="02020603050405020304" pitchFamily="18" charset="0"/>
                  </a:rPr>
                  <a:t>（できたらクリック</a:t>
                </a:r>
                <a:r>
                  <a:rPr lang="ja-JP" altLang="en-US" dirty="0" smtClean="0">
                    <a:solidFill>
                      <a:srgbClr val="00B050"/>
                    </a:solidFill>
                    <a:latin typeface="Times New Roman" panose="02020603050405020304" pitchFamily="18" charset="0"/>
                    <a:cs typeface="Times New Roman" panose="02020603050405020304" pitchFamily="18" charset="0"/>
                  </a:rPr>
                  <a:t>）</a:t>
                </a:r>
                <a:endParaRPr lang="en-US" altLang="ja-JP" dirty="0" smtClean="0">
                  <a:solidFill>
                    <a:srgbClr val="00B050"/>
                  </a:solidFill>
                  <a:latin typeface="Times New Roman" panose="02020603050405020304" pitchFamily="18" charset="0"/>
                  <a:cs typeface="Times New Roman" panose="02020603050405020304" pitchFamily="18" charset="0"/>
                </a:endParaRPr>
              </a:p>
              <a:p>
                <a:pPr marL="0" indent="0">
                  <a:buNone/>
                </a:pPr>
                <a:r>
                  <a:rPr lang="en-US" altLang="ja-JP" dirty="0" smtClean="0">
                    <a:solidFill>
                      <a:srgbClr val="0070C0"/>
                    </a:solidFill>
                    <a:latin typeface="Times New Roman" panose="02020603050405020304" pitchFamily="18" charset="0"/>
                    <a:cs typeface="Times New Roman" panose="02020603050405020304" pitchFamily="18" charset="0"/>
                  </a:rPr>
                  <a:t>〔</a:t>
                </a:r>
                <a:r>
                  <a:rPr lang="ja-JP" altLang="en-US" dirty="0" smtClean="0">
                    <a:solidFill>
                      <a:srgbClr val="0070C0"/>
                    </a:solidFill>
                    <a:latin typeface="Times New Roman" panose="02020603050405020304" pitchFamily="18" charset="0"/>
                    <a:cs typeface="Times New Roman" panose="02020603050405020304" pitchFamily="18" charset="0"/>
                  </a:rPr>
                  <a:t>答</a:t>
                </a:r>
                <a:r>
                  <a:rPr lang="en-US" altLang="ja-JP" dirty="0" smtClean="0">
                    <a:solidFill>
                      <a:srgbClr val="0070C0"/>
                    </a:solidFill>
                    <a:latin typeface="Times New Roman" panose="02020603050405020304" pitchFamily="18" charset="0"/>
                    <a:cs typeface="Times New Roman" panose="02020603050405020304" pitchFamily="18" charset="0"/>
                  </a:rPr>
                  <a:t>〕</a:t>
                </a:r>
                <a:r>
                  <a:rPr lang="ja-JP" altLang="en-US" dirty="0" smtClean="0">
                    <a:solidFill>
                      <a:srgbClr val="0070C0"/>
                    </a:solidFill>
                    <a:latin typeface="Times New Roman" panose="02020603050405020304" pitchFamily="18" charset="0"/>
                    <a:cs typeface="Times New Roman" panose="02020603050405020304" pitchFamily="18" charset="0"/>
                  </a:rPr>
                  <a:t>　</a:t>
                </a:r>
                <a14:m>
                  <m:oMath xmlns:m="http://schemas.openxmlformats.org/officeDocument/2006/math">
                    <m:sSub>
                      <m:sSubPr>
                        <m:ctrlPr>
                          <a:rPr lang="en-US" altLang="ja-JP" b="0" i="1" smtClean="0">
                            <a:solidFill>
                              <a:srgbClr val="0070C0"/>
                            </a:solidFill>
                            <a:latin typeface="Cambria Math" panose="02040503050406030204" pitchFamily="18" charset="0"/>
                            <a:cs typeface="Times New Roman" panose="02020603050405020304" pitchFamily="18" charset="0"/>
                          </a:rPr>
                        </m:ctrlPr>
                      </m:sSubPr>
                      <m:e>
                        <m:r>
                          <a:rPr lang="en-US" altLang="ja-JP" b="0" i="1" smtClean="0">
                            <a:solidFill>
                              <a:srgbClr val="0070C0"/>
                            </a:solidFill>
                            <a:latin typeface="Cambria Math" panose="02040503050406030204" pitchFamily="18" charset="0"/>
                            <a:cs typeface="Times New Roman" panose="02020603050405020304" pitchFamily="18" charset="0"/>
                          </a:rPr>
                          <m:t>𝑡</m:t>
                        </m:r>
                      </m:e>
                      <m:sub>
                        <m:r>
                          <a:rPr lang="en-US" altLang="ja-JP" b="0" i="1" smtClean="0">
                            <a:solidFill>
                              <a:srgbClr val="0070C0"/>
                            </a:solidFill>
                            <a:latin typeface="Cambria Math" panose="02040503050406030204" pitchFamily="18" charset="0"/>
                            <a:cs typeface="Times New Roman" panose="02020603050405020304" pitchFamily="18" charset="0"/>
                          </a:rPr>
                          <m:t>1</m:t>
                        </m:r>
                      </m:sub>
                    </m:sSub>
                    <m:r>
                      <a:rPr lang="en-US" altLang="ja-JP" i="1" smtClean="0">
                        <a:solidFill>
                          <a:srgbClr val="0070C0"/>
                        </a:solidFill>
                        <a:latin typeface="Cambria Math" panose="02040503050406030204" pitchFamily="18" charset="0"/>
                        <a:cs typeface="Times New Roman" panose="02020603050405020304" pitchFamily="18" charset="0"/>
                      </a:rPr>
                      <m:t>=</m:t>
                    </m:r>
                    <m:f>
                      <m:fPr>
                        <m:ctrlPr>
                          <a:rPr lang="en-US" altLang="ja-JP" i="1" smtClean="0">
                            <a:solidFill>
                              <a:srgbClr val="0070C0"/>
                            </a:solidFill>
                            <a:latin typeface="Cambria Math" panose="02040503050406030204" pitchFamily="18" charset="0"/>
                            <a:cs typeface="Times New Roman" panose="02020603050405020304" pitchFamily="18" charset="0"/>
                          </a:rPr>
                        </m:ctrlPr>
                      </m:fPr>
                      <m:num>
                        <m:sSub>
                          <m:sSubPr>
                            <m:ctrlPr>
                              <a:rPr lang="en-US" altLang="ja-JP" i="1" smtClean="0">
                                <a:solidFill>
                                  <a:srgbClr val="0070C0"/>
                                </a:solidFill>
                                <a:latin typeface="Cambria Math" panose="02040503050406030204" pitchFamily="18" charset="0"/>
                                <a:cs typeface="Times New Roman" panose="02020603050405020304" pitchFamily="18" charset="0"/>
                              </a:rPr>
                            </m:ctrlPr>
                          </m:sSubPr>
                          <m:e>
                            <m:r>
                              <a:rPr lang="en-US" altLang="ja-JP" b="0" i="1" smtClean="0">
                                <a:solidFill>
                                  <a:srgbClr val="0070C0"/>
                                </a:solidFill>
                                <a:latin typeface="Cambria Math" panose="02040503050406030204" pitchFamily="18" charset="0"/>
                                <a:cs typeface="Times New Roman" panose="02020603050405020304" pitchFamily="18" charset="0"/>
                              </a:rPr>
                              <m:t>𝑣</m:t>
                            </m:r>
                          </m:e>
                          <m:sub>
                            <m:r>
                              <a:rPr lang="en-US" altLang="ja-JP" b="0" i="1" smtClean="0">
                                <a:solidFill>
                                  <a:srgbClr val="0070C0"/>
                                </a:solidFill>
                                <a:latin typeface="Cambria Math" panose="02040503050406030204" pitchFamily="18" charset="0"/>
                                <a:cs typeface="Times New Roman" panose="02020603050405020304" pitchFamily="18" charset="0"/>
                              </a:rPr>
                              <m:t>0</m:t>
                            </m:r>
                          </m:sub>
                        </m:sSub>
                      </m:num>
                      <m:den>
                        <m:r>
                          <a:rPr lang="en-US" altLang="ja-JP" b="0" i="1" smtClean="0">
                            <a:solidFill>
                              <a:srgbClr val="0070C0"/>
                            </a:solidFill>
                            <a:latin typeface="Cambria Math" panose="02040503050406030204" pitchFamily="18" charset="0"/>
                            <a:cs typeface="Times New Roman" panose="02020603050405020304" pitchFamily="18" charset="0"/>
                          </a:rPr>
                          <m:t>𝑔</m:t>
                        </m:r>
                      </m:den>
                    </m:f>
                    <m:r>
                      <a:rPr lang="ja-JP" altLang="en-US" i="1">
                        <a:solidFill>
                          <a:srgbClr val="0070C0"/>
                        </a:solidFill>
                        <a:latin typeface="Cambria Math" panose="02040503050406030204" pitchFamily="18" charset="0"/>
                        <a:cs typeface="Times New Roman" panose="02020603050405020304" pitchFamily="18" charset="0"/>
                      </a:rPr>
                      <m:t>、</m:t>
                    </m:r>
                    <m:r>
                      <a:rPr lang="en-US" altLang="ja-JP" b="0" i="1" smtClean="0">
                        <a:solidFill>
                          <a:srgbClr val="0070C0"/>
                        </a:solidFill>
                        <a:latin typeface="Cambria Math" panose="02040503050406030204" pitchFamily="18" charset="0"/>
                        <a:cs typeface="Times New Roman" panose="02020603050405020304" pitchFamily="18" charset="0"/>
                      </a:rPr>
                      <m:t> </m:t>
                    </m:r>
                    <m:r>
                      <a:rPr lang="en-US" altLang="ja-JP" b="0" i="1" dirty="0" smtClean="0">
                        <a:solidFill>
                          <a:srgbClr val="0070C0"/>
                        </a:solidFill>
                        <a:latin typeface="Cambria Math" panose="02040503050406030204" pitchFamily="18" charset="0"/>
                        <a:cs typeface="Times New Roman" panose="02020603050405020304" pitchFamily="18" charset="0"/>
                      </a:rPr>
                      <m:t>h</m:t>
                    </m:r>
                    <m:r>
                      <a:rPr lang="en-US" altLang="ja-JP" i="1" dirty="0" smtClean="0">
                        <a:solidFill>
                          <a:srgbClr val="0070C0"/>
                        </a:solidFill>
                        <a:latin typeface="Cambria Math" panose="02040503050406030204" pitchFamily="18" charset="0"/>
                        <a:cs typeface="Times New Roman" panose="02020603050405020304" pitchFamily="18" charset="0"/>
                      </a:rPr>
                      <m:t>=</m:t>
                    </m:r>
                    <m:f>
                      <m:fPr>
                        <m:ctrlPr>
                          <a:rPr lang="en-US" altLang="ja-JP" i="1" dirty="0" smtClean="0">
                            <a:solidFill>
                              <a:srgbClr val="0070C0"/>
                            </a:solidFill>
                            <a:latin typeface="Cambria Math" panose="02040503050406030204" pitchFamily="18" charset="0"/>
                            <a:cs typeface="Times New Roman" panose="02020603050405020304" pitchFamily="18" charset="0"/>
                          </a:rPr>
                        </m:ctrlPr>
                      </m:fPr>
                      <m:num>
                        <m:sSubSup>
                          <m:sSubSupPr>
                            <m:ctrlPr>
                              <a:rPr lang="en-US" altLang="ja-JP" i="1" dirty="0" smtClean="0">
                                <a:solidFill>
                                  <a:srgbClr val="0070C0"/>
                                </a:solidFill>
                                <a:latin typeface="Cambria Math" panose="02040503050406030204" pitchFamily="18" charset="0"/>
                                <a:cs typeface="Times New Roman" panose="02020603050405020304" pitchFamily="18" charset="0"/>
                              </a:rPr>
                            </m:ctrlPr>
                          </m:sSubSupPr>
                          <m:e>
                            <m:r>
                              <a:rPr lang="en-US" altLang="ja-JP" b="0" i="1" dirty="0" smtClean="0">
                                <a:solidFill>
                                  <a:srgbClr val="0070C0"/>
                                </a:solidFill>
                                <a:latin typeface="Cambria Math" panose="02040503050406030204" pitchFamily="18" charset="0"/>
                                <a:cs typeface="Times New Roman" panose="02020603050405020304" pitchFamily="18" charset="0"/>
                              </a:rPr>
                              <m:t>𝑣</m:t>
                            </m:r>
                          </m:e>
                          <m:sub>
                            <m:r>
                              <a:rPr lang="en-US" altLang="ja-JP" b="0" i="1" dirty="0" smtClean="0">
                                <a:solidFill>
                                  <a:srgbClr val="0070C0"/>
                                </a:solidFill>
                                <a:latin typeface="Cambria Math" panose="02040503050406030204" pitchFamily="18" charset="0"/>
                                <a:cs typeface="Times New Roman" panose="02020603050405020304" pitchFamily="18" charset="0"/>
                              </a:rPr>
                              <m:t>0</m:t>
                            </m:r>
                          </m:sub>
                          <m:sup>
                            <m:r>
                              <a:rPr lang="en-US" altLang="ja-JP" b="0" i="1" dirty="0" smtClean="0">
                                <a:solidFill>
                                  <a:srgbClr val="0070C0"/>
                                </a:solidFill>
                                <a:latin typeface="Cambria Math" panose="02040503050406030204" pitchFamily="18" charset="0"/>
                                <a:cs typeface="Times New Roman" panose="02020603050405020304" pitchFamily="18" charset="0"/>
                              </a:rPr>
                              <m:t>2</m:t>
                            </m:r>
                          </m:sup>
                        </m:sSubSup>
                      </m:num>
                      <m:den>
                        <m:r>
                          <a:rPr lang="en-US" altLang="ja-JP" i="1" dirty="0" smtClean="0">
                            <a:solidFill>
                              <a:srgbClr val="0070C0"/>
                            </a:solidFill>
                            <a:latin typeface="Cambria Math" panose="02040503050406030204" pitchFamily="18" charset="0"/>
                            <a:cs typeface="Times New Roman" panose="02020603050405020304" pitchFamily="18" charset="0"/>
                          </a:rPr>
                          <m:t>2</m:t>
                        </m:r>
                        <m:r>
                          <a:rPr lang="en-US" altLang="ja-JP" b="0" i="1" dirty="0" smtClean="0">
                            <a:solidFill>
                              <a:srgbClr val="0070C0"/>
                            </a:solidFill>
                            <a:latin typeface="Cambria Math" panose="02040503050406030204" pitchFamily="18" charset="0"/>
                            <a:cs typeface="Times New Roman" panose="02020603050405020304" pitchFamily="18" charset="0"/>
                          </a:rPr>
                          <m:t>𝑔</m:t>
                        </m:r>
                      </m:den>
                    </m:f>
                  </m:oMath>
                </a14:m>
                <a:endParaRPr lang="en-US" altLang="ja-JP" dirty="0" smtClean="0">
                  <a:solidFill>
                    <a:srgbClr val="0070C0"/>
                  </a:solidFill>
                  <a:latin typeface="Times New Roman" panose="02020603050405020304" pitchFamily="18" charset="0"/>
                  <a:cs typeface="Times New Roman" panose="02020603050405020304" pitchFamily="18" charset="0"/>
                </a:endParaRPr>
              </a:p>
              <a:p>
                <a:pPr marL="0" indent="0">
                  <a:buNone/>
                </a:pPr>
                <a:endParaRPr lang="en-US" altLang="ja-JP" dirty="0">
                  <a:solidFill>
                    <a:srgbClr val="0070C0"/>
                  </a:solidFill>
                  <a:latin typeface="Times New Roman" panose="02020603050405020304" pitchFamily="18" charset="0"/>
                  <a:cs typeface="Times New Roman" panose="02020603050405020304" pitchFamily="18" charset="0"/>
                </a:endParaRPr>
              </a:p>
            </p:txBody>
          </p:sp>
        </mc:Choice>
        <mc:Fallback xmlns="">
          <p:sp>
            <p:nvSpPr>
              <p:cNvPr id="5" name="コンテンツ プレースホルダー 4"/>
              <p:cNvSpPr>
                <a:spLocks noGrp="1" noRot="1" noChangeAspect="1" noMove="1" noResize="1" noEditPoints="1" noAdjustHandles="1" noChangeArrowheads="1" noChangeShapeType="1" noTextEdit="1"/>
              </p:cNvSpPr>
              <p:nvPr>
                <p:ph sz="half" idx="1"/>
              </p:nvPr>
            </p:nvSpPr>
            <p:spPr>
              <a:xfrm>
                <a:off x="838200" y="1426296"/>
                <a:ext cx="5181600" cy="5071485"/>
              </a:xfrm>
              <a:blipFill rotWithShape="0">
                <a:blip r:embed="rId2"/>
                <a:stretch>
                  <a:fillRect l="-2471" t="-2524"/>
                </a:stretch>
              </a:blipFill>
            </p:spPr>
            <p:txBody>
              <a:bodyPr/>
              <a:lstStyle/>
              <a:p>
                <a:r>
                  <a:rPr lang="ja-JP" altLang="en-US">
                    <a:noFill/>
                  </a:rPr>
                  <a:t> </a:t>
                </a:r>
              </a:p>
            </p:txBody>
          </p:sp>
        </mc:Fallback>
      </mc:AlternateContent>
      <p:grpSp>
        <p:nvGrpSpPr>
          <p:cNvPr id="42" name="グループ化 41"/>
          <p:cNvGrpSpPr/>
          <p:nvPr/>
        </p:nvGrpSpPr>
        <p:grpSpPr>
          <a:xfrm>
            <a:off x="7916961" y="747556"/>
            <a:ext cx="3637370" cy="5750225"/>
            <a:chOff x="7345461" y="662369"/>
            <a:chExt cx="3637370" cy="5750225"/>
          </a:xfrm>
        </p:grpSpPr>
        <p:grpSp>
          <p:nvGrpSpPr>
            <p:cNvPr id="43" name="グループ化 42"/>
            <p:cNvGrpSpPr/>
            <p:nvPr/>
          </p:nvGrpSpPr>
          <p:grpSpPr>
            <a:xfrm>
              <a:off x="7345461" y="662369"/>
              <a:ext cx="3637370" cy="5750225"/>
              <a:chOff x="7345461" y="662369"/>
              <a:chExt cx="3637370" cy="5750225"/>
            </a:xfrm>
          </p:grpSpPr>
          <p:grpSp>
            <p:nvGrpSpPr>
              <p:cNvPr id="45" name="グループ化 44"/>
              <p:cNvGrpSpPr/>
              <p:nvPr/>
            </p:nvGrpSpPr>
            <p:grpSpPr>
              <a:xfrm>
                <a:off x="7345461" y="662369"/>
                <a:ext cx="3637370" cy="5750225"/>
                <a:chOff x="6866487" y="633341"/>
                <a:chExt cx="3637370" cy="5750225"/>
              </a:xfrm>
            </p:grpSpPr>
            <p:grpSp>
              <p:nvGrpSpPr>
                <p:cNvPr id="47" name="グループ化 46"/>
                <p:cNvGrpSpPr/>
                <p:nvPr/>
              </p:nvGrpSpPr>
              <p:grpSpPr>
                <a:xfrm>
                  <a:off x="6866487" y="633341"/>
                  <a:ext cx="3637370" cy="5750225"/>
                  <a:chOff x="6866487" y="633341"/>
                  <a:chExt cx="3637370" cy="5750225"/>
                </a:xfrm>
              </p:grpSpPr>
              <p:sp>
                <p:nvSpPr>
                  <p:cNvPr id="49" name="正方形/長方形 48"/>
                  <p:cNvSpPr/>
                  <p:nvPr/>
                </p:nvSpPr>
                <p:spPr>
                  <a:xfrm>
                    <a:off x="6866487" y="633341"/>
                    <a:ext cx="3637370" cy="575022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50" name="グループ化 49"/>
                  <p:cNvGrpSpPr/>
                  <p:nvPr/>
                </p:nvGrpSpPr>
                <p:grpSpPr>
                  <a:xfrm>
                    <a:off x="7562319" y="846693"/>
                    <a:ext cx="2574090" cy="4856664"/>
                    <a:chOff x="7562319" y="846693"/>
                    <a:chExt cx="2574090" cy="4856664"/>
                  </a:xfrm>
                  <a:noFill/>
                </p:grpSpPr>
                <p:sp>
                  <p:nvSpPr>
                    <p:cNvPr id="51" name="テキスト ボックス 50"/>
                    <p:cNvSpPr txBox="1"/>
                    <p:nvPr/>
                  </p:nvSpPr>
                  <p:spPr>
                    <a:xfrm>
                      <a:off x="8345793" y="1791156"/>
                      <a:ext cx="1005111" cy="400110"/>
                    </a:xfrm>
                    <a:prstGeom prst="rect">
                      <a:avLst/>
                    </a:prstGeom>
                    <a:grpFill/>
                  </p:spPr>
                  <p:txBody>
                    <a:bodyPr wrap="square" rtlCol="0">
                      <a:spAutoFit/>
                    </a:bodyPr>
                    <a:lstStyle/>
                    <a:p>
                      <a:r>
                        <a:rPr lang="ja-JP" altLang="en-US" dirty="0" smtClean="0"/>
                        <a:t>速度 </a:t>
                      </a:r>
                      <a:r>
                        <a:rPr lang="en-US" altLang="ja-JP" sz="2000" i="1" dirty="0" smtClean="0">
                          <a:latin typeface="Times New Roman" panose="02020603050405020304" pitchFamily="18" charset="0"/>
                          <a:cs typeface="Times New Roman" panose="02020603050405020304" pitchFamily="18" charset="0"/>
                        </a:rPr>
                        <a:t>v</a:t>
                      </a:r>
                    </a:p>
                  </p:txBody>
                </p:sp>
                <p:grpSp>
                  <p:nvGrpSpPr>
                    <p:cNvPr id="52" name="グループ化 51"/>
                    <p:cNvGrpSpPr/>
                    <p:nvPr/>
                  </p:nvGrpSpPr>
                  <p:grpSpPr>
                    <a:xfrm>
                      <a:off x="7562319" y="846693"/>
                      <a:ext cx="2574090" cy="4856664"/>
                      <a:chOff x="7272036" y="643497"/>
                      <a:chExt cx="2574090" cy="4856664"/>
                    </a:xfrm>
                    <a:grpFill/>
                  </p:grpSpPr>
                  <p:grpSp>
                    <p:nvGrpSpPr>
                      <p:cNvPr id="53" name="グループ化 52"/>
                      <p:cNvGrpSpPr/>
                      <p:nvPr/>
                    </p:nvGrpSpPr>
                    <p:grpSpPr>
                      <a:xfrm>
                        <a:off x="7659159" y="643497"/>
                        <a:ext cx="2186967" cy="4856664"/>
                        <a:chOff x="7659159" y="643497"/>
                        <a:chExt cx="2186967" cy="4856664"/>
                      </a:xfrm>
                      <a:grpFill/>
                    </p:grpSpPr>
                    <p:grpSp>
                      <p:nvGrpSpPr>
                        <p:cNvPr id="56" name="グループ化 55"/>
                        <p:cNvGrpSpPr/>
                        <p:nvPr/>
                      </p:nvGrpSpPr>
                      <p:grpSpPr>
                        <a:xfrm>
                          <a:off x="7659159" y="643497"/>
                          <a:ext cx="1775261" cy="4856664"/>
                          <a:chOff x="7517824" y="1106481"/>
                          <a:chExt cx="1775261" cy="4856664"/>
                        </a:xfrm>
                        <a:grpFill/>
                      </p:grpSpPr>
                      <p:grpSp>
                        <p:nvGrpSpPr>
                          <p:cNvPr id="58" name="グループ化 57"/>
                          <p:cNvGrpSpPr/>
                          <p:nvPr/>
                        </p:nvGrpSpPr>
                        <p:grpSpPr>
                          <a:xfrm>
                            <a:off x="7517824" y="1106481"/>
                            <a:ext cx="1775261" cy="4856664"/>
                            <a:chOff x="7517824" y="1106481"/>
                            <a:chExt cx="1775261" cy="4856664"/>
                          </a:xfrm>
                          <a:grpFill/>
                        </p:grpSpPr>
                        <p:grpSp>
                          <p:nvGrpSpPr>
                            <p:cNvPr id="60" name="グループ化 59"/>
                            <p:cNvGrpSpPr/>
                            <p:nvPr/>
                          </p:nvGrpSpPr>
                          <p:grpSpPr>
                            <a:xfrm>
                              <a:off x="7517824" y="1106481"/>
                              <a:ext cx="1775261" cy="4856664"/>
                              <a:chOff x="7517824" y="1106481"/>
                              <a:chExt cx="1775261" cy="4856664"/>
                            </a:xfrm>
                            <a:grpFill/>
                          </p:grpSpPr>
                          <p:grpSp>
                            <p:nvGrpSpPr>
                              <p:cNvPr id="64" name="グループ化 63"/>
                              <p:cNvGrpSpPr/>
                              <p:nvPr/>
                            </p:nvGrpSpPr>
                            <p:grpSpPr>
                              <a:xfrm>
                                <a:off x="7797796" y="1426296"/>
                                <a:ext cx="128817" cy="4536849"/>
                                <a:chOff x="7594598" y="1530143"/>
                                <a:chExt cx="128817" cy="4536849"/>
                              </a:xfrm>
                              <a:grpFill/>
                            </p:grpSpPr>
                            <p:cxnSp>
                              <p:nvCxnSpPr>
                                <p:cNvPr id="69" name="直線矢印コネクタ 68"/>
                                <p:cNvCxnSpPr/>
                                <p:nvPr/>
                              </p:nvCxnSpPr>
                              <p:spPr>
                                <a:xfrm flipV="1">
                                  <a:off x="7723415" y="1530143"/>
                                  <a:ext cx="0" cy="4536849"/>
                                </a:xfrm>
                                <a:prstGeom prst="straightConnector1">
                                  <a:avLst/>
                                </a:prstGeom>
                                <a:grpFill/>
                                <a:ln w="9525">
                                  <a:solidFill>
                                    <a:schemeClr val="tx1"/>
                                  </a:solidFill>
                                  <a:tailEnd type="stealth" w="med" len="lg"/>
                                </a:ln>
                              </p:spPr>
                              <p:style>
                                <a:lnRef idx="1">
                                  <a:schemeClr val="accent1"/>
                                </a:lnRef>
                                <a:fillRef idx="0">
                                  <a:schemeClr val="accent1"/>
                                </a:fillRef>
                                <a:effectRef idx="0">
                                  <a:schemeClr val="accent1"/>
                                </a:effectRef>
                                <a:fontRef idx="minor">
                                  <a:schemeClr val="tx1"/>
                                </a:fontRef>
                              </p:style>
                            </p:cxnSp>
                            <p:sp>
                              <p:nvSpPr>
                                <p:cNvPr id="70" name="楕円 8"/>
                                <p:cNvSpPr/>
                                <p:nvPr/>
                              </p:nvSpPr>
                              <p:spPr>
                                <a:xfrm>
                                  <a:off x="7594598" y="1685927"/>
                                  <a:ext cx="45719" cy="45719"/>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65" name="テキスト ボックス 64"/>
                              <p:cNvSpPr txBox="1"/>
                              <p:nvPr/>
                            </p:nvSpPr>
                            <p:spPr>
                              <a:xfrm>
                                <a:off x="8212884" y="5458029"/>
                                <a:ext cx="1005111" cy="369332"/>
                              </a:xfrm>
                              <a:prstGeom prst="rect">
                                <a:avLst/>
                              </a:prstGeom>
                              <a:grpFill/>
                            </p:spPr>
                            <p:txBody>
                              <a:bodyPr wrap="square" rtlCol="0">
                                <a:spAutoFit/>
                              </a:bodyPr>
                              <a:lstStyle/>
                              <a:p>
                                <a:r>
                                  <a:rPr lang="ja-JP" altLang="en-US" dirty="0" smtClean="0"/>
                                  <a:t>時刻 </a:t>
                                </a:r>
                                <a:r>
                                  <a:rPr lang="en-US" altLang="ja-JP" dirty="0" smtClean="0"/>
                                  <a:t>0</a:t>
                                </a:r>
                                <a:endParaRPr kumimoji="1" lang="ja-JP" altLang="en-US" dirty="0"/>
                              </a:p>
                            </p:txBody>
                          </p:sp>
                          <p:sp>
                            <p:nvSpPr>
                              <p:cNvPr id="66" name="テキスト ボックス 65"/>
                              <p:cNvSpPr txBox="1"/>
                              <p:nvPr/>
                            </p:nvSpPr>
                            <p:spPr>
                              <a:xfrm>
                                <a:off x="8287974" y="2681434"/>
                                <a:ext cx="1005111" cy="400110"/>
                              </a:xfrm>
                              <a:prstGeom prst="rect">
                                <a:avLst/>
                              </a:prstGeom>
                              <a:grpFill/>
                            </p:spPr>
                            <p:txBody>
                              <a:bodyPr wrap="square" rtlCol="0">
                                <a:spAutoFit/>
                              </a:bodyPr>
                              <a:lstStyle/>
                              <a:p>
                                <a:r>
                                  <a:rPr lang="ja-JP" altLang="en-US" dirty="0" smtClean="0"/>
                                  <a:t>時刻 </a:t>
                                </a:r>
                                <a:r>
                                  <a:rPr lang="en-US" altLang="ja-JP" sz="2000" i="1" dirty="0" smtClean="0">
                                    <a:latin typeface="Times New Roman" panose="02020603050405020304" pitchFamily="18" charset="0"/>
                                    <a:cs typeface="Times New Roman" panose="02020603050405020304" pitchFamily="18" charset="0"/>
                                  </a:rPr>
                                  <a:t>t</a:t>
                                </a:r>
                              </a:p>
                            </p:txBody>
                          </p:sp>
                          <p:sp>
                            <p:nvSpPr>
                              <p:cNvPr id="67" name="テキスト ボックス 66"/>
                              <p:cNvSpPr txBox="1"/>
                              <p:nvPr/>
                            </p:nvSpPr>
                            <p:spPr>
                              <a:xfrm>
                                <a:off x="7607484" y="5231288"/>
                                <a:ext cx="540654" cy="369332"/>
                              </a:xfrm>
                              <a:prstGeom prst="rect">
                                <a:avLst/>
                              </a:prstGeom>
                              <a:grpFill/>
                            </p:spPr>
                            <p:txBody>
                              <a:bodyPr wrap="square" rtlCol="0">
                                <a:spAutoFit/>
                              </a:bodyPr>
                              <a:lstStyle/>
                              <a:p>
                                <a:r>
                                  <a:rPr lang="en-US" altLang="ja-JP" dirty="0"/>
                                  <a:t>O</a:t>
                                </a:r>
                                <a:endParaRPr kumimoji="1" lang="ja-JP" altLang="en-US" dirty="0"/>
                              </a:p>
                            </p:txBody>
                          </p:sp>
                          <p:sp>
                            <p:nvSpPr>
                              <p:cNvPr id="68" name="テキスト ボックス 67"/>
                              <p:cNvSpPr txBox="1"/>
                              <p:nvPr/>
                            </p:nvSpPr>
                            <p:spPr>
                              <a:xfrm>
                                <a:off x="7517824" y="1106481"/>
                                <a:ext cx="493480" cy="400110"/>
                              </a:xfrm>
                              <a:prstGeom prst="rect">
                                <a:avLst/>
                              </a:prstGeom>
                              <a:grpFill/>
                            </p:spPr>
                            <p:txBody>
                              <a:bodyPr wrap="square" rtlCol="0">
                                <a:spAutoFit/>
                              </a:bodyPr>
                              <a:lstStyle/>
                              <a:p>
                                <a:r>
                                  <a:rPr lang="en-US" altLang="ja-JP" sz="2000" i="1" dirty="0" smtClean="0">
                                    <a:latin typeface="Times New Roman" panose="02020603050405020304" pitchFamily="18" charset="0"/>
                                    <a:cs typeface="Times New Roman" panose="02020603050405020304" pitchFamily="18" charset="0"/>
                                  </a:rPr>
                                  <a:t>y</a:t>
                                </a:r>
                              </a:p>
                            </p:txBody>
                          </p:sp>
                        </p:grpSp>
                        <p:sp>
                          <p:nvSpPr>
                            <p:cNvPr id="61" name="楕円 19"/>
                            <p:cNvSpPr/>
                            <p:nvPr/>
                          </p:nvSpPr>
                          <p:spPr>
                            <a:xfrm flipV="1">
                              <a:off x="8065770" y="5296655"/>
                              <a:ext cx="246743" cy="246743"/>
                            </a:xfrm>
                            <a:prstGeom prst="ellipse">
                              <a:avLst/>
                            </a:prstGeom>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2" name="楕円 20"/>
                            <p:cNvSpPr/>
                            <p:nvPr/>
                          </p:nvSpPr>
                          <p:spPr>
                            <a:xfrm>
                              <a:off x="8063028" y="2938711"/>
                              <a:ext cx="246743" cy="246743"/>
                            </a:xfrm>
                            <a:prstGeom prst="ellipse">
                              <a:avLst/>
                            </a:prstGeom>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63" name="直線矢印コネクタ 62"/>
                            <p:cNvCxnSpPr/>
                            <p:nvPr/>
                          </p:nvCxnSpPr>
                          <p:spPr>
                            <a:xfrm flipV="1">
                              <a:off x="8186052" y="4192798"/>
                              <a:ext cx="3124" cy="1112972"/>
                            </a:xfrm>
                            <a:prstGeom prst="straightConnector1">
                              <a:avLst/>
                            </a:prstGeom>
                            <a:grpFill/>
                            <a:ln w="53975">
                              <a:headEnd w="sm" len="sm"/>
                              <a:tailEnd type="triangle" w="med" len="med"/>
                            </a:ln>
                          </p:spPr>
                          <p:style>
                            <a:lnRef idx="1">
                              <a:schemeClr val="accent1"/>
                            </a:lnRef>
                            <a:fillRef idx="0">
                              <a:schemeClr val="accent1"/>
                            </a:fillRef>
                            <a:effectRef idx="0">
                              <a:schemeClr val="accent1"/>
                            </a:effectRef>
                            <a:fontRef idx="minor">
                              <a:schemeClr val="tx1"/>
                            </a:fontRef>
                          </p:style>
                        </p:cxnSp>
                      </p:grpSp>
                      <p:sp>
                        <p:nvSpPr>
                          <p:cNvPr id="59" name="下矢印 58"/>
                          <p:cNvSpPr/>
                          <p:nvPr/>
                        </p:nvSpPr>
                        <p:spPr>
                          <a:xfrm flipV="1">
                            <a:off x="8701696" y="3064685"/>
                            <a:ext cx="217589" cy="2347550"/>
                          </a:xfrm>
                          <a:prstGeom prst="downArrow">
                            <a:avLst/>
                          </a:prstGeom>
                          <a:grpFill/>
                          <a:ln w="15875">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57" name="テキスト ボックス 56"/>
                        <p:cNvSpPr txBox="1"/>
                        <p:nvPr/>
                      </p:nvSpPr>
                      <p:spPr>
                        <a:xfrm>
                          <a:off x="8951825" y="3529759"/>
                          <a:ext cx="894301" cy="400110"/>
                        </a:xfrm>
                        <a:prstGeom prst="rect">
                          <a:avLst/>
                        </a:prstGeom>
                        <a:grpFill/>
                      </p:spPr>
                      <p:txBody>
                        <a:bodyPr wrap="square" rtlCol="0">
                          <a:spAutoFit/>
                        </a:bodyPr>
                        <a:lstStyle/>
                        <a:p>
                          <a:r>
                            <a:rPr lang="ja-JP" altLang="en-US" dirty="0"/>
                            <a:t>変位</a:t>
                          </a:r>
                          <a:r>
                            <a:rPr lang="ja-JP" altLang="en-US" dirty="0" smtClean="0"/>
                            <a:t> </a:t>
                          </a:r>
                          <a:r>
                            <a:rPr lang="en-US" altLang="ja-JP" sz="2000" i="1" dirty="0" smtClean="0">
                              <a:latin typeface="Times New Roman" panose="02020603050405020304" pitchFamily="18" charset="0"/>
                              <a:cs typeface="Times New Roman" panose="02020603050405020304" pitchFamily="18" charset="0"/>
                            </a:rPr>
                            <a:t>y</a:t>
                          </a:r>
                        </a:p>
                      </p:txBody>
                    </p:sp>
                  </p:grpSp>
                  <p:sp>
                    <p:nvSpPr>
                      <p:cNvPr id="54" name="テキスト ボックス 53"/>
                      <p:cNvSpPr txBox="1"/>
                      <p:nvPr/>
                    </p:nvSpPr>
                    <p:spPr>
                      <a:xfrm>
                        <a:off x="7272036" y="2348032"/>
                        <a:ext cx="1005111" cy="400110"/>
                      </a:xfrm>
                      <a:prstGeom prst="rect">
                        <a:avLst/>
                      </a:prstGeom>
                      <a:grpFill/>
                    </p:spPr>
                    <p:txBody>
                      <a:bodyPr wrap="square" rtlCol="0">
                        <a:spAutoFit/>
                      </a:bodyPr>
                      <a:lstStyle/>
                      <a:p>
                        <a:r>
                          <a:rPr lang="ja-JP" altLang="en-US" dirty="0" smtClean="0"/>
                          <a:t>位置 </a:t>
                        </a:r>
                        <a:r>
                          <a:rPr lang="en-US" altLang="ja-JP" sz="2000" i="1" dirty="0" smtClean="0">
                            <a:latin typeface="Times New Roman" panose="02020603050405020304" pitchFamily="18" charset="0"/>
                            <a:cs typeface="Times New Roman" panose="02020603050405020304" pitchFamily="18" charset="0"/>
                          </a:rPr>
                          <a:t>y</a:t>
                        </a:r>
                      </a:p>
                    </p:txBody>
                  </p:sp>
                  <p:cxnSp>
                    <p:nvCxnSpPr>
                      <p:cNvPr id="55" name="直線コネクタ 54"/>
                      <p:cNvCxnSpPr/>
                      <p:nvPr/>
                    </p:nvCxnSpPr>
                    <p:spPr>
                      <a:xfrm>
                        <a:off x="8021689" y="2594671"/>
                        <a:ext cx="1038932" cy="4427"/>
                      </a:xfrm>
                      <a:prstGeom prst="line">
                        <a:avLst/>
                      </a:prstGeom>
                      <a:grpFill/>
                      <a:ln>
                        <a:solidFill>
                          <a:schemeClr val="tx1"/>
                        </a:solidFill>
                        <a:prstDash val="dash"/>
                      </a:ln>
                    </p:spPr>
                    <p:style>
                      <a:lnRef idx="1">
                        <a:schemeClr val="accent1"/>
                      </a:lnRef>
                      <a:fillRef idx="0">
                        <a:schemeClr val="accent1"/>
                      </a:fillRef>
                      <a:effectRef idx="0">
                        <a:schemeClr val="accent1"/>
                      </a:effectRef>
                      <a:fontRef idx="minor">
                        <a:schemeClr val="tx1"/>
                      </a:fontRef>
                    </p:style>
                  </p:cxnSp>
                </p:grpSp>
              </p:grpSp>
            </p:grpSp>
            <p:sp>
              <p:nvSpPr>
                <p:cNvPr id="48" name="楕円 38"/>
                <p:cNvSpPr/>
                <p:nvPr/>
              </p:nvSpPr>
              <p:spPr>
                <a:xfrm>
                  <a:off x="8307794" y="5120268"/>
                  <a:ext cx="85633" cy="75903"/>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46" name="テキスト ボックス 45"/>
              <p:cNvSpPr txBox="1"/>
              <p:nvPr/>
            </p:nvSpPr>
            <p:spPr>
              <a:xfrm>
                <a:off x="8796180" y="3606374"/>
                <a:ext cx="1005111" cy="677108"/>
              </a:xfrm>
              <a:prstGeom prst="rect">
                <a:avLst/>
              </a:prstGeom>
              <a:noFill/>
            </p:spPr>
            <p:txBody>
              <a:bodyPr wrap="square" rtlCol="0">
                <a:spAutoFit/>
              </a:bodyPr>
              <a:lstStyle/>
              <a:p>
                <a:r>
                  <a:rPr lang="ja-JP" altLang="en-US" dirty="0" smtClean="0"/>
                  <a:t>初速度</a:t>
                </a:r>
                <a:endParaRPr lang="en-US" altLang="ja-JP" dirty="0" smtClean="0"/>
              </a:p>
              <a:p>
                <a:r>
                  <a:rPr lang="ja-JP" altLang="en-US" dirty="0" smtClean="0"/>
                  <a:t> 　</a:t>
                </a:r>
                <a:r>
                  <a:rPr lang="ja-JP" altLang="en-US" dirty="0"/>
                  <a:t>　</a:t>
                </a:r>
                <a:r>
                  <a:rPr lang="en-US" altLang="ja-JP" sz="2000" i="1" dirty="0" smtClean="0">
                    <a:latin typeface="Times New Roman" panose="02020603050405020304" pitchFamily="18" charset="0"/>
                    <a:cs typeface="Times New Roman" panose="02020603050405020304" pitchFamily="18" charset="0"/>
                  </a:rPr>
                  <a:t>v</a:t>
                </a:r>
                <a:r>
                  <a:rPr lang="en-US" altLang="ja-JP" sz="1000" i="1" dirty="0" smtClean="0">
                    <a:latin typeface="Times New Roman" panose="02020603050405020304" pitchFamily="18" charset="0"/>
                    <a:cs typeface="Times New Roman" panose="02020603050405020304" pitchFamily="18" charset="0"/>
                  </a:rPr>
                  <a:t>0</a:t>
                </a:r>
              </a:p>
            </p:txBody>
          </p:sp>
        </p:grpSp>
        <p:cxnSp>
          <p:nvCxnSpPr>
            <p:cNvPr id="44" name="直線矢印コネクタ 43"/>
            <p:cNvCxnSpPr/>
            <p:nvPr/>
          </p:nvCxnSpPr>
          <p:spPr>
            <a:xfrm flipV="1">
              <a:off x="9099767" y="2158989"/>
              <a:ext cx="696" cy="536146"/>
            </a:xfrm>
            <a:prstGeom prst="straightConnector1">
              <a:avLst/>
            </a:prstGeom>
            <a:noFill/>
            <a:ln w="53975">
              <a:headEnd w="sm" len="sm"/>
              <a:tailEnd type="triangle" w="med" len="med"/>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618999819"/>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3"/>
          <p:cNvSpPr>
            <a:spLocks noGrp="1"/>
          </p:cNvSpPr>
          <p:nvPr>
            <p:ph type="title"/>
          </p:nvPr>
        </p:nvSpPr>
        <p:spPr>
          <a:xfrm>
            <a:off x="838200" y="365126"/>
            <a:ext cx="10515600" cy="881784"/>
          </a:xfrm>
        </p:spPr>
        <p:txBody>
          <a:bodyPr/>
          <a:lstStyle/>
          <a:p>
            <a:r>
              <a:rPr lang="ja-JP" altLang="en-US" dirty="0" smtClean="0"/>
              <a:t>鉛直投げ</a:t>
            </a:r>
            <a:r>
              <a:rPr lang="ja-JP" altLang="en-US" dirty="0"/>
              <a:t>上</a:t>
            </a:r>
            <a:r>
              <a:rPr lang="ja-JP" altLang="en-US" dirty="0" smtClean="0"/>
              <a:t>げ</a:t>
            </a:r>
            <a:endParaRPr kumimoji="1" lang="ja-JP" altLang="en-US" dirty="0"/>
          </a:p>
        </p:txBody>
      </p:sp>
      <mc:AlternateContent xmlns:mc="http://schemas.openxmlformats.org/markup-compatibility/2006" xmlns:a14="http://schemas.microsoft.com/office/drawing/2010/main">
        <mc:Choice Requires="a14">
          <p:sp>
            <p:nvSpPr>
              <p:cNvPr id="5" name="コンテンツ プレースホルダー 4"/>
              <p:cNvSpPr>
                <a:spLocks noGrp="1"/>
              </p:cNvSpPr>
              <p:nvPr>
                <p:ph sz="half" idx="1"/>
              </p:nvPr>
            </p:nvSpPr>
            <p:spPr>
              <a:xfrm>
                <a:off x="838200" y="1426296"/>
                <a:ext cx="5181600" cy="5071485"/>
              </a:xfrm>
            </p:spPr>
            <p:txBody>
              <a:bodyPr>
                <a:normAutofit/>
              </a:bodyPr>
              <a:lstStyle/>
              <a:p>
                <a:pPr marL="0" indent="0">
                  <a:buNone/>
                </a:pPr>
                <a:r>
                  <a:rPr kumimoji="1" lang="en-US" altLang="ja-JP" dirty="0" smtClean="0">
                    <a:latin typeface="Times New Roman" panose="02020603050405020304" pitchFamily="18" charset="0"/>
                    <a:cs typeface="Times New Roman" panose="02020603050405020304" pitchFamily="18" charset="0"/>
                  </a:rPr>
                  <a:t>〔</a:t>
                </a:r>
                <a:r>
                  <a:rPr lang="ja-JP" altLang="en-US" dirty="0" smtClean="0">
                    <a:latin typeface="Times New Roman" panose="02020603050405020304" pitchFamily="18" charset="0"/>
                    <a:cs typeface="Times New Roman" panose="02020603050405020304" pitchFamily="18" charset="0"/>
                  </a:rPr>
                  <a:t>問</a:t>
                </a:r>
                <a:r>
                  <a:rPr kumimoji="1" lang="en-US" altLang="ja-JP" dirty="0" smtClean="0">
                    <a:latin typeface="Times New Roman" panose="02020603050405020304" pitchFamily="18" charset="0"/>
                    <a:cs typeface="Times New Roman" panose="02020603050405020304" pitchFamily="18" charset="0"/>
                  </a:rPr>
                  <a:t>〕</a:t>
                </a:r>
                <a:r>
                  <a:rPr kumimoji="1" lang="ja-JP" altLang="en-US" dirty="0" smtClean="0">
                    <a:latin typeface="Times New Roman" panose="02020603050405020304" pitchFamily="18" charset="0"/>
                    <a:cs typeface="Times New Roman" panose="02020603050405020304" pitchFamily="18" charset="0"/>
                  </a:rPr>
                  <a:t>　</a:t>
                </a:r>
                <a:r>
                  <a:rPr lang="ja-JP" altLang="en-US" dirty="0" smtClean="0">
                    <a:latin typeface="Times New Roman" panose="02020603050405020304" pitchFamily="18" charset="0"/>
                    <a:cs typeface="Times New Roman" panose="02020603050405020304" pitchFamily="18" charset="0"/>
                  </a:rPr>
                  <a:t>初速度</a:t>
                </a:r>
                <a:r>
                  <a:rPr lang="en-US" altLang="ja-JP" i="1" dirty="0">
                    <a:latin typeface="Times New Roman" panose="02020603050405020304" pitchFamily="18" charset="0"/>
                    <a:cs typeface="Times New Roman" panose="02020603050405020304" pitchFamily="18" charset="0"/>
                  </a:rPr>
                  <a:t>v</a:t>
                </a:r>
                <a:r>
                  <a:rPr lang="en-US" altLang="ja-JP" sz="1400" dirty="0">
                    <a:latin typeface="Times New Roman" panose="02020603050405020304" pitchFamily="18" charset="0"/>
                    <a:cs typeface="Times New Roman" panose="02020603050405020304" pitchFamily="18" charset="0"/>
                  </a:rPr>
                  <a:t>0</a:t>
                </a:r>
                <a:r>
                  <a:rPr lang="ja-JP" altLang="en-US" dirty="0" smtClean="0">
                    <a:latin typeface="Times New Roman" panose="02020603050405020304" pitchFamily="18" charset="0"/>
                    <a:cs typeface="Times New Roman" panose="02020603050405020304" pitchFamily="18" charset="0"/>
                  </a:rPr>
                  <a:t>で鉛直に投げ上げられた物体がもとの位置にもどる時刻</a:t>
                </a:r>
                <a:r>
                  <a:rPr lang="en-US" altLang="ja-JP" i="1" dirty="0" smtClean="0">
                    <a:latin typeface="Times New Roman" panose="02020603050405020304" pitchFamily="18" charset="0"/>
                    <a:cs typeface="Times New Roman" panose="02020603050405020304" pitchFamily="18" charset="0"/>
                  </a:rPr>
                  <a:t>t</a:t>
                </a:r>
                <a:r>
                  <a:rPr lang="en-US" altLang="ja-JP" sz="1400" dirty="0" smtClean="0">
                    <a:latin typeface="Times New Roman" panose="02020603050405020304" pitchFamily="18" charset="0"/>
                    <a:cs typeface="Times New Roman" panose="02020603050405020304" pitchFamily="18" charset="0"/>
                  </a:rPr>
                  <a:t>2</a:t>
                </a:r>
                <a:r>
                  <a:rPr lang="ja-JP" altLang="en-US" dirty="0" smtClean="0">
                    <a:latin typeface="Times New Roman" panose="02020603050405020304" pitchFamily="18" charset="0"/>
                    <a:cs typeface="Times New Roman" panose="02020603050405020304" pitchFamily="18" charset="0"/>
                  </a:rPr>
                  <a:t>と、その時の速度</a:t>
                </a:r>
                <a:r>
                  <a:rPr lang="en-US" altLang="ja-JP" i="1" dirty="0" smtClean="0">
                    <a:latin typeface="Times New Roman" panose="02020603050405020304" pitchFamily="18" charset="0"/>
                    <a:cs typeface="Times New Roman" panose="02020603050405020304" pitchFamily="18" charset="0"/>
                  </a:rPr>
                  <a:t>v</a:t>
                </a:r>
                <a:r>
                  <a:rPr lang="en-US" altLang="ja-JP" sz="1400" dirty="0" smtClean="0">
                    <a:latin typeface="Times New Roman" panose="02020603050405020304" pitchFamily="18" charset="0"/>
                    <a:cs typeface="Times New Roman" panose="02020603050405020304" pitchFamily="18" charset="0"/>
                  </a:rPr>
                  <a:t>2</a:t>
                </a:r>
                <a:r>
                  <a:rPr lang="ja-JP" altLang="en-US" dirty="0" smtClean="0">
                    <a:latin typeface="Times New Roman" panose="02020603050405020304" pitchFamily="18" charset="0"/>
                    <a:cs typeface="Times New Roman" panose="02020603050405020304" pitchFamily="18" charset="0"/>
                  </a:rPr>
                  <a:t>を</a:t>
                </a:r>
                <a:r>
                  <a:rPr lang="en-US" altLang="ja-JP" i="1" dirty="0" smtClean="0">
                    <a:latin typeface="Times New Roman" panose="02020603050405020304" pitchFamily="18" charset="0"/>
                    <a:cs typeface="Times New Roman" panose="02020603050405020304" pitchFamily="18" charset="0"/>
                  </a:rPr>
                  <a:t>v</a:t>
                </a:r>
                <a:r>
                  <a:rPr lang="en-US" altLang="ja-JP" sz="1400" dirty="0" smtClean="0">
                    <a:latin typeface="Times New Roman" panose="02020603050405020304" pitchFamily="18" charset="0"/>
                    <a:cs typeface="Times New Roman" panose="02020603050405020304" pitchFamily="18" charset="0"/>
                  </a:rPr>
                  <a:t>0</a:t>
                </a:r>
                <a:r>
                  <a:rPr lang="ja-JP" altLang="en-US" dirty="0" smtClean="0">
                    <a:latin typeface="Times New Roman" panose="02020603050405020304" pitchFamily="18" charset="0"/>
                    <a:cs typeface="Times New Roman" panose="02020603050405020304" pitchFamily="18" charset="0"/>
                  </a:rPr>
                  <a:t>と</a:t>
                </a:r>
                <a:r>
                  <a:rPr lang="en-US" altLang="ja-JP" i="1" dirty="0" smtClean="0">
                    <a:latin typeface="Arial" panose="020B0604020202020204" pitchFamily="34" charset="0"/>
                    <a:cs typeface="Arial" panose="020B0604020202020204" pitchFamily="34" charset="0"/>
                  </a:rPr>
                  <a:t>g</a:t>
                </a:r>
                <a:r>
                  <a:rPr lang="en-US" altLang="ja-JP" i="1" dirty="0" smtClean="0">
                    <a:latin typeface="Times New Roman" panose="02020603050405020304" pitchFamily="18" charset="0"/>
                    <a:cs typeface="Times New Roman" panose="02020603050405020304" pitchFamily="18" charset="0"/>
                  </a:rPr>
                  <a:t> </a:t>
                </a:r>
                <a:r>
                  <a:rPr lang="ja-JP" altLang="en-US" dirty="0">
                    <a:latin typeface="Times New Roman" panose="02020603050405020304" pitchFamily="18" charset="0"/>
                    <a:cs typeface="Times New Roman" panose="02020603050405020304" pitchFamily="18" charset="0"/>
                  </a:rPr>
                  <a:t>を用いて表してみましょう</a:t>
                </a:r>
                <a:r>
                  <a:rPr lang="ja-JP" altLang="en-US" dirty="0" smtClean="0">
                    <a:latin typeface="Times New Roman" panose="02020603050405020304" pitchFamily="18" charset="0"/>
                    <a:cs typeface="Times New Roman" panose="02020603050405020304" pitchFamily="18" charset="0"/>
                  </a:rPr>
                  <a:t>。</a:t>
                </a:r>
                <a:endParaRPr lang="en-US" altLang="ja-JP" dirty="0" smtClean="0">
                  <a:latin typeface="Times New Roman" panose="02020603050405020304" pitchFamily="18" charset="0"/>
                  <a:cs typeface="Times New Roman" panose="02020603050405020304" pitchFamily="18" charset="0"/>
                </a:endParaRPr>
              </a:p>
              <a:p>
                <a:pPr marL="0" indent="0">
                  <a:buNone/>
                </a:pPr>
                <a:r>
                  <a:rPr lang="ja-JP" altLang="en-US" dirty="0" smtClean="0">
                    <a:latin typeface="Times New Roman" panose="02020603050405020304" pitchFamily="18" charset="0"/>
                    <a:cs typeface="Times New Roman" panose="02020603050405020304" pitchFamily="18" charset="0"/>
                  </a:rPr>
                  <a:t>（ヒント）元の位置にもどったとき</a:t>
                </a:r>
                <a:r>
                  <a:rPr lang="ja-JP" altLang="en-US" dirty="0">
                    <a:latin typeface="Times New Roman" panose="02020603050405020304" pitchFamily="18" charset="0"/>
                    <a:cs typeface="Times New Roman" panose="02020603050405020304" pitchFamily="18" charset="0"/>
                  </a:rPr>
                  <a:t>、</a:t>
                </a:r>
                <a:r>
                  <a:rPr lang="ja-JP" altLang="en-US" dirty="0" smtClean="0">
                    <a:latin typeface="Times New Roman" panose="02020603050405020304" pitchFamily="18" charset="0"/>
                    <a:cs typeface="Times New Roman" panose="02020603050405020304" pitchFamily="18" charset="0"/>
                  </a:rPr>
                  <a:t>変位</a:t>
                </a:r>
                <a:r>
                  <a:rPr lang="en-US" altLang="ja-JP" i="1" dirty="0" smtClean="0">
                    <a:latin typeface="Times New Roman" panose="02020603050405020304" pitchFamily="18" charset="0"/>
                    <a:cs typeface="Times New Roman" panose="02020603050405020304" pitchFamily="18" charset="0"/>
                  </a:rPr>
                  <a:t>y</a:t>
                </a:r>
                <a:r>
                  <a:rPr lang="ja-JP" altLang="en-US" dirty="0" smtClean="0">
                    <a:latin typeface="Times New Roman" panose="02020603050405020304" pitchFamily="18" charset="0"/>
                    <a:cs typeface="Times New Roman" panose="02020603050405020304" pitchFamily="18" charset="0"/>
                  </a:rPr>
                  <a:t>は</a:t>
                </a:r>
                <a:r>
                  <a:rPr lang="en-US" altLang="ja-JP" dirty="0" smtClean="0">
                    <a:latin typeface="Times New Roman" panose="02020603050405020304" pitchFamily="18" charset="0"/>
                    <a:cs typeface="Times New Roman" panose="02020603050405020304" pitchFamily="18" charset="0"/>
                  </a:rPr>
                  <a:t>0</a:t>
                </a:r>
                <a:r>
                  <a:rPr lang="ja-JP" altLang="en-US" dirty="0" smtClean="0">
                    <a:latin typeface="Times New Roman" panose="02020603050405020304" pitchFamily="18" charset="0"/>
                    <a:cs typeface="Times New Roman" panose="02020603050405020304" pitchFamily="18" charset="0"/>
                  </a:rPr>
                  <a:t>となります。</a:t>
                </a:r>
                <a:endParaRPr kumimoji="1" lang="en-US" altLang="ja-JP" dirty="0" smtClean="0">
                  <a:latin typeface="Times New Roman" panose="02020603050405020304" pitchFamily="18" charset="0"/>
                  <a:cs typeface="Times New Roman" panose="02020603050405020304" pitchFamily="18" charset="0"/>
                </a:endParaRPr>
              </a:p>
              <a:p>
                <a:pPr marL="0" indent="0">
                  <a:buNone/>
                </a:pPr>
                <a:r>
                  <a:rPr lang="ja-JP" altLang="en-US" dirty="0" smtClean="0">
                    <a:latin typeface="Times New Roman" panose="02020603050405020304" pitchFamily="18" charset="0"/>
                    <a:cs typeface="Times New Roman" panose="02020603050405020304" pitchFamily="18" charset="0"/>
                  </a:rPr>
                  <a:t>　　　　　　 </a:t>
                </a:r>
                <a:r>
                  <a:rPr lang="ja-JP" altLang="en-US" dirty="0">
                    <a:solidFill>
                      <a:srgbClr val="00B050"/>
                    </a:solidFill>
                    <a:latin typeface="Times New Roman" panose="02020603050405020304" pitchFamily="18" charset="0"/>
                    <a:cs typeface="Times New Roman" panose="02020603050405020304" pitchFamily="18" charset="0"/>
                  </a:rPr>
                  <a:t>（できたらクリック</a:t>
                </a:r>
                <a:r>
                  <a:rPr lang="ja-JP" altLang="en-US" dirty="0" smtClean="0">
                    <a:solidFill>
                      <a:srgbClr val="00B050"/>
                    </a:solidFill>
                    <a:latin typeface="Times New Roman" panose="02020603050405020304" pitchFamily="18" charset="0"/>
                    <a:cs typeface="Times New Roman" panose="02020603050405020304" pitchFamily="18" charset="0"/>
                  </a:rPr>
                  <a:t>）</a:t>
                </a:r>
                <a:endParaRPr lang="en-US" altLang="ja-JP" dirty="0" smtClean="0">
                  <a:solidFill>
                    <a:srgbClr val="00B050"/>
                  </a:solidFill>
                  <a:latin typeface="Times New Roman" panose="02020603050405020304" pitchFamily="18" charset="0"/>
                  <a:cs typeface="Times New Roman" panose="02020603050405020304" pitchFamily="18" charset="0"/>
                </a:endParaRPr>
              </a:p>
              <a:p>
                <a:pPr marL="0" indent="0">
                  <a:buNone/>
                </a:pPr>
                <a:r>
                  <a:rPr lang="en-US" altLang="ja-JP" dirty="0" smtClean="0">
                    <a:solidFill>
                      <a:srgbClr val="0070C0"/>
                    </a:solidFill>
                    <a:latin typeface="Times New Roman" panose="02020603050405020304" pitchFamily="18" charset="0"/>
                    <a:cs typeface="Times New Roman" panose="02020603050405020304" pitchFamily="18" charset="0"/>
                  </a:rPr>
                  <a:t>〔</a:t>
                </a:r>
                <a:r>
                  <a:rPr lang="ja-JP" altLang="en-US" dirty="0" smtClean="0">
                    <a:solidFill>
                      <a:srgbClr val="0070C0"/>
                    </a:solidFill>
                    <a:latin typeface="Times New Roman" panose="02020603050405020304" pitchFamily="18" charset="0"/>
                    <a:cs typeface="Times New Roman" panose="02020603050405020304" pitchFamily="18" charset="0"/>
                  </a:rPr>
                  <a:t>答</a:t>
                </a:r>
                <a:r>
                  <a:rPr lang="en-US" altLang="ja-JP" dirty="0" smtClean="0">
                    <a:solidFill>
                      <a:srgbClr val="0070C0"/>
                    </a:solidFill>
                    <a:latin typeface="Times New Roman" panose="02020603050405020304" pitchFamily="18" charset="0"/>
                    <a:cs typeface="Times New Roman" panose="02020603050405020304" pitchFamily="18" charset="0"/>
                  </a:rPr>
                  <a:t>〕</a:t>
                </a:r>
                <a:r>
                  <a:rPr lang="ja-JP" altLang="en-US" dirty="0" smtClean="0">
                    <a:solidFill>
                      <a:srgbClr val="0070C0"/>
                    </a:solidFill>
                    <a:latin typeface="Times New Roman" panose="02020603050405020304" pitchFamily="18" charset="0"/>
                    <a:cs typeface="Times New Roman" panose="02020603050405020304" pitchFamily="18" charset="0"/>
                  </a:rPr>
                  <a:t>　</a:t>
                </a:r>
                <a14:m>
                  <m:oMath xmlns:m="http://schemas.openxmlformats.org/officeDocument/2006/math">
                    <m:sSub>
                      <m:sSubPr>
                        <m:ctrlPr>
                          <a:rPr lang="en-US" altLang="ja-JP" b="0" i="1" smtClean="0">
                            <a:solidFill>
                              <a:srgbClr val="0070C0"/>
                            </a:solidFill>
                            <a:latin typeface="Cambria Math" panose="02040503050406030204" pitchFamily="18" charset="0"/>
                            <a:cs typeface="Times New Roman" panose="02020603050405020304" pitchFamily="18" charset="0"/>
                          </a:rPr>
                        </m:ctrlPr>
                      </m:sSubPr>
                      <m:e>
                        <m:r>
                          <a:rPr lang="en-US" altLang="ja-JP" b="0" i="1" smtClean="0">
                            <a:solidFill>
                              <a:srgbClr val="0070C0"/>
                            </a:solidFill>
                            <a:latin typeface="Cambria Math" panose="02040503050406030204" pitchFamily="18" charset="0"/>
                            <a:cs typeface="Times New Roman" panose="02020603050405020304" pitchFamily="18" charset="0"/>
                          </a:rPr>
                          <m:t>𝑡</m:t>
                        </m:r>
                      </m:e>
                      <m:sub>
                        <m:r>
                          <a:rPr lang="en-US" altLang="ja-JP" i="1">
                            <a:solidFill>
                              <a:srgbClr val="0070C0"/>
                            </a:solidFill>
                            <a:latin typeface="Cambria Math" panose="02040503050406030204" pitchFamily="18" charset="0"/>
                            <a:cs typeface="Times New Roman" panose="02020603050405020304" pitchFamily="18" charset="0"/>
                          </a:rPr>
                          <m:t>2</m:t>
                        </m:r>
                      </m:sub>
                    </m:sSub>
                    <m:r>
                      <a:rPr lang="en-US" altLang="ja-JP" i="1" smtClean="0">
                        <a:solidFill>
                          <a:srgbClr val="0070C0"/>
                        </a:solidFill>
                        <a:latin typeface="Cambria Math" panose="02040503050406030204" pitchFamily="18" charset="0"/>
                        <a:cs typeface="Times New Roman" panose="02020603050405020304" pitchFamily="18" charset="0"/>
                      </a:rPr>
                      <m:t>=</m:t>
                    </m:r>
                    <m:f>
                      <m:fPr>
                        <m:ctrlPr>
                          <a:rPr lang="en-US" altLang="ja-JP" i="1" smtClean="0">
                            <a:solidFill>
                              <a:srgbClr val="0070C0"/>
                            </a:solidFill>
                            <a:latin typeface="Cambria Math" panose="02040503050406030204" pitchFamily="18" charset="0"/>
                            <a:cs typeface="Times New Roman" panose="02020603050405020304" pitchFamily="18" charset="0"/>
                          </a:rPr>
                        </m:ctrlPr>
                      </m:fPr>
                      <m:num>
                        <m:r>
                          <a:rPr lang="en-US" altLang="ja-JP" i="1">
                            <a:solidFill>
                              <a:srgbClr val="0070C0"/>
                            </a:solidFill>
                            <a:latin typeface="Cambria Math" panose="02040503050406030204" pitchFamily="18" charset="0"/>
                            <a:cs typeface="Times New Roman" panose="02020603050405020304" pitchFamily="18" charset="0"/>
                          </a:rPr>
                          <m:t>2</m:t>
                        </m:r>
                        <m:sSub>
                          <m:sSubPr>
                            <m:ctrlPr>
                              <a:rPr lang="en-US" altLang="ja-JP" i="1" smtClean="0">
                                <a:solidFill>
                                  <a:srgbClr val="0070C0"/>
                                </a:solidFill>
                                <a:latin typeface="Cambria Math" panose="02040503050406030204" pitchFamily="18" charset="0"/>
                                <a:cs typeface="Times New Roman" panose="02020603050405020304" pitchFamily="18" charset="0"/>
                              </a:rPr>
                            </m:ctrlPr>
                          </m:sSubPr>
                          <m:e>
                            <m:r>
                              <a:rPr lang="en-US" altLang="ja-JP" b="0" i="1" smtClean="0">
                                <a:solidFill>
                                  <a:srgbClr val="0070C0"/>
                                </a:solidFill>
                                <a:latin typeface="Cambria Math" panose="02040503050406030204" pitchFamily="18" charset="0"/>
                                <a:cs typeface="Times New Roman" panose="02020603050405020304" pitchFamily="18" charset="0"/>
                              </a:rPr>
                              <m:t>𝑣</m:t>
                            </m:r>
                          </m:e>
                          <m:sub>
                            <m:r>
                              <a:rPr lang="en-US" altLang="ja-JP" b="0" i="1" smtClean="0">
                                <a:solidFill>
                                  <a:srgbClr val="0070C0"/>
                                </a:solidFill>
                                <a:latin typeface="Cambria Math" panose="02040503050406030204" pitchFamily="18" charset="0"/>
                                <a:cs typeface="Times New Roman" panose="02020603050405020304" pitchFamily="18" charset="0"/>
                              </a:rPr>
                              <m:t>0</m:t>
                            </m:r>
                          </m:sub>
                        </m:sSub>
                      </m:num>
                      <m:den>
                        <m:r>
                          <a:rPr lang="en-US" altLang="ja-JP" b="0" i="1" smtClean="0">
                            <a:solidFill>
                              <a:srgbClr val="0070C0"/>
                            </a:solidFill>
                            <a:latin typeface="Cambria Math" panose="02040503050406030204" pitchFamily="18" charset="0"/>
                            <a:cs typeface="Times New Roman" panose="02020603050405020304" pitchFamily="18" charset="0"/>
                          </a:rPr>
                          <m:t>𝑔</m:t>
                        </m:r>
                      </m:den>
                    </m:f>
                    <m:r>
                      <a:rPr lang="ja-JP" altLang="en-US" i="1">
                        <a:solidFill>
                          <a:srgbClr val="0070C0"/>
                        </a:solidFill>
                        <a:latin typeface="Cambria Math" panose="02040503050406030204" pitchFamily="18" charset="0"/>
                        <a:cs typeface="Times New Roman" panose="02020603050405020304" pitchFamily="18" charset="0"/>
                      </a:rPr>
                      <m:t>、</m:t>
                    </m:r>
                    <m:r>
                      <a:rPr lang="en-US" altLang="ja-JP" b="0" i="1" smtClean="0">
                        <a:solidFill>
                          <a:srgbClr val="0070C0"/>
                        </a:solidFill>
                        <a:latin typeface="Cambria Math" panose="02040503050406030204" pitchFamily="18" charset="0"/>
                        <a:cs typeface="Times New Roman" panose="02020603050405020304" pitchFamily="18" charset="0"/>
                      </a:rPr>
                      <m:t> </m:t>
                    </m:r>
                    <m:sSub>
                      <m:sSubPr>
                        <m:ctrlPr>
                          <a:rPr lang="en-US" altLang="ja-JP" b="0" i="1" dirty="0" smtClean="0">
                            <a:solidFill>
                              <a:srgbClr val="0070C0"/>
                            </a:solidFill>
                            <a:latin typeface="Cambria Math" panose="02040503050406030204" pitchFamily="18" charset="0"/>
                            <a:cs typeface="Times New Roman" panose="02020603050405020304" pitchFamily="18" charset="0"/>
                          </a:rPr>
                        </m:ctrlPr>
                      </m:sSubPr>
                      <m:e>
                        <m:r>
                          <a:rPr lang="en-US" altLang="ja-JP" b="0" i="1" dirty="0" smtClean="0">
                            <a:solidFill>
                              <a:srgbClr val="0070C0"/>
                            </a:solidFill>
                            <a:latin typeface="Cambria Math" panose="02040503050406030204" pitchFamily="18" charset="0"/>
                            <a:cs typeface="Times New Roman" panose="02020603050405020304" pitchFamily="18" charset="0"/>
                          </a:rPr>
                          <m:t>𝑣</m:t>
                        </m:r>
                      </m:e>
                      <m:sub>
                        <m:r>
                          <a:rPr lang="en-US" altLang="ja-JP" b="0" i="1" dirty="0" smtClean="0">
                            <a:solidFill>
                              <a:srgbClr val="0070C0"/>
                            </a:solidFill>
                            <a:latin typeface="Cambria Math" panose="02040503050406030204" pitchFamily="18" charset="0"/>
                            <a:cs typeface="Times New Roman" panose="02020603050405020304" pitchFamily="18" charset="0"/>
                          </a:rPr>
                          <m:t>2</m:t>
                        </m:r>
                      </m:sub>
                    </m:sSub>
                    <m:r>
                      <a:rPr lang="en-US" altLang="ja-JP" i="1" dirty="0" smtClean="0">
                        <a:solidFill>
                          <a:srgbClr val="0070C0"/>
                        </a:solidFill>
                        <a:latin typeface="Cambria Math" panose="02040503050406030204" pitchFamily="18" charset="0"/>
                        <a:cs typeface="Times New Roman" panose="02020603050405020304" pitchFamily="18" charset="0"/>
                      </a:rPr>
                      <m:t>=</m:t>
                    </m:r>
                    <m:r>
                      <a:rPr lang="en-US" altLang="ja-JP" b="0" i="1" dirty="0" smtClean="0">
                        <a:solidFill>
                          <a:srgbClr val="0070C0"/>
                        </a:solidFill>
                        <a:latin typeface="Cambria Math" panose="02040503050406030204" pitchFamily="18" charset="0"/>
                        <a:cs typeface="Times New Roman" panose="02020603050405020304" pitchFamily="18" charset="0"/>
                      </a:rPr>
                      <m:t>−</m:t>
                    </m:r>
                    <m:sSub>
                      <m:sSubPr>
                        <m:ctrlPr>
                          <a:rPr lang="en-US" altLang="ja-JP" b="0" i="1" dirty="0" smtClean="0">
                            <a:solidFill>
                              <a:srgbClr val="0070C0"/>
                            </a:solidFill>
                            <a:latin typeface="Cambria Math" panose="02040503050406030204" pitchFamily="18" charset="0"/>
                            <a:cs typeface="Times New Roman" panose="02020603050405020304" pitchFamily="18" charset="0"/>
                          </a:rPr>
                        </m:ctrlPr>
                      </m:sSubPr>
                      <m:e>
                        <m:r>
                          <a:rPr lang="en-US" altLang="ja-JP" b="0" i="1" dirty="0" smtClean="0">
                            <a:solidFill>
                              <a:srgbClr val="0070C0"/>
                            </a:solidFill>
                            <a:latin typeface="Cambria Math" panose="02040503050406030204" pitchFamily="18" charset="0"/>
                            <a:cs typeface="Times New Roman" panose="02020603050405020304" pitchFamily="18" charset="0"/>
                          </a:rPr>
                          <m:t>𝑣</m:t>
                        </m:r>
                      </m:e>
                      <m:sub>
                        <m:r>
                          <a:rPr lang="en-US" altLang="ja-JP" b="0" i="1" dirty="0" smtClean="0">
                            <a:solidFill>
                              <a:srgbClr val="0070C0"/>
                            </a:solidFill>
                            <a:latin typeface="Cambria Math" panose="02040503050406030204" pitchFamily="18" charset="0"/>
                            <a:cs typeface="Times New Roman" panose="02020603050405020304" pitchFamily="18" charset="0"/>
                          </a:rPr>
                          <m:t>0</m:t>
                        </m:r>
                      </m:sub>
                    </m:sSub>
                  </m:oMath>
                </a14:m>
                <a:endParaRPr lang="en-US" altLang="ja-JP" dirty="0" smtClean="0">
                  <a:solidFill>
                    <a:srgbClr val="0070C0"/>
                  </a:solidFill>
                  <a:latin typeface="Times New Roman" panose="02020603050405020304" pitchFamily="18" charset="0"/>
                  <a:cs typeface="Times New Roman" panose="02020603050405020304" pitchFamily="18" charset="0"/>
                </a:endParaRPr>
              </a:p>
              <a:p>
                <a:pPr marL="0" indent="0">
                  <a:buNone/>
                </a:pPr>
                <a:endParaRPr lang="en-US" altLang="ja-JP" dirty="0">
                  <a:solidFill>
                    <a:srgbClr val="0070C0"/>
                  </a:solidFill>
                  <a:latin typeface="Times New Roman" panose="02020603050405020304" pitchFamily="18" charset="0"/>
                  <a:cs typeface="Times New Roman" panose="02020603050405020304" pitchFamily="18" charset="0"/>
                </a:endParaRPr>
              </a:p>
            </p:txBody>
          </p:sp>
        </mc:Choice>
        <mc:Fallback xmlns="">
          <p:sp>
            <p:nvSpPr>
              <p:cNvPr id="5" name="コンテンツ プレースホルダー 4"/>
              <p:cNvSpPr>
                <a:spLocks noGrp="1" noRot="1" noChangeAspect="1" noMove="1" noResize="1" noEditPoints="1" noAdjustHandles="1" noChangeArrowheads="1" noChangeShapeType="1" noTextEdit="1"/>
              </p:cNvSpPr>
              <p:nvPr>
                <p:ph sz="half" idx="1"/>
              </p:nvPr>
            </p:nvSpPr>
            <p:spPr>
              <a:xfrm>
                <a:off x="838200" y="1426296"/>
                <a:ext cx="5181600" cy="5071485"/>
              </a:xfrm>
              <a:blipFill rotWithShape="0">
                <a:blip r:embed="rId2"/>
                <a:stretch>
                  <a:fillRect l="-2471" t="-2524" r="-824"/>
                </a:stretch>
              </a:blipFill>
            </p:spPr>
            <p:txBody>
              <a:bodyPr/>
              <a:lstStyle/>
              <a:p>
                <a:r>
                  <a:rPr lang="ja-JP" altLang="en-US">
                    <a:noFill/>
                  </a:rPr>
                  <a:t> </a:t>
                </a:r>
              </a:p>
            </p:txBody>
          </p:sp>
        </mc:Fallback>
      </mc:AlternateContent>
      <p:grpSp>
        <p:nvGrpSpPr>
          <p:cNvPr id="42" name="グループ化 41"/>
          <p:cNvGrpSpPr/>
          <p:nvPr/>
        </p:nvGrpSpPr>
        <p:grpSpPr>
          <a:xfrm>
            <a:off x="7916961" y="747556"/>
            <a:ext cx="3637370" cy="5750225"/>
            <a:chOff x="7345461" y="662369"/>
            <a:chExt cx="3637370" cy="5750225"/>
          </a:xfrm>
        </p:grpSpPr>
        <p:grpSp>
          <p:nvGrpSpPr>
            <p:cNvPr id="43" name="グループ化 42"/>
            <p:cNvGrpSpPr/>
            <p:nvPr/>
          </p:nvGrpSpPr>
          <p:grpSpPr>
            <a:xfrm>
              <a:off x="7345461" y="662369"/>
              <a:ext cx="3637370" cy="5750225"/>
              <a:chOff x="7345461" y="662369"/>
              <a:chExt cx="3637370" cy="5750225"/>
            </a:xfrm>
          </p:grpSpPr>
          <p:grpSp>
            <p:nvGrpSpPr>
              <p:cNvPr id="45" name="グループ化 44"/>
              <p:cNvGrpSpPr/>
              <p:nvPr/>
            </p:nvGrpSpPr>
            <p:grpSpPr>
              <a:xfrm>
                <a:off x="7345461" y="662369"/>
                <a:ext cx="3637370" cy="5750225"/>
                <a:chOff x="6866487" y="633341"/>
                <a:chExt cx="3637370" cy="5750225"/>
              </a:xfrm>
            </p:grpSpPr>
            <p:grpSp>
              <p:nvGrpSpPr>
                <p:cNvPr id="47" name="グループ化 46"/>
                <p:cNvGrpSpPr/>
                <p:nvPr/>
              </p:nvGrpSpPr>
              <p:grpSpPr>
                <a:xfrm>
                  <a:off x="6866487" y="633341"/>
                  <a:ext cx="3637370" cy="5750225"/>
                  <a:chOff x="6866487" y="633341"/>
                  <a:chExt cx="3637370" cy="5750225"/>
                </a:xfrm>
              </p:grpSpPr>
              <p:sp>
                <p:nvSpPr>
                  <p:cNvPr id="49" name="正方形/長方形 48"/>
                  <p:cNvSpPr/>
                  <p:nvPr/>
                </p:nvSpPr>
                <p:spPr>
                  <a:xfrm>
                    <a:off x="6866487" y="633341"/>
                    <a:ext cx="3637370" cy="575022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50" name="グループ化 49"/>
                  <p:cNvGrpSpPr/>
                  <p:nvPr/>
                </p:nvGrpSpPr>
                <p:grpSpPr>
                  <a:xfrm>
                    <a:off x="7562319" y="846693"/>
                    <a:ext cx="2574090" cy="4856664"/>
                    <a:chOff x="7562319" y="846693"/>
                    <a:chExt cx="2574090" cy="4856664"/>
                  </a:xfrm>
                  <a:noFill/>
                </p:grpSpPr>
                <p:sp>
                  <p:nvSpPr>
                    <p:cNvPr id="51" name="テキスト ボックス 50"/>
                    <p:cNvSpPr txBox="1"/>
                    <p:nvPr/>
                  </p:nvSpPr>
                  <p:spPr>
                    <a:xfrm>
                      <a:off x="8345793" y="1791156"/>
                      <a:ext cx="1005111" cy="400110"/>
                    </a:xfrm>
                    <a:prstGeom prst="rect">
                      <a:avLst/>
                    </a:prstGeom>
                    <a:grpFill/>
                  </p:spPr>
                  <p:txBody>
                    <a:bodyPr wrap="square" rtlCol="0">
                      <a:spAutoFit/>
                    </a:bodyPr>
                    <a:lstStyle/>
                    <a:p>
                      <a:r>
                        <a:rPr lang="ja-JP" altLang="en-US" dirty="0" smtClean="0"/>
                        <a:t>速度 </a:t>
                      </a:r>
                      <a:r>
                        <a:rPr lang="en-US" altLang="ja-JP" sz="2000" i="1" dirty="0" smtClean="0">
                          <a:latin typeface="Times New Roman" panose="02020603050405020304" pitchFamily="18" charset="0"/>
                          <a:cs typeface="Times New Roman" panose="02020603050405020304" pitchFamily="18" charset="0"/>
                        </a:rPr>
                        <a:t>v</a:t>
                      </a:r>
                    </a:p>
                  </p:txBody>
                </p:sp>
                <p:grpSp>
                  <p:nvGrpSpPr>
                    <p:cNvPr id="52" name="グループ化 51"/>
                    <p:cNvGrpSpPr/>
                    <p:nvPr/>
                  </p:nvGrpSpPr>
                  <p:grpSpPr>
                    <a:xfrm>
                      <a:off x="7562319" y="846693"/>
                      <a:ext cx="2574090" cy="4856664"/>
                      <a:chOff x="7272036" y="643497"/>
                      <a:chExt cx="2574090" cy="4856664"/>
                    </a:xfrm>
                    <a:grpFill/>
                  </p:grpSpPr>
                  <p:grpSp>
                    <p:nvGrpSpPr>
                      <p:cNvPr id="53" name="グループ化 52"/>
                      <p:cNvGrpSpPr/>
                      <p:nvPr/>
                    </p:nvGrpSpPr>
                    <p:grpSpPr>
                      <a:xfrm>
                        <a:off x="7659159" y="643497"/>
                        <a:ext cx="2186967" cy="4856664"/>
                        <a:chOff x="7659159" y="643497"/>
                        <a:chExt cx="2186967" cy="4856664"/>
                      </a:xfrm>
                      <a:grpFill/>
                    </p:grpSpPr>
                    <p:grpSp>
                      <p:nvGrpSpPr>
                        <p:cNvPr id="56" name="グループ化 55"/>
                        <p:cNvGrpSpPr/>
                        <p:nvPr/>
                      </p:nvGrpSpPr>
                      <p:grpSpPr>
                        <a:xfrm>
                          <a:off x="7659159" y="643497"/>
                          <a:ext cx="1775261" cy="4856664"/>
                          <a:chOff x="7517824" y="1106481"/>
                          <a:chExt cx="1775261" cy="4856664"/>
                        </a:xfrm>
                        <a:grpFill/>
                      </p:grpSpPr>
                      <p:grpSp>
                        <p:nvGrpSpPr>
                          <p:cNvPr id="58" name="グループ化 57"/>
                          <p:cNvGrpSpPr/>
                          <p:nvPr/>
                        </p:nvGrpSpPr>
                        <p:grpSpPr>
                          <a:xfrm>
                            <a:off x="7517824" y="1106481"/>
                            <a:ext cx="1775261" cy="4856664"/>
                            <a:chOff x="7517824" y="1106481"/>
                            <a:chExt cx="1775261" cy="4856664"/>
                          </a:xfrm>
                          <a:grpFill/>
                        </p:grpSpPr>
                        <p:grpSp>
                          <p:nvGrpSpPr>
                            <p:cNvPr id="60" name="グループ化 59"/>
                            <p:cNvGrpSpPr/>
                            <p:nvPr/>
                          </p:nvGrpSpPr>
                          <p:grpSpPr>
                            <a:xfrm>
                              <a:off x="7517824" y="1106481"/>
                              <a:ext cx="1775261" cy="4856664"/>
                              <a:chOff x="7517824" y="1106481"/>
                              <a:chExt cx="1775261" cy="4856664"/>
                            </a:xfrm>
                            <a:grpFill/>
                          </p:grpSpPr>
                          <p:grpSp>
                            <p:nvGrpSpPr>
                              <p:cNvPr id="64" name="グループ化 63"/>
                              <p:cNvGrpSpPr/>
                              <p:nvPr/>
                            </p:nvGrpSpPr>
                            <p:grpSpPr>
                              <a:xfrm>
                                <a:off x="7797796" y="1426296"/>
                                <a:ext cx="128817" cy="4536849"/>
                                <a:chOff x="7594598" y="1530143"/>
                                <a:chExt cx="128817" cy="4536849"/>
                              </a:xfrm>
                              <a:grpFill/>
                            </p:grpSpPr>
                            <p:cxnSp>
                              <p:nvCxnSpPr>
                                <p:cNvPr id="69" name="直線矢印コネクタ 68"/>
                                <p:cNvCxnSpPr/>
                                <p:nvPr/>
                              </p:nvCxnSpPr>
                              <p:spPr>
                                <a:xfrm flipV="1">
                                  <a:off x="7723415" y="1530143"/>
                                  <a:ext cx="0" cy="4536849"/>
                                </a:xfrm>
                                <a:prstGeom prst="straightConnector1">
                                  <a:avLst/>
                                </a:prstGeom>
                                <a:grpFill/>
                                <a:ln w="9525">
                                  <a:solidFill>
                                    <a:schemeClr val="tx1"/>
                                  </a:solidFill>
                                  <a:tailEnd type="stealth" w="med" len="lg"/>
                                </a:ln>
                              </p:spPr>
                              <p:style>
                                <a:lnRef idx="1">
                                  <a:schemeClr val="accent1"/>
                                </a:lnRef>
                                <a:fillRef idx="0">
                                  <a:schemeClr val="accent1"/>
                                </a:fillRef>
                                <a:effectRef idx="0">
                                  <a:schemeClr val="accent1"/>
                                </a:effectRef>
                                <a:fontRef idx="minor">
                                  <a:schemeClr val="tx1"/>
                                </a:fontRef>
                              </p:style>
                            </p:cxnSp>
                            <p:sp>
                              <p:nvSpPr>
                                <p:cNvPr id="70" name="楕円 8"/>
                                <p:cNvSpPr/>
                                <p:nvPr/>
                              </p:nvSpPr>
                              <p:spPr>
                                <a:xfrm>
                                  <a:off x="7594598" y="1685927"/>
                                  <a:ext cx="45719" cy="45719"/>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65" name="テキスト ボックス 64"/>
                              <p:cNvSpPr txBox="1"/>
                              <p:nvPr/>
                            </p:nvSpPr>
                            <p:spPr>
                              <a:xfrm>
                                <a:off x="8212884" y="5458029"/>
                                <a:ext cx="1005111" cy="369332"/>
                              </a:xfrm>
                              <a:prstGeom prst="rect">
                                <a:avLst/>
                              </a:prstGeom>
                              <a:grpFill/>
                            </p:spPr>
                            <p:txBody>
                              <a:bodyPr wrap="square" rtlCol="0">
                                <a:spAutoFit/>
                              </a:bodyPr>
                              <a:lstStyle/>
                              <a:p>
                                <a:r>
                                  <a:rPr lang="ja-JP" altLang="en-US" dirty="0" smtClean="0"/>
                                  <a:t>時刻 </a:t>
                                </a:r>
                                <a:r>
                                  <a:rPr lang="en-US" altLang="ja-JP" dirty="0" smtClean="0"/>
                                  <a:t>0</a:t>
                                </a:r>
                                <a:endParaRPr kumimoji="1" lang="ja-JP" altLang="en-US" dirty="0"/>
                              </a:p>
                            </p:txBody>
                          </p:sp>
                          <p:sp>
                            <p:nvSpPr>
                              <p:cNvPr id="66" name="テキスト ボックス 65"/>
                              <p:cNvSpPr txBox="1"/>
                              <p:nvPr/>
                            </p:nvSpPr>
                            <p:spPr>
                              <a:xfrm>
                                <a:off x="8287974" y="2681434"/>
                                <a:ext cx="1005111" cy="400110"/>
                              </a:xfrm>
                              <a:prstGeom prst="rect">
                                <a:avLst/>
                              </a:prstGeom>
                              <a:grpFill/>
                            </p:spPr>
                            <p:txBody>
                              <a:bodyPr wrap="square" rtlCol="0">
                                <a:spAutoFit/>
                              </a:bodyPr>
                              <a:lstStyle/>
                              <a:p>
                                <a:r>
                                  <a:rPr lang="ja-JP" altLang="en-US" dirty="0" smtClean="0"/>
                                  <a:t>時刻 </a:t>
                                </a:r>
                                <a:r>
                                  <a:rPr lang="en-US" altLang="ja-JP" sz="2000" i="1" dirty="0" smtClean="0">
                                    <a:latin typeface="Times New Roman" panose="02020603050405020304" pitchFamily="18" charset="0"/>
                                    <a:cs typeface="Times New Roman" panose="02020603050405020304" pitchFamily="18" charset="0"/>
                                  </a:rPr>
                                  <a:t>t</a:t>
                                </a:r>
                              </a:p>
                            </p:txBody>
                          </p:sp>
                          <p:sp>
                            <p:nvSpPr>
                              <p:cNvPr id="67" name="テキスト ボックス 66"/>
                              <p:cNvSpPr txBox="1"/>
                              <p:nvPr/>
                            </p:nvSpPr>
                            <p:spPr>
                              <a:xfrm>
                                <a:off x="7607484" y="5231288"/>
                                <a:ext cx="540654" cy="369332"/>
                              </a:xfrm>
                              <a:prstGeom prst="rect">
                                <a:avLst/>
                              </a:prstGeom>
                              <a:grpFill/>
                            </p:spPr>
                            <p:txBody>
                              <a:bodyPr wrap="square" rtlCol="0">
                                <a:spAutoFit/>
                              </a:bodyPr>
                              <a:lstStyle/>
                              <a:p>
                                <a:r>
                                  <a:rPr lang="en-US" altLang="ja-JP" dirty="0"/>
                                  <a:t>O</a:t>
                                </a:r>
                                <a:endParaRPr kumimoji="1" lang="ja-JP" altLang="en-US" dirty="0"/>
                              </a:p>
                            </p:txBody>
                          </p:sp>
                          <p:sp>
                            <p:nvSpPr>
                              <p:cNvPr id="68" name="テキスト ボックス 67"/>
                              <p:cNvSpPr txBox="1"/>
                              <p:nvPr/>
                            </p:nvSpPr>
                            <p:spPr>
                              <a:xfrm>
                                <a:off x="7517824" y="1106481"/>
                                <a:ext cx="493480" cy="400110"/>
                              </a:xfrm>
                              <a:prstGeom prst="rect">
                                <a:avLst/>
                              </a:prstGeom>
                              <a:grpFill/>
                            </p:spPr>
                            <p:txBody>
                              <a:bodyPr wrap="square" rtlCol="0">
                                <a:spAutoFit/>
                              </a:bodyPr>
                              <a:lstStyle/>
                              <a:p>
                                <a:r>
                                  <a:rPr lang="en-US" altLang="ja-JP" sz="2000" i="1" dirty="0" smtClean="0">
                                    <a:latin typeface="Times New Roman" panose="02020603050405020304" pitchFamily="18" charset="0"/>
                                    <a:cs typeface="Times New Roman" panose="02020603050405020304" pitchFamily="18" charset="0"/>
                                  </a:rPr>
                                  <a:t>y</a:t>
                                </a:r>
                              </a:p>
                            </p:txBody>
                          </p:sp>
                        </p:grpSp>
                        <p:sp>
                          <p:nvSpPr>
                            <p:cNvPr id="61" name="楕円 19"/>
                            <p:cNvSpPr/>
                            <p:nvPr/>
                          </p:nvSpPr>
                          <p:spPr>
                            <a:xfrm flipV="1">
                              <a:off x="8065770" y="5296655"/>
                              <a:ext cx="246743" cy="246743"/>
                            </a:xfrm>
                            <a:prstGeom prst="ellipse">
                              <a:avLst/>
                            </a:prstGeom>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2" name="楕円 20"/>
                            <p:cNvSpPr/>
                            <p:nvPr/>
                          </p:nvSpPr>
                          <p:spPr>
                            <a:xfrm>
                              <a:off x="8063028" y="2938711"/>
                              <a:ext cx="246743" cy="246743"/>
                            </a:xfrm>
                            <a:prstGeom prst="ellipse">
                              <a:avLst/>
                            </a:prstGeom>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63" name="直線矢印コネクタ 62"/>
                            <p:cNvCxnSpPr/>
                            <p:nvPr/>
                          </p:nvCxnSpPr>
                          <p:spPr>
                            <a:xfrm flipV="1">
                              <a:off x="8186052" y="4192798"/>
                              <a:ext cx="3124" cy="1112972"/>
                            </a:xfrm>
                            <a:prstGeom prst="straightConnector1">
                              <a:avLst/>
                            </a:prstGeom>
                            <a:grpFill/>
                            <a:ln w="53975">
                              <a:headEnd w="sm" len="sm"/>
                              <a:tailEnd type="triangle" w="med" len="med"/>
                            </a:ln>
                          </p:spPr>
                          <p:style>
                            <a:lnRef idx="1">
                              <a:schemeClr val="accent1"/>
                            </a:lnRef>
                            <a:fillRef idx="0">
                              <a:schemeClr val="accent1"/>
                            </a:fillRef>
                            <a:effectRef idx="0">
                              <a:schemeClr val="accent1"/>
                            </a:effectRef>
                            <a:fontRef idx="minor">
                              <a:schemeClr val="tx1"/>
                            </a:fontRef>
                          </p:style>
                        </p:cxnSp>
                      </p:grpSp>
                      <p:sp>
                        <p:nvSpPr>
                          <p:cNvPr id="59" name="下矢印 58"/>
                          <p:cNvSpPr/>
                          <p:nvPr/>
                        </p:nvSpPr>
                        <p:spPr>
                          <a:xfrm flipV="1">
                            <a:off x="8701696" y="3064685"/>
                            <a:ext cx="217589" cy="2347550"/>
                          </a:xfrm>
                          <a:prstGeom prst="downArrow">
                            <a:avLst/>
                          </a:prstGeom>
                          <a:grpFill/>
                          <a:ln w="15875">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57" name="テキスト ボックス 56"/>
                        <p:cNvSpPr txBox="1"/>
                        <p:nvPr/>
                      </p:nvSpPr>
                      <p:spPr>
                        <a:xfrm>
                          <a:off x="8951825" y="3529759"/>
                          <a:ext cx="894301" cy="400110"/>
                        </a:xfrm>
                        <a:prstGeom prst="rect">
                          <a:avLst/>
                        </a:prstGeom>
                        <a:grpFill/>
                      </p:spPr>
                      <p:txBody>
                        <a:bodyPr wrap="square" rtlCol="0">
                          <a:spAutoFit/>
                        </a:bodyPr>
                        <a:lstStyle/>
                        <a:p>
                          <a:r>
                            <a:rPr lang="ja-JP" altLang="en-US" dirty="0"/>
                            <a:t>変位</a:t>
                          </a:r>
                          <a:r>
                            <a:rPr lang="ja-JP" altLang="en-US" dirty="0" smtClean="0"/>
                            <a:t> </a:t>
                          </a:r>
                          <a:r>
                            <a:rPr lang="en-US" altLang="ja-JP" sz="2000" i="1" dirty="0" smtClean="0">
                              <a:latin typeface="Times New Roman" panose="02020603050405020304" pitchFamily="18" charset="0"/>
                              <a:cs typeface="Times New Roman" panose="02020603050405020304" pitchFamily="18" charset="0"/>
                            </a:rPr>
                            <a:t>y</a:t>
                          </a:r>
                        </a:p>
                      </p:txBody>
                    </p:sp>
                  </p:grpSp>
                  <p:sp>
                    <p:nvSpPr>
                      <p:cNvPr id="54" name="テキスト ボックス 53"/>
                      <p:cNvSpPr txBox="1"/>
                      <p:nvPr/>
                    </p:nvSpPr>
                    <p:spPr>
                      <a:xfrm>
                        <a:off x="7272036" y="2348032"/>
                        <a:ext cx="1005111" cy="400110"/>
                      </a:xfrm>
                      <a:prstGeom prst="rect">
                        <a:avLst/>
                      </a:prstGeom>
                      <a:grpFill/>
                    </p:spPr>
                    <p:txBody>
                      <a:bodyPr wrap="square" rtlCol="0">
                        <a:spAutoFit/>
                      </a:bodyPr>
                      <a:lstStyle/>
                      <a:p>
                        <a:r>
                          <a:rPr lang="ja-JP" altLang="en-US" dirty="0" smtClean="0"/>
                          <a:t>位置 </a:t>
                        </a:r>
                        <a:r>
                          <a:rPr lang="en-US" altLang="ja-JP" sz="2000" i="1" dirty="0" smtClean="0">
                            <a:latin typeface="Times New Roman" panose="02020603050405020304" pitchFamily="18" charset="0"/>
                            <a:cs typeface="Times New Roman" panose="02020603050405020304" pitchFamily="18" charset="0"/>
                          </a:rPr>
                          <a:t>y</a:t>
                        </a:r>
                      </a:p>
                    </p:txBody>
                  </p:sp>
                  <p:cxnSp>
                    <p:nvCxnSpPr>
                      <p:cNvPr id="55" name="直線コネクタ 54"/>
                      <p:cNvCxnSpPr/>
                      <p:nvPr/>
                    </p:nvCxnSpPr>
                    <p:spPr>
                      <a:xfrm>
                        <a:off x="8021689" y="2594671"/>
                        <a:ext cx="1038932" cy="4427"/>
                      </a:xfrm>
                      <a:prstGeom prst="line">
                        <a:avLst/>
                      </a:prstGeom>
                      <a:grpFill/>
                      <a:ln>
                        <a:solidFill>
                          <a:schemeClr val="tx1"/>
                        </a:solidFill>
                        <a:prstDash val="dash"/>
                      </a:ln>
                    </p:spPr>
                    <p:style>
                      <a:lnRef idx="1">
                        <a:schemeClr val="accent1"/>
                      </a:lnRef>
                      <a:fillRef idx="0">
                        <a:schemeClr val="accent1"/>
                      </a:fillRef>
                      <a:effectRef idx="0">
                        <a:schemeClr val="accent1"/>
                      </a:effectRef>
                      <a:fontRef idx="minor">
                        <a:schemeClr val="tx1"/>
                      </a:fontRef>
                    </p:style>
                  </p:cxnSp>
                </p:grpSp>
              </p:grpSp>
            </p:grpSp>
            <p:sp>
              <p:nvSpPr>
                <p:cNvPr id="48" name="楕円 38"/>
                <p:cNvSpPr/>
                <p:nvPr/>
              </p:nvSpPr>
              <p:spPr>
                <a:xfrm>
                  <a:off x="8307794" y="5120268"/>
                  <a:ext cx="85633" cy="75903"/>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46" name="テキスト ボックス 45"/>
              <p:cNvSpPr txBox="1"/>
              <p:nvPr/>
            </p:nvSpPr>
            <p:spPr>
              <a:xfrm>
                <a:off x="8796180" y="3606374"/>
                <a:ext cx="1005111" cy="677108"/>
              </a:xfrm>
              <a:prstGeom prst="rect">
                <a:avLst/>
              </a:prstGeom>
              <a:noFill/>
            </p:spPr>
            <p:txBody>
              <a:bodyPr wrap="square" rtlCol="0">
                <a:spAutoFit/>
              </a:bodyPr>
              <a:lstStyle/>
              <a:p>
                <a:r>
                  <a:rPr lang="ja-JP" altLang="en-US" dirty="0" smtClean="0"/>
                  <a:t>初速度</a:t>
                </a:r>
                <a:endParaRPr lang="en-US" altLang="ja-JP" dirty="0" smtClean="0"/>
              </a:p>
              <a:p>
                <a:r>
                  <a:rPr lang="ja-JP" altLang="en-US" dirty="0" smtClean="0"/>
                  <a:t> 　</a:t>
                </a:r>
                <a:r>
                  <a:rPr lang="ja-JP" altLang="en-US" dirty="0"/>
                  <a:t>　</a:t>
                </a:r>
                <a:r>
                  <a:rPr lang="en-US" altLang="ja-JP" sz="2000" i="1" dirty="0" smtClean="0">
                    <a:latin typeface="Times New Roman" panose="02020603050405020304" pitchFamily="18" charset="0"/>
                    <a:cs typeface="Times New Roman" panose="02020603050405020304" pitchFamily="18" charset="0"/>
                  </a:rPr>
                  <a:t>v</a:t>
                </a:r>
                <a:r>
                  <a:rPr lang="en-US" altLang="ja-JP" sz="1000" i="1" dirty="0" smtClean="0">
                    <a:latin typeface="Times New Roman" panose="02020603050405020304" pitchFamily="18" charset="0"/>
                    <a:cs typeface="Times New Roman" panose="02020603050405020304" pitchFamily="18" charset="0"/>
                  </a:rPr>
                  <a:t>0</a:t>
                </a:r>
              </a:p>
            </p:txBody>
          </p:sp>
        </p:grpSp>
        <p:cxnSp>
          <p:nvCxnSpPr>
            <p:cNvPr id="44" name="直線矢印コネクタ 43"/>
            <p:cNvCxnSpPr/>
            <p:nvPr/>
          </p:nvCxnSpPr>
          <p:spPr>
            <a:xfrm flipV="1">
              <a:off x="9099767" y="2158989"/>
              <a:ext cx="696" cy="536146"/>
            </a:xfrm>
            <a:prstGeom prst="straightConnector1">
              <a:avLst/>
            </a:prstGeom>
            <a:noFill/>
            <a:ln w="53975">
              <a:headEnd w="sm" len="sm"/>
              <a:tailEnd type="triangle" w="med" len="med"/>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2648422840"/>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2590800" y="-1193800"/>
            <a:ext cx="9144000" cy="2387600"/>
          </a:xfrm>
        </p:spPr>
        <p:txBody>
          <a:bodyPr>
            <a:normAutofit/>
          </a:bodyPr>
          <a:lstStyle/>
          <a:p>
            <a:r>
              <a:rPr lang="ja-JP" altLang="en-US" sz="5400" dirty="0" smtClean="0"/>
              <a:t>要点</a:t>
            </a:r>
            <a:r>
              <a:rPr lang="ja-JP" altLang="en-US" sz="5400" dirty="0"/>
              <a:t>整理</a:t>
            </a:r>
            <a:endParaRPr kumimoji="1" lang="ja-JP" altLang="en-US" sz="5400" dirty="0"/>
          </a:p>
        </p:txBody>
      </p:sp>
      <p:sp>
        <p:nvSpPr>
          <p:cNvPr id="3" name="サブタイトル 2"/>
          <p:cNvSpPr>
            <a:spLocks noGrp="1"/>
          </p:cNvSpPr>
          <p:nvPr>
            <p:ph type="subTitle" idx="1"/>
          </p:nvPr>
        </p:nvSpPr>
        <p:spPr>
          <a:xfrm>
            <a:off x="2067294" y="5017186"/>
            <a:ext cx="10157364" cy="1655762"/>
          </a:xfrm>
        </p:spPr>
        <p:txBody>
          <a:bodyPr>
            <a:normAutofit/>
          </a:bodyPr>
          <a:lstStyle/>
          <a:p>
            <a:r>
              <a:rPr lang="en-US" altLang="ja-JP" sz="9600" dirty="0" smtClean="0"/>
              <a:t>1-1-3</a:t>
            </a:r>
            <a:r>
              <a:rPr lang="ja-JP" altLang="en-US" sz="9600" dirty="0" smtClean="0"/>
              <a:t>　</a:t>
            </a:r>
            <a:r>
              <a:rPr lang="ja-JP" altLang="en-US" sz="9600" dirty="0"/>
              <a:t>落体</a:t>
            </a:r>
            <a:r>
              <a:rPr lang="ja-JP" altLang="en-US" sz="9600" dirty="0" smtClean="0"/>
              <a:t>の</a:t>
            </a:r>
            <a:r>
              <a:rPr lang="ja-JP" altLang="en-US" sz="9600" dirty="0"/>
              <a:t>運動</a:t>
            </a:r>
            <a:endParaRPr kumimoji="1" lang="ja-JP" altLang="en-US" sz="9600" dirty="0"/>
          </a:p>
        </p:txBody>
      </p:sp>
      <p:sp>
        <p:nvSpPr>
          <p:cNvPr id="4" name="タイトル 1"/>
          <p:cNvSpPr txBox="1">
            <a:spLocks/>
          </p:cNvSpPr>
          <p:nvPr/>
        </p:nvSpPr>
        <p:spPr>
          <a:xfrm>
            <a:off x="1671484" y="2025445"/>
            <a:ext cx="9144000" cy="2064774"/>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r>
              <a:rPr lang="ja-JP" altLang="en-US" sz="5400" dirty="0" smtClean="0">
                <a:solidFill>
                  <a:schemeClr val="accent5"/>
                </a:solidFill>
              </a:rPr>
              <a:t>以上で終わります。</a:t>
            </a:r>
            <a:endParaRPr lang="en-US" altLang="ja-JP" sz="5400" dirty="0" smtClean="0">
              <a:solidFill>
                <a:schemeClr val="accent5"/>
              </a:solidFill>
            </a:endParaRPr>
          </a:p>
          <a:p>
            <a:r>
              <a:rPr lang="ja-JP" altLang="en-US" sz="5400" dirty="0" smtClean="0">
                <a:solidFill>
                  <a:schemeClr val="accent5"/>
                </a:solidFill>
              </a:rPr>
              <a:t>お疲れさま</a:t>
            </a:r>
            <a:r>
              <a:rPr lang="ja-JP" altLang="en-US" sz="5400" dirty="0" err="1" smtClean="0">
                <a:solidFill>
                  <a:schemeClr val="accent5"/>
                </a:solidFill>
              </a:rPr>
              <a:t>で</a:t>
            </a:r>
            <a:r>
              <a:rPr lang="ja-JP" altLang="en-US" sz="5400" dirty="0" smtClean="0">
                <a:solidFill>
                  <a:schemeClr val="accent5"/>
                </a:solidFill>
              </a:rPr>
              <a:t>した！</a:t>
            </a:r>
            <a:endParaRPr lang="ja-JP" altLang="en-US" sz="5400" dirty="0">
              <a:solidFill>
                <a:schemeClr val="accent5"/>
              </a:solidFill>
            </a:endParaRPr>
          </a:p>
        </p:txBody>
      </p:sp>
    </p:spTree>
    <p:extLst>
      <p:ext uri="{BB962C8B-B14F-4D97-AF65-F5344CB8AC3E}">
        <p14:creationId xmlns:p14="http://schemas.microsoft.com/office/powerpoint/2010/main" val="7208215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2000"/>
                                        <p:tgtEl>
                                          <p:spTgt spid="4">
                                            <p:txEl>
                                              <p:pRg st="0" end="0"/>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4">
                                            <p:txEl>
                                              <p:pRg st="1" end="1"/>
                                            </p:txEl>
                                          </p:spTgt>
                                        </p:tgtEl>
                                        <p:attrNameLst>
                                          <p:attrName>style.visibility</p:attrName>
                                        </p:attrNameLst>
                                      </p:cBhvr>
                                      <p:to>
                                        <p:strVal val="visible"/>
                                      </p:to>
                                    </p:set>
                                    <p:animEffect transition="in" filter="fade">
                                      <p:cBhvr>
                                        <p:cTn id="10" dur="2000"/>
                                        <p:tgtEl>
                                          <p:spTgt spid="4">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3"/>
          <p:cNvSpPr>
            <a:spLocks noGrp="1"/>
          </p:cNvSpPr>
          <p:nvPr>
            <p:ph type="title"/>
          </p:nvPr>
        </p:nvSpPr>
        <p:spPr>
          <a:xfrm>
            <a:off x="838200" y="365126"/>
            <a:ext cx="10515600" cy="881784"/>
          </a:xfrm>
        </p:spPr>
        <p:txBody>
          <a:bodyPr/>
          <a:lstStyle/>
          <a:p>
            <a:r>
              <a:rPr kumimoji="1" lang="ja-JP" altLang="en-US" dirty="0" smtClean="0"/>
              <a:t>物理の学び方のコツ</a:t>
            </a:r>
            <a:endParaRPr kumimoji="1" lang="ja-JP" altLang="en-US" dirty="0"/>
          </a:p>
        </p:txBody>
      </p:sp>
      <p:sp>
        <p:nvSpPr>
          <p:cNvPr id="5" name="コンテンツ プレースホルダー 4"/>
          <p:cNvSpPr>
            <a:spLocks noGrp="1"/>
          </p:cNvSpPr>
          <p:nvPr>
            <p:ph sz="half" idx="1"/>
          </p:nvPr>
        </p:nvSpPr>
        <p:spPr>
          <a:xfrm>
            <a:off x="838200" y="1426296"/>
            <a:ext cx="5181600" cy="5071485"/>
          </a:xfrm>
        </p:spPr>
        <p:txBody>
          <a:bodyPr>
            <a:normAutofit/>
          </a:bodyPr>
          <a:lstStyle/>
          <a:p>
            <a:pPr marL="0" indent="0">
              <a:buNone/>
            </a:pPr>
            <a:r>
              <a:rPr kumimoji="1" lang="en-US" altLang="ja-JP" dirty="0" smtClean="0"/>
              <a:t>〔</a:t>
            </a:r>
            <a:r>
              <a:rPr kumimoji="1" lang="ja-JP" altLang="en-US" dirty="0" smtClean="0"/>
              <a:t>コツその２</a:t>
            </a:r>
            <a:r>
              <a:rPr kumimoji="1" lang="en-US" altLang="ja-JP" dirty="0" smtClean="0"/>
              <a:t>〕</a:t>
            </a:r>
          </a:p>
          <a:p>
            <a:pPr marL="0" indent="0">
              <a:buNone/>
            </a:pPr>
            <a:r>
              <a:rPr kumimoji="1" lang="ja-JP" altLang="en-US" dirty="0" smtClean="0"/>
              <a:t>　</a:t>
            </a:r>
            <a:r>
              <a:rPr lang="ja-JP" altLang="en-US" dirty="0" smtClean="0"/>
              <a:t>公式の中には、実験結果から導かれるものもあります。これらの公式も、</a:t>
            </a:r>
            <a:r>
              <a:rPr lang="ja-JP" altLang="en-US" dirty="0" smtClean="0">
                <a:solidFill>
                  <a:srgbClr val="FF0000"/>
                </a:solidFill>
              </a:rPr>
              <a:t>実験の意味と結果について理解すること</a:t>
            </a:r>
            <a:r>
              <a:rPr lang="ja-JP" altLang="en-US" dirty="0" smtClean="0"/>
              <a:t>で、自分で導くことができます。</a:t>
            </a:r>
            <a:endParaRPr lang="en-US" altLang="ja-JP" dirty="0" smtClean="0"/>
          </a:p>
          <a:p>
            <a:pPr marL="0" indent="0">
              <a:buNone/>
            </a:pPr>
            <a:r>
              <a:rPr kumimoji="1" lang="ja-JP" altLang="en-US" dirty="0"/>
              <a:t>　</a:t>
            </a:r>
            <a:endParaRPr lang="en-US" altLang="ja-JP" dirty="0"/>
          </a:p>
          <a:p>
            <a:pPr marL="0" indent="0">
              <a:buNone/>
            </a:pPr>
            <a:r>
              <a:rPr lang="ja-JP" altLang="en-US" dirty="0" smtClean="0">
                <a:solidFill>
                  <a:srgbClr val="FF0000"/>
                </a:solidFill>
              </a:rPr>
              <a:t>　物理の教科書に出てくる公式を、一つ一つ丁寧に自分の力で導き出すための努力（練習）を心掛けてください。</a:t>
            </a:r>
            <a:endParaRPr lang="en-US" altLang="ja-JP" dirty="0" smtClean="0">
              <a:solidFill>
                <a:srgbClr val="FF0000"/>
              </a:solidFill>
            </a:endParaRPr>
          </a:p>
        </p:txBody>
      </p:sp>
      <p:sp>
        <p:nvSpPr>
          <p:cNvPr id="6" name="コンテンツ プレースホルダー 5"/>
          <p:cNvSpPr>
            <a:spLocks noGrp="1"/>
          </p:cNvSpPr>
          <p:nvPr>
            <p:ph sz="half" idx="2"/>
          </p:nvPr>
        </p:nvSpPr>
        <p:spPr>
          <a:xfrm>
            <a:off x="6172200" y="1426296"/>
            <a:ext cx="5181600" cy="5071485"/>
          </a:xfrm>
        </p:spPr>
        <p:txBody>
          <a:bodyPr>
            <a:normAutofit/>
          </a:bodyPr>
          <a:lstStyle/>
          <a:p>
            <a:endParaRPr kumimoji="1" lang="ja-JP" altLang="en-US" dirty="0"/>
          </a:p>
        </p:txBody>
      </p:sp>
    </p:spTree>
    <p:extLst>
      <p:ext uri="{BB962C8B-B14F-4D97-AF65-F5344CB8AC3E}">
        <p14:creationId xmlns:p14="http://schemas.microsoft.com/office/powerpoint/2010/main" val="37671909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5" presetClass="entr" presetSubtype="0" fill="hold" nodeType="clickEffect">
                                  <p:stCondLst>
                                    <p:cond delay="0"/>
                                  </p:stCondLst>
                                  <p:childTnLst>
                                    <p:set>
                                      <p:cBhvr>
                                        <p:cTn id="6" dur="1" fill="hold">
                                          <p:stCondLst>
                                            <p:cond delay="0"/>
                                          </p:stCondLst>
                                        </p:cTn>
                                        <p:tgtEl>
                                          <p:spTgt spid="5">
                                            <p:txEl>
                                              <p:pRg st="3" end="3"/>
                                            </p:txEl>
                                          </p:spTgt>
                                        </p:tgtEl>
                                        <p:attrNameLst>
                                          <p:attrName>style.visibility</p:attrName>
                                        </p:attrNameLst>
                                      </p:cBhvr>
                                      <p:to>
                                        <p:strVal val="visible"/>
                                      </p:to>
                                    </p:set>
                                    <p:animEffect transition="in" filter="fade">
                                      <p:cBhvr>
                                        <p:cTn id="7" dur="2000"/>
                                        <p:tgtEl>
                                          <p:spTgt spid="5">
                                            <p:txEl>
                                              <p:pRg st="3" end="3"/>
                                            </p:txEl>
                                          </p:spTgt>
                                        </p:tgtEl>
                                      </p:cBhvr>
                                    </p:animEffect>
                                    <p:anim calcmode="lin" valueType="num">
                                      <p:cBhvr>
                                        <p:cTn id="8" dur="2000" fill="hold"/>
                                        <p:tgtEl>
                                          <p:spTgt spid="5">
                                            <p:txEl>
                                              <p:pRg st="3" end="3"/>
                                            </p:txEl>
                                          </p:spTgt>
                                        </p:tgtEl>
                                        <p:attrNameLst>
                                          <p:attrName>ppt_w</p:attrName>
                                        </p:attrNameLst>
                                      </p:cBhvr>
                                      <p:tavLst>
                                        <p:tav tm="0" fmla="#ppt_w*sin(2.5*pi*$)">
                                          <p:val>
                                            <p:fltVal val="0"/>
                                          </p:val>
                                        </p:tav>
                                        <p:tav tm="100000">
                                          <p:val>
                                            <p:fltVal val="1"/>
                                          </p:val>
                                        </p:tav>
                                      </p:tavLst>
                                    </p:anim>
                                    <p:anim calcmode="lin" valueType="num">
                                      <p:cBhvr>
                                        <p:cTn id="9" dur="2000" fill="hold"/>
                                        <p:tgtEl>
                                          <p:spTgt spid="5">
                                            <p:txEl>
                                              <p:pRg st="3" end="3"/>
                                            </p:txEl>
                                          </p:spTgt>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3"/>
          <p:cNvSpPr>
            <a:spLocks noGrp="1"/>
          </p:cNvSpPr>
          <p:nvPr>
            <p:ph type="title"/>
          </p:nvPr>
        </p:nvSpPr>
        <p:spPr>
          <a:xfrm>
            <a:off x="838200" y="365126"/>
            <a:ext cx="10515600" cy="881784"/>
          </a:xfrm>
        </p:spPr>
        <p:txBody>
          <a:bodyPr/>
          <a:lstStyle/>
          <a:p>
            <a:r>
              <a:rPr lang="ja-JP" altLang="en-US" dirty="0" smtClean="0"/>
              <a:t>自由</a:t>
            </a:r>
            <a:r>
              <a:rPr lang="ja-JP" altLang="en-US" dirty="0"/>
              <a:t>落下</a:t>
            </a:r>
            <a:endParaRPr kumimoji="1" lang="ja-JP" altLang="en-US" dirty="0"/>
          </a:p>
        </p:txBody>
      </p:sp>
      <p:sp>
        <p:nvSpPr>
          <p:cNvPr id="5" name="コンテンツ プレースホルダー 4"/>
          <p:cNvSpPr>
            <a:spLocks noGrp="1"/>
          </p:cNvSpPr>
          <p:nvPr>
            <p:ph sz="half" idx="1"/>
          </p:nvPr>
        </p:nvSpPr>
        <p:spPr>
          <a:xfrm>
            <a:off x="838200" y="1426296"/>
            <a:ext cx="5181600" cy="5071485"/>
          </a:xfrm>
        </p:spPr>
        <p:txBody>
          <a:bodyPr>
            <a:normAutofit/>
          </a:bodyPr>
          <a:lstStyle/>
          <a:p>
            <a:pPr marL="0" indent="0">
              <a:buNone/>
            </a:pPr>
            <a:r>
              <a:rPr kumimoji="1" lang="en-US" altLang="ja-JP" dirty="0" smtClean="0"/>
              <a:t>〔</a:t>
            </a:r>
            <a:r>
              <a:rPr kumimoji="1" lang="ja-JP" altLang="en-US" dirty="0" smtClean="0"/>
              <a:t>自由落下とは</a:t>
            </a:r>
            <a:r>
              <a:rPr kumimoji="1" lang="en-US" altLang="ja-JP" dirty="0" smtClean="0"/>
              <a:t>〕</a:t>
            </a:r>
          </a:p>
          <a:p>
            <a:pPr marL="0" indent="0">
              <a:buNone/>
            </a:pPr>
            <a:r>
              <a:rPr kumimoji="1" lang="ja-JP" altLang="en-US" dirty="0" smtClean="0"/>
              <a:t>　物体が、</a:t>
            </a:r>
            <a:r>
              <a:rPr kumimoji="1" lang="ja-JP" altLang="en-US" dirty="0" smtClean="0">
                <a:solidFill>
                  <a:srgbClr val="FF0000"/>
                </a:solidFill>
              </a:rPr>
              <a:t>重力だけのはたらきで鉛直下向き</a:t>
            </a:r>
            <a:r>
              <a:rPr kumimoji="1" lang="ja-JP" altLang="en-US" dirty="0" smtClean="0"/>
              <a:t>に落下することを</a:t>
            </a:r>
            <a:r>
              <a:rPr kumimoji="1" lang="ja-JP" altLang="en-US" dirty="0" smtClean="0">
                <a:solidFill>
                  <a:srgbClr val="FF0000"/>
                </a:solidFill>
              </a:rPr>
              <a:t>自由落下</a:t>
            </a:r>
            <a:r>
              <a:rPr kumimoji="1" lang="ja-JP" altLang="en-US" dirty="0" smtClean="0"/>
              <a:t>といいます。</a:t>
            </a:r>
            <a:endParaRPr kumimoji="1" lang="en-US" altLang="ja-JP" dirty="0" smtClean="0"/>
          </a:p>
          <a:p>
            <a:pPr marL="0" indent="0">
              <a:buNone/>
            </a:pPr>
            <a:r>
              <a:rPr lang="ja-JP" altLang="en-US" sz="2000" dirty="0" smtClean="0">
                <a:solidFill>
                  <a:srgbClr val="0070C0"/>
                </a:solidFill>
              </a:rPr>
              <a:t>＊鉛直（えんちょく）とは重力の方向を示すことばです。</a:t>
            </a:r>
            <a:endParaRPr kumimoji="1" lang="en-US" altLang="ja-JP" sz="2000" dirty="0" smtClean="0">
              <a:solidFill>
                <a:srgbClr val="0070C0"/>
              </a:solidFill>
            </a:endParaRPr>
          </a:p>
          <a:p>
            <a:pPr marL="0" indent="0">
              <a:buNone/>
            </a:pPr>
            <a:r>
              <a:rPr lang="ja-JP" altLang="en-US" dirty="0" smtClean="0"/>
              <a:t>　空気中を落下する物体には、重力以外に空気の抵抗力や浮力がはたらきます。しかし、重力</a:t>
            </a:r>
            <a:r>
              <a:rPr lang="ja-JP" altLang="en-US" dirty="0"/>
              <a:t>以外</a:t>
            </a:r>
            <a:r>
              <a:rPr lang="ja-JP" altLang="en-US" dirty="0" smtClean="0"/>
              <a:t>の力が十分小さいときには、近似的に自由落下とみなすことができます。</a:t>
            </a:r>
            <a:endParaRPr lang="en-US" altLang="ja-JP" dirty="0" smtClean="0"/>
          </a:p>
        </p:txBody>
      </p:sp>
      <p:sp>
        <p:nvSpPr>
          <p:cNvPr id="3" name="コンテンツ プレースホルダー 2"/>
          <p:cNvSpPr>
            <a:spLocks noGrp="1"/>
          </p:cNvSpPr>
          <p:nvPr>
            <p:ph sz="half" idx="2"/>
          </p:nvPr>
        </p:nvSpPr>
        <p:spPr/>
        <p:txBody>
          <a:bodyPr>
            <a:normAutofit/>
          </a:bodyPr>
          <a:lstStyle/>
          <a:p>
            <a:pPr marL="0" indent="0">
              <a:buNone/>
            </a:pPr>
            <a:endParaRPr lang="en-US" altLang="ja-JP" dirty="0" smtClean="0"/>
          </a:p>
        </p:txBody>
      </p:sp>
      <p:grpSp>
        <p:nvGrpSpPr>
          <p:cNvPr id="12" name="グループ化 11"/>
          <p:cNvGrpSpPr/>
          <p:nvPr/>
        </p:nvGrpSpPr>
        <p:grpSpPr>
          <a:xfrm>
            <a:off x="7336971" y="207707"/>
            <a:ext cx="1166648" cy="1061048"/>
            <a:chOff x="6858000" y="2123586"/>
            <a:chExt cx="1166648" cy="1061048"/>
          </a:xfrm>
        </p:grpSpPr>
        <p:sp>
          <p:nvSpPr>
            <p:cNvPr id="2" name="楕円 1"/>
            <p:cNvSpPr/>
            <p:nvPr/>
          </p:nvSpPr>
          <p:spPr>
            <a:xfrm>
              <a:off x="6858000" y="2144110"/>
              <a:ext cx="1166648" cy="1040524"/>
            </a:xfrm>
            <a:prstGeom prst="ellipse">
              <a:avLst/>
            </a:prstGeom>
            <a:gradFill>
              <a:gsLst>
                <a:gs pos="0">
                  <a:schemeClr val="accent1">
                    <a:lumMod val="5000"/>
                    <a:lumOff val="95000"/>
                  </a:schemeClr>
                </a:gs>
                <a:gs pos="53000">
                  <a:srgbClr val="FF0000"/>
                </a:gs>
                <a:gs pos="75000">
                  <a:srgbClr val="FFA3A5"/>
                </a:gs>
                <a:gs pos="100000">
                  <a:schemeClr val="bg1"/>
                </a:gs>
              </a:gsLst>
              <a:lin ang="13500000" scaled="1"/>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 name="フリーフォーム 5"/>
            <p:cNvSpPr/>
            <p:nvPr/>
          </p:nvSpPr>
          <p:spPr>
            <a:xfrm>
              <a:off x="7378995" y="2275367"/>
              <a:ext cx="361507" cy="170121"/>
            </a:xfrm>
            <a:custGeom>
              <a:avLst/>
              <a:gdLst>
                <a:gd name="connsiteX0" fmla="*/ 0 w 361507"/>
                <a:gd name="connsiteY0" fmla="*/ 0 h 170121"/>
                <a:gd name="connsiteX1" fmla="*/ 191386 w 361507"/>
                <a:gd name="connsiteY1" fmla="*/ 170121 h 170121"/>
                <a:gd name="connsiteX2" fmla="*/ 191386 w 361507"/>
                <a:gd name="connsiteY2" fmla="*/ 170121 h 170121"/>
                <a:gd name="connsiteX3" fmla="*/ 361507 w 361507"/>
                <a:gd name="connsiteY3" fmla="*/ 170121 h 170121"/>
                <a:gd name="connsiteX4" fmla="*/ 361507 w 361507"/>
                <a:gd name="connsiteY4" fmla="*/ 170121 h 170121"/>
                <a:gd name="connsiteX5" fmla="*/ 361507 w 361507"/>
                <a:gd name="connsiteY5" fmla="*/ 170121 h 17012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61507" h="170121">
                  <a:moveTo>
                    <a:pt x="0" y="0"/>
                  </a:moveTo>
                  <a:lnTo>
                    <a:pt x="191386" y="170121"/>
                  </a:lnTo>
                  <a:lnTo>
                    <a:pt x="191386" y="170121"/>
                  </a:lnTo>
                  <a:lnTo>
                    <a:pt x="361507" y="170121"/>
                  </a:lnTo>
                  <a:lnTo>
                    <a:pt x="361507" y="170121"/>
                  </a:lnTo>
                  <a:lnTo>
                    <a:pt x="361507" y="170121"/>
                  </a:lnTo>
                </a:path>
              </a:pathLst>
            </a:custGeom>
            <a:noFill/>
            <a:ln w="2222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 name="正方形/長方形 9"/>
            <p:cNvSpPr/>
            <p:nvPr/>
          </p:nvSpPr>
          <p:spPr>
            <a:xfrm>
              <a:off x="7566334" y="2220683"/>
              <a:ext cx="45719" cy="203200"/>
            </a:xfrm>
            <a:prstGeom prst="rect">
              <a:avLst/>
            </a:prstGeom>
            <a:solidFill>
              <a:schemeClr val="accent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 name="平行四辺形 10"/>
            <p:cNvSpPr/>
            <p:nvPr/>
          </p:nvSpPr>
          <p:spPr>
            <a:xfrm rot="20808606">
              <a:off x="7583025" y="2123586"/>
              <a:ext cx="348343" cy="109925"/>
            </a:xfrm>
            <a:prstGeom prst="parallelogram">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Tree>
    <p:extLst>
      <p:ext uri="{BB962C8B-B14F-4D97-AF65-F5344CB8AC3E}">
        <p14:creationId xmlns:p14="http://schemas.microsoft.com/office/powerpoint/2010/main" val="5355931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xit" presetSubtype="4" fill="hold" nodeType="clickEffect">
                                  <p:stCondLst>
                                    <p:cond delay="0"/>
                                  </p:stCondLst>
                                  <p:childTnLst>
                                    <p:anim calcmode="lin" valueType="num">
                                      <p:cBhvr additive="base">
                                        <p:cTn id="6" dur="250"/>
                                        <p:tgtEl>
                                          <p:spTgt spid="12"/>
                                        </p:tgtEl>
                                        <p:attrNameLst>
                                          <p:attrName>ppt_x</p:attrName>
                                        </p:attrNameLst>
                                      </p:cBhvr>
                                      <p:tavLst>
                                        <p:tav tm="0">
                                          <p:val>
                                            <p:strVal val="ppt_x"/>
                                          </p:val>
                                        </p:tav>
                                        <p:tav tm="100000">
                                          <p:val>
                                            <p:strVal val="ppt_x"/>
                                          </p:val>
                                        </p:tav>
                                      </p:tavLst>
                                    </p:anim>
                                    <p:anim calcmode="lin" valueType="num">
                                      <p:cBhvr additive="base">
                                        <p:cTn id="7" dur="250"/>
                                        <p:tgtEl>
                                          <p:spTgt spid="12"/>
                                        </p:tgtEl>
                                        <p:attrNameLst>
                                          <p:attrName>ppt_y</p:attrName>
                                        </p:attrNameLst>
                                      </p:cBhvr>
                                      <p:tavLst>
                                        <p:tav tm="0">
                                          <p:val>
                                            <p:strVal val="ppt_y"/>
                                          </p:val>
                                        </p:tav>
                                        <p:tav tm="100000">
                                          <p:val>
                                            <p:strVal val="1+ppt_h/2"/>
                                          </p:val>
                                        </p:tav>
                                      </p:tavLst>
                                    </p:anim>
                                    <p:set>
                                      <p:cBhvr>
                                        <p:cTn id="8" dur="1" fill="hold">
                                          <p:stCondLst>
                                            <p:cond delay="249"/>
                                          </p:stCondLst>
                                        </p:cTn>
                                        <p:tgtEl>
                                          <p:spTgt spid="12"/>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3"/>
          <p:cNvSpPr>
            <a:spLocks noGrp="1"/>
          </p:cNvSpPr>
          <p:nvPr>
            <p:ph type="title"/>
          </p:nvPr>
        </p:nvSpPr>
        <p:spPr>
          <a:xfrm>
            <a:off x="838200" y="365126"/>
            <a:ext cx="10515600" cy="881784"/>
          </a:xfrm>
        </p:spPr>
        <p:txBody>
          <a:bodyPr/>
          <a:lstStyle/>
          <a:p>
            <a:r>
              <a:rPr lang="ja-JP" altLang="en-US" dirty="0" smtClean="0"/>
              <a:t>自由</a:t>
            </a:r>
            <a:r>
              <a:rPr lang="ja-JP" altLang="en-US" dirty="0"/>
              <a:t>落下</a:t>
            </a:r>
            <a:endParaRPr kumimoji="1" lang="ja-JP" altLang="en-US" dirty="0"/>
          </a:p>
        </p:txBody>
      </p:sp>
      <p:sp>
        <p:nvSpPr>
          <p:cNvPr id="5" name="コンテンツ プレースホルダー 4"/>
          <p:cNvSpPr>
            <a:spLocks noGrp="1"/>
          </p:cNvSpPr>
          <p:nvPr>
            <p:ph sz="half" idx="1"/>
          </p:nvPr>
        </p:nvSpPr>
        <p:spPr>
          <a:xfrm>
            <a:off x="838200" y="1426296"/>
            <a:ext cx="5181600" cy="5071485"/>
          </a:xfrm>
        </p:spPr>
        <p:txBody>
          <a:bodyPr>
            <a:normAutofit/>
          </a:bodyPr>
          <a:lstStyle/>
          <a:p>
            <a:pPr marL="0" indent="0">
              <a:buNone/>
            </a:pPr>
            <a:r>
              <a:rPr kumimoji="1" lang="en-US" altLang="ja-JP" dirty="0" smtClean="0"/>
              <a:t>〔</a:t>
            </a:r>
            <a:r>
              <a:rPr kumimoji="1" lang="ja-JP" altLang="en-US" dirty="0" smtClean="0"/>
              <a:t>自由落下の観察</a:t>
            </a:r>
            <a:r>
              <a:rPr kumimoji="1" lang="en-US" altLang="ja-JP" dirty="0" smtClean="0"/>
              <a:t>〕</a:t>
            </a:r>
          </a:p>
          <a:p>
            <a:pPr marL="0" indent="0">
              <a:buNone/>
            </a:pPr>
            <a:r>
              <a:rPr lang="ja-JP" altLang="en-US" dirty="0" smtClean="0"/>
              <a:t>　数十センチ程度の高さからの落下では、鉄球、ゴム球、ピンポン玉にはたらく、重力以外の力はほとんど無視できますので、自由落下とみなすことができます。けれども花びらでは、重力と同程度の空気抵抗がはたらくため、自由落下とは異なる運動になります。</a:t>
            </a:r>
            <a:endParaRPr lang="en-US" altLang="ja-JP" dirty="0" smtClean="0"/>
          </a:p>
          <a:p>
            <a:pPr marL="0" indent="0">
              <a:buNone/>
            </a:pPr>
            <a:r>
              <a:rPr lang="ja-JP" altLang="en-US" dirty="0" smtClean="0"/>
              <a:t>　その様子を右の動画で観察してみましょう。</a:t>
            </a:r>
            <a:r>
              <a:rPr lang="ja-JP" altLang="en-US" dirty="0" smtClean="0">
                <a:solidFill>
                  <a:srgbClr val="00B050"/>
                </a:solidFill>
              </a:rPr>
              <a:t>（動画クリック）</a:t>
            </a:r>
            <a:endParaRPr kumimoji="1" lang="en-US" altLang="ja-JP" dirty="0" smtClean="0">
              <a:solidFill>
                <a:srgbClr val="00B050"/>
              </a:solidFill>
            </a:endParaRPr>
          </a:p>
        </p:txBody>
      </p:sp>
      <p:pic>
        <p:nvPicPr>
          <p:cNvPr id="2" name="fsvRxOwqSsE"/>
          <p:cNvPicPr>
            <a:picLocks noGrp="1" noRot="1" noChangeAspect="1"/>
          </p:cNvPicPr>
          <p:nvPr>
            <p:ph sz="half" idx="2"/>
            <a:videoFile r:link="rId1"/>
          </p:nvPr>
        </p:nvPicPr>
        <p:blipFill>
          <a:blip r:embed="rId3"/>
          <a:stretch>
            <a:fillRect/>
          </a:stretch>
        </p:blipFill>
        <p:spPr>
          <a:xfrm>
            <a:off x="5947487" y="1450788"/>
            <a:ext cx="6188685" cy="4354017"/>
          </a:xfrm>
          <a:prstGeom prst="rect">
            <a:avLst/>
          </a:prstGeom>
        </p:spPr>
      </p:pic>
    </p:spTree>
    <p:extLst>
      <p:ext uri="{BB962C8B-B14F-4D97-AF65-F5344CB8AC3E}">
        <p14:creationId xmlns:p14="http://schemas.microsoft.com/office/powerpoint/2010/main" val="231270001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3"/>
          <p:cNvSpPr>
            <a:spLocks noGrp="1"/>
          </p:cNvSpPr>
          <p:nvPr>
            <p:ph type="title"/>
          </p:nvPr>
        </p:nvSpPr>
        <p:spPr>
          <a:xfrm>
            <a:off x="838200" y="365126"/>
            <a:ext cx="10515600" cy="881784"/>
          </a:xfrm>
        </p:spPr>
        <p:txBody>
          <a:bodyPr/>
          <a:lstStyle/>
          <a:p>
            <a:r>
              <a:rPr lang="ja-JP" altLang="en-US" dirty="0" smtClean="0"/>
              <a:t>自由</a:t>
            </a:r>
            <a:r>
              <a:rPr lang="ja-JP" altLang="en-US" dirty="0"/>
              <a:t>落下</a:t>
            </a:r>
            <a:endParaRPr kumimoji="1" lang="ja-JP" altLang="en-US" dirty="0"/>
          </a:p>
        </p:txBody>
      </p:sp>
      <p:sp>
        <p:nvSpPr>
          <p:cNvPr id="5" name="コンテンツ プレースホルダー 4"/>
          <p:cNvSpPr>
            <a:spLocks noGrp="1"/>
          </p:cNvSpPr>
          <p:nvPr>
            <p:ph sz="half" idx="1"/>
          </p:nvPr>
        </p:nvSpPr>
        <p:spPr>
          <a:xfrm>
            <a:off x="838200" y="1426296"/>
            <a:ext cx="5181600" cy="5071485"/>
          </a:xfrm>
        </p:spPr>
        <p:txBody>
          <a:bodyPr>
            <a:normAutofit/>
          </a:bodyPr>
          <a:lstStyle/>
          <a:p>
            <a:pPr marL="0" indent="0">
              <a:buNone/>
            </a:pPr>
            <a:r>
              <a:rPr kumimoji="1" lang="en-US" altLang="ja-JP" dirty="0" smtClean="0"/>
              <a:t>〔</a:t>
            </a:r>
            <a:r>
              <a:rPr kumimoji="1" lang="ja-JP" altLang="en-US" dirty="0" smtClean="0"/>
              <a:t>自由落下の特徴</a:t>
            </a:r>
            <a:r>
              <a:rPr kumimoji="1" lang="en-US" altLang="ja-JP" dirty="0" smtClean="0"/>
              <a:t>〕</a:t>
            </a:r>
          </a:p>
          <a:p>
            <a:pPr marL="0" indent="0">
              <a:buNone/>
            </a:pPr>
            <a:r>
              <a:rPr kumimoji="1" lang="ja-JP" altLang="en-US" dirty="0"/>
              <a:t>　</a:t>
            </a:r>
            <a:r>
              <a:rPr kumimoji="1" lang="ja-JP" altLang="en-US" dirty="0" smtClean="0"/>
              <a:t>自由落下とみなせる物体の落下では、重力以外の力の大きさが極めて小さいのです。</a:t>
            </a:r>
            <a:endParaRPr kumimoji="1" lang="en-US" altLang="ja-JP" dirty="0" smtClean="0"/>
          </a:p>
          <a:p>
            <a:pPr marL="0" indent="0">
              <a:buNone/>
            </a:pPr>
            <a:r>
              <a:rPr lang="ja-JP" altLang="en-US" dirty="0"/>
              <a:t>　</a:t>
            </a:r>
            <a:r>
              <a:rPr lang="ja-JP" altLang="en-US" dirty="0" smtClean="0"/>
              <a:t>花びらでは、もともと重力が小さいうえに、空気の抵抗力を受けやすい形状であるために、自由落下とはみなせないのです。</a:t>
            </a:r>
            <a:endParaRPr lang="en-US" altLang="ja-JP" dirty="0" smtClean="0"/>
          </a:p>
        </p:txBody>
      </p:sp>
      <p:sp>
        <p:nvSpPr>
          <p:cNvPr id="3" name="コンテンツ プレースホルダー 2"/>
          <p:cNvSpPr>
            <a:spLocks noGrp="1"/>
          </p:cNvSpPr>
          <p:nvPr>
            <p:ph sz="half" idx="2"/>
          </p:nvPr>
        </p:nvSpPr>
        <p:spPr/>
        <p:txBody>
          <a:bodyPr>
            <a:normAutofit/>
          </a:bodyPr>
          <a:lstStyle/>
          <a:p>
            <a:pPr marL="0" indent="0">
              <a:buNone/>
            </a:pPr>
            <a:endParaRPr lang="en-US" altLang="ja-JP" dirty="0" smtClean="0"/>
          </a:p>
        </p:txBody>
      </p:sp>
    </p:spTree>
    <p:extLst>
      <p:ext uri="{BB962C8B-B14F-4D97-AF65-F5344CB8AC3E}">
        <p14:creationId xmlns:p14="http://schemas.microsoft.com/office/powerpoint/2010/main" val="41316706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3"/>
          <p:cNvSpPr>
            <a:spLocks noGrp="1"/>
          </p:cNvSpPr>
          <p:nvPr>
            <p:ph type="title"/>
          </p:nvPr>
        </p:nvSpPr>
        <p:spPr>
          <a:xfrm>
            <a:off x="838200" y="365126"/>
            <a:ext cx="10515600" cy="881784"/>
          </a:xfrm>
        </p:spPr>
        <p:txBody>
          <a:bodyPr/>
          <a:lstStyle/>
          <a:p>
            <a:r>
              <a:rPr lang="ja-JP" altLang="en-US" dirty="0" smtClean="0"/>
              <a:t>自由</a:t>
            </a:r>
            <a:r>
              <a:rPr lang="ja-JP" altLang="en-US" dirty="0"/>
              <a:t>落下</a:t>
            </a:r>
            <a:endParaRPr kumimoji="1" lang="ja-JP" altLang="en-US" dirty="0"/>
          </a:p>
        </p:txBody>
      </p:sp>
      <p:sp>
        <p:nvSpPr>
          <p:cNvPr id="5" name="コンテンツ プレースホルダー 4"/>
          <p:cNvSpPr>
            <a:spLocks noGrp="1"/>
          </p:cNvSpPr>
          <p:nvPr>
            <p:ph sz="half" idx="1"/>
          </p:nvPr>
        </p:nvSpPr>
        <p:spPr>
          <a:xfrm>
            <a:off x="838200" y="1426296"/>
            <a:ext cx="5181600" cy="5071485"/>
          </a:xfrm>
        </p:spPr>
        <p:txBody>
          <a:bodyPr>
            <a:normAutofit/>
          </a:bodyPr>
          <a:lstStyle/>
          <a:p>
            <a:pPr marL="0" indent="0">
              <a:buNone/>
            </a:pPr>
            <a:r>
              <a:rPr kumimoji="1" lang="en-US" altLang="ja-JP" dirty="0" smtClean="0"/>
              <a:t>〔</a:t>
            </a:r>
            <a:r>
              <a:rPr kumimoji="1" lang="ja-JP" altLang="en-US" dirty="0" smtClean="0"/>
              <a:t>花びらの自由落下</a:t>
            </a:r>
            <a:r>
              <a:rPr lang="ja-JP" altLang="en-US" dirty="0"/>
              <a:t>？</a:t>
            </a:r>
            <a:r>
              <a:rPr kumimoji="1" lang="en-US" altLang="ja-JP" dirty="0" smtClean="0"/>
              <a:t>〕</a:t>
            </a:r>
          </a:p>
          <a:p>
            <a:pPr marL="0" indent="0">
              <a:buNone/>
            </a:pPr>
            <a:r>
              <a:rPr kumimoji="1" lang="ja-JP" altLang="en-US" dirty="0"/>
              <a:t>　</a:t>
            </a:r>
            <a:r>
              <a:rPr kumimoji="1" lang="ja-JP" altLang="en-US" dirty="0" smtClean="0"/>
              <a:t>空気の抵抗力を除くことができれば、羽毛や花びらの落下も自由落下になるのでしょうか。</a:t>
            </a:r>
            <a:endParaRPr kumimoji="1" lang="en-US" altLang="ja-JP" dirty="0" smtClean="0"/>
          </a:p>
          <a:p>
            <a:pPr marL="0" indent="0">
              <a:buNone/>
            </a:pPr>
            <a:r>
              <a:rPr lang="ja-JP" altLang="en-US" dirty="0"/>
              <a:t>　</a:t>
            </a:r>
            <a:r>
              <a:rPr lang="ja-JP" altLang="en-US" dirty="0" smtClean="0"/>
              <a:t>太いガラス管の中を真空にして、その中で落下する花びらの運動を観察してみましょう。</a:t>
            </a:r>
            <a:endParaRPr lang="en-US" altLang="ja-JP" dirty="0" smtClean="0"/>
          </a:p>
          <a:p>
            <a:pPr marL="0" indent="0">
              <a:buNone/>
            </a:pPr>
            <a:r>
              <a:rPr lang="ja-JP" altLang="en-US" dirty="0"/>
              <a:t>　</a:t>
            </a:r>
            <a:r>
              <a:rPr lang="ja-JP" altLang="en-US" dirty="0" smtClean="0"/>
              <a:t>　　</a:t>
            </a:r>
            <a:r>
              <a:rPr lang="ja-JP" altLang="en-US" dirty="0" smtClean="0">
                <a:solidFill>
                  <a:srgbClr val="00B050"/>
                </a:solidFill>
              </a:rPr>
              <a:t>（動画クリック）</a:t>
            </a:r>
            <a:endParaRPr lang="en-US" altLang="ja-JP" dirty="0">
              <a:solidFill>
                <a:srgbClr val="00B050"/>
              </a:solidFill>
            </a:endParaRPr>
          </a:p>
        </p:txBody>
      </p:sp>
      <p:pic>
        <p:nvPicPr>
          <p:cNvPr id="2" name="r4ocQihijPg"/>
          <p:cNvPicPr>
            <a:picLocks noGrp="1" noRot="1" noChangeAspect="1"/>
          </p:cNvPicPr>
          <p:nvPr>
            <p:ph sz="half" idx="2"/>
            <a:videoFile r:link="rId1"/>
          </p:nvPr>
        </p:nvPicPr>
        <p:blipFill>
          <a:blip r:embed="rId3"/>
          <a:stretch>
            <a:fillRect/>
          </a:stretch>
        </p:blipFill>
        <p:spPr>
          <a:xfrm>
            <a:off x="6019800" y="1426296"/>
            <a:ext cx="6013276" cy="4476483"/>
          </a:xfrm>
          <a:prstGeom prst="rect">
            <a:avLst/>
          </a:prstGeom>
        </p:spPr>
      </p:pic>
    </p:spTree>
    <p:extLst>
      <p:ext uri="{BB962C8B-B14F-4D97-AF65-F5344CB8AC3E}">
        <p14:creationId xmlns:p14="http://schemas.microsoft.com/office/powerpoint/2010/main" val="175849154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3"/>
          <p:cNvSpPr>
            <a:spLocks noGrp="1"/>
          </p:cNvSpPr>
          <p:nvPr>
            <p:ph type="title"/>
          </p:nvPr>
        </p:nvSpPr>
        <p:spPr>
          <a:xfrm>
            <a:off x="838200" y="365126"/>
            <a:ext cx="10515600" cy="881784"/>
          </a:xfrm>
        </p:spPr>
        <p:txBody>
          <a:bodyPr/>
          <a:lstStyle/>
          <a:p>
            <a:r>
              <a:rPr lang="ja-JP" altLang="en-US" dirty="0" smtClean="0"/>
              <a:t>自由</a:t>
            </a:r>
            <a:r>
              <a:rPr lang="ja-JP" altLang="en-US" dirty="0"/>
              <a:t>落下</a:t>
            </a:r>
            <a:endParaRPr kumimoji="1" lang="ja-JP" altLang="en-US" dirty="0"/>
          </a:p>
        </p:txBody>
      </p:sp>
      <p:sp>
        <p:nvSpPr>
          <p:cNvPr id="5" name="コンテンツ プレースホルダー 4"/>
          <p:cNvSpPr>
            <a:spLocks noGrp="1"/>
          </p:cNvSpPr>
          <p:nvPr>
            <p:ph sz="half" idx="1"/>
          </p:nvPr>
        </p:nvSpPr>
        <p:spPr>
          <a:xfrm>
            <a:off x="838200" y="1426296"/>
            <a:ext cx="5181600" cy="5071485"/>
          </a:xfrm>
        </p:spPr>
        <p:txBody>
          <a:bodyPr>
            <a:normAutofit/>
          </a:bodyPr>
          <a:lstStyle/>
          <a:p>
            <a:pPr marL="0" indent="0">
              <a:buNone/>
            </a:pPr>
            <a:r>
              <a:rPr kumimoji="1" lang="en-US" altLang="ja-JP" dirty="0" smtClean="0"/>
              <a:t>〔</a:t>
            </a:r>
            <a:r>
              <a:rPr kumimoji="1" lang="ja-JP" altLang="en-US" dirty="0" smtClean="0"/>
              <a:t>アポロ</a:t>
            </a:r>
            <a:r>
              <a:rPr kumimoji="1" lang="en-US" altLang="ja-JP" dirty="0" smtClean="0"/>
              <a:t>15</a:t>
            </a:r>
            <a:r>
              <a:rPr kumimoji="1" lang="ja-JP" altLang="en-US" dirty="0" smtClean="0"/>
              <a:t>号の粋な実験</a:t>
            </a:r>
            <a:r>
              <a:rPr kumimoji="1" lang="en-US" altLang="ja-JP" dirty="0" smtClean="0"/>
              <a:t>〕</a:t>
            </a:r>
          </a:p>
          <a:p>
            <a:pPr marL="0" indent="0">
              <a:buNone/>
            </a:pPr>
            <a:r>
              <a:rPr kumimoji="1" lang="ja-JP" altLang="en-US" dirty="0"/>
              <a:t>　</a:t>
            </a:r>
            <a:r>
              <a:rPr kumimoji="1" lang="ja-JP" altLang="en-US" dirty="0" smtClean="0"/>
              <a:t>アポロ</a:t>
            </a:r>
            <a:r>
              <a:rPr kumimoji="1" lang="en-US" altLang="ja-JP" dirty="0" smtClean="0"/>
              <a:t>15</a:t>
            </a:r>
            <a:r>
              <a:rPr kumimoji="1" lang="ja-JP" altLang="en-US" dirty="0" smtClean="0"/>
              <a:t>号のスコット船長は、鷹</a:t>
            </a:r>
            <a:r>
              <a:rPr lang="ja-JP" altLang="en-US" dirty="0" smtClean="0"/>
              <a:t>の</a:t>
            </a:r>
            <a:r>
              <a:rPr lang="ja-JP" altLang="en-US" dirty="0"/>
              <a:t>羽根とハンマーを同じ高さ</a:t>
            </a:r>
            <a:r>
              <a:rPr lang="ja-JP" altLang="en-US" dirty="0" smtClean="0"/>
              <a:t>から落体</a:t>
            </a:r>
            <a:r>
              <a:rPr lang="ja-JP" altLang="en-US" dirty="0"/>
              <a:t>させ、同時に月面に達することを</a:t>
            </a:r>
            <a:r>
              <a:rPr lang="ja-JP" altLang="en-US" dirty="0" smtClean="0"/>
              <a:t>示しました。月面にはほとんど空気が存在しないため</a:t>
            </a:r>
            <a:r>
              <a:rPr lang="ja-JP" altLang="en-US" dirty="0"/>
              <a:t>に</a:t>
            </a:r>
            <a:r>
              <a:rPr lang="ja-JP" altLang="en-US" dirty="0" smtClean="0"/>
              <a:t>、羽根もハンマーも一緒に自由落下することを確かめたのです。</a:t>
            </a:r>
            <a:endParaRPr lang="en-US" altLang="ja-JP" dirty="0" smtClean="0"/>
          </a:p>
          <a:p>
            <a:pPr marL="0" indent="0">
              <a:buNone/>
            </a:pPr>
            <a:r>
              <a:rPr lang="ja-JP" altLang="en-US" dirty="0" smtClean="0"/>
              <a:t>　</a:t>
            </a:r>
            <a:r>
              <a:rPr lang="en-US" altLang="ja-JP" dirty="0" smtClean="0"/>
              <a:t>1971</a:t>
            </a:r>
            <a:r>
              <a:rPr lang="ja-JP" altLang="en-US" dirty="0" smtClean="0"/>
              <a:t>年</a:t>
            </a:r>
            <a:r>
              <a:rPr lang="en-US" altLang="ja-JP" dirty="0" smtClean="0"/>
              <a:t>8</a:t>
            </a:r>
            <a:r>
              <a:rPr lang="ja-JP" altLang="en-US" dirty="0" smtClean="0"/>
              <a:t>月</a:t>
            </a:r>
            <a:r>
              <a:rPr lang="en-US" altLang="ja-JP" dirty="0" smtClean="0"/>
              <a:t>2</a:t>
            </a:r>
            <a:r>
              <a:rPr lang="ja-JP" altLang="en-US" dirty="0" smtClean="0"/>
              <a:t>日の出来事でした。</a:t>
            </a:r>
            <a:endParaRPr lang="en-US" altLang="ja-JP" dirty="0" smtClean="0"/>
          </a:p>
        </p:txBody>
      </p:sp>
      <p:pic>
        <p:nvPicPr>
          <p:cNvPr id="2" name="KDp1tiUsZw8"/>
          <p:cNvPicPr>
            <a:picLocks noGrp="1" noRot="1" noChangeAspect="1"/>
          </p:cNvPicPr>
          <p:nvPr>
            <p:ph sz="half" idx="2"/>
            <a:videoFile r:link="rId1"/>
          </p:nvPr>
        </p:nvPicPr>
        <p:blipFill>
          <a:blip r:embed="rId3"/>
          <a:stretch>
            <a:fillRect/>
          </a:stretch>
        </p:blipFill>
        <p:spPr>
          <a:xfrm>
            <a:off x="6096000" y="1506682"/>
            <a:ext cx="5911271" cy="4187536"/>
          </a:xfrm>
          <a:prstGeom prst="rect">
            <a:avLst/>
          </a:prstGeom>
        </p:spPr>
      </p:pic>
    </p:spTree>
    <p:extLst>
      <p:ext uri="{BB962C8B-B14F-4D97-AF65-F5344CB8AC3E}">
        <p14:creationId xmlns:p14="http://schemas.microsoft.com/office/powerpoint/2010/main" val="353340338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3"/>
          <p:cNvSpPr>
            <a:spLocks noGrp="1"/>
          </p:cNvSpPr>
          <p:nvPr>
            <p:ph type="title"/>
          </p:nvPr>
        </p:nvSpPr>
        <p:spPr>
          <a:xfrm>
            <a:off x="838200" y="365126"/>
            <a:ext cx="10515600" cy="881784"/>
          </a:xfrm>
        </p:spPr>
        <p:txBody>
          <a:bodyPr/>
          <a:lstStyle/>
          <a:p>
            <a:r>
              <a:rPr lang="ja-JP" altLang="en-US" dirty="0" smtClean="0"/>
              <a:t>自由</a:t>
            </a:r>
            <a:r>
              <a:rPr lang="ja-JP" altLang="en-US" dirty="0"/>
              <a:t>落下</a:t>
            </a:r>
            <a:endParaRPr kumimoji="1" lang="ja-JP" altLang="en-US" dirty="0"/>
          </a:p>
        </p:txBody>
      </p:sp>
      <p:sp>
        <p:nvSpPr>
          <p:cNvPr id="5" name="コンテンツ プレースホルダー 4"/>
          <p:cNvSpPr>
            <a:spLocks noGrp="1"/>
          </p:cNvSpPr>
          <p:nvPr>
            <p:ph sz="half" idx="1"/>
          </p:nvPr>
        </p:nvSpPr>
        <p:spPr>
          <a:xfrm>
            <a:off x="838200" y="1426296"/>
            <a:ext cx="5181600" cy="5071485"/>
          </a:xfrm>
        </p:spPr>
        <p:txBody>
          <a:bodyPr>
            <a:normAutofit/>
          </a:bodyPr>
          <a:lstStyle/>
          <a:p>
            <a:pPr marL="0" indent="0">
              <a:buNone/>
            </a:pPr>
            <a:r>
              <a:rPr kumimoji="1" lang="en-US" altLang="ja-JP" dirty="0" smtClean="0"/>
              <a:t>〔</a:t>
            </a:r>
            <a:r>
              <a:rPr kumimoji="1" lang="ja-JP" altLang="en-US" dirty="0" smtClean="0"/>
              <a:t>自由落下の加速度</a:t>
            </a:r>
            <a:r>
              <a:rPr kumimoji="1" lang="en-US" altLang="ja-JP" dirty="0" smtClean="0"/>
              <a:t>〕</a:t>
            </a:r>
          </a:p>
          <a:p>
            <a:pPr marL="0" indent="0">
              <a:buNone/>
            </a:pPr>
            <a:r>
              <a:rPr kumimoji="1" lang="ja-JP" altLang="en-US" dirty="0" smtClean="0"/>
              <a:t>　右の動画は自由落下する物体の</a:t>
            </a:r>
            <a:r>
              <a:rPr kumimoji="1" lang="en-US" altLang="ja-JP" dirty="0" smtClean="0"/>
              <a:t>0.1</a:t>
            </a:r>
            <a:r>
              <a:rPr kumimoji="1" lang="ja-JP" altLang="en-US" dirty="0" smtClean="0"/>
              <a:t>秒ごとの位置を撮影したストロボ写真です。この写真を分析し</a:t>
            </a:r>
            <a:r>
              <a:rPr lang="ja-JP" altLang="en-US" dirty="0" smtClean="0"/>
              <a:t>、</a:t>
            </a:r>
            <a:r>
              <a:rPr lang="en-US" altLang="ja-JP" dirty="0" smtClean="0"/>
              <a:t>0.1</a:t>
            </a:r>
            <a:r>
              <a:rPr lang="ja-JP" altLang="en-US" dirty="0" smtClean="0"/>
              <a:t>秒毎の速度を計算すると、以下の表のようになります</a:t>
            </a:r>
            <a:r>
              <a:rPr kumimoji="1" lang="ja-JP" altLang="en-US" dirty="0" smtClean="0"/>
              <a:t>。</a:t>
            </a:r>
            <a:endParaRPr kumimoji="1" lang="en-US" altLang="ja-JP" dirty="0" smtClean="0"/>
          </a:p>
          <a:p>
            <a:pPr marL="0" indent="0">
              <a:buNone/>
            </a:pPr>
            <a:endParaRPr kumimoji="1" lang="en-US" altLang="ja-JP" dirty="0" smtClean="0"/>
          </a:p>
          <a:p>
            <a:pPr marL="0" indent="0">
              <a:buNone/>
            </a:pPr>
            <a:endParaRPr lang="en-US" altLang="ja-JP" dirty="0"/>
          </a:p>
        </p:txBody>
      </p:sp>
      <p:pic>
        <p:nvPicPr>
          <p:cNvPr id="6" name="図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224591" y="0"/>
            <a:ext cx="4340491" cy="6866904"/>
          </a:xfrm>
          <a:prstGeom prst="rect">
            <a:avLst/>
          </a:prstGeom>
        </p:spPr>
      </p:pic>
      <p:pic>
        <p:nvPicPr>
          <p:cNvPr id="10" name="図 9"/>
          <p:cNvPicPr>
            <a:picLocks noChangeAspect="1"/>
          </p:cNvPicPr>
          <p:nvPr/>
        </p:nvPicPr>
        <p:blipFill>
          <a:blip r:embed="rId3"/>
          <a:stretch>
            <a:fillRect/>
          </a:stretch>
        </p:blipFill>
        <p:spPr>
          <a:xfrm>
            <a:off x="838200" y="4101091"/>
            <a:ext cx="5375581" cy="2396690"/>
          </a:xfrm>
          <a:prstGeom prst="rect">
            <a:avLst/>
          </a:prstGeom>
        </p:spPr>
      </p:pic>
    </p:spTree>
    <p:extLst>
      <p:ext uri="{BB962C8B-B14F-4D97-AF65-F5344CB8AC3E}">
        <p14:creationId xmlns:p14="http://schemas.microsoft.com/office/powerpoint/2010/main" val="2540880947"/>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1993</TotalTime>
  <Words>372</Words>
  <Application>Microsoft Office PowerPoint</Application>
  <PresentationFormat>ワイド画面</PresentationFormat>
  <Paragraphs>223</Paragraphs>
  <Slides>23</Slides>
  <Notes>0</Notes>
  <HiddenSlides>0</HiddenSlides>
  <MMClips>3</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23</vt:i4>
      </vt:variant>
    </vt:vector>
  </HeadingPairs>
  <TitlesOfParts>
    <vt:vector size="30" baseType="lpstr">
      <vt:lpstr>ＭＳ Ｐゴシック</vt:lpstr>
      <vt:lpstr>Arial</vt:lpstr>
      <vt:lpstr>Calibri</vt:lpstr>
      <vt:lpstr>Calibri Light</vt:lpstr>
      <vt:lpstr>Cambria Math</vt:lpstr>
      <vt:lpstr>Times New Roman</vt:lpstr>
      <vt:lpstr>Office テーマ</vt:lpstr>
      <vt:lpstr>要点整理</vt:lpstr>
      <vt:lpstr>物理の学び方のコツ</vt:lpstr>
      <vt:lpstr>物理の学び方のコツ</vt:lpstr>
      <vt:lpstr>自由落下</vt:lpstr>
      <vt:lpstr>自由落下</vt:lpstr>
      <vt:lpstr>自由落下</vt:lpstr>
      <vt:lpstr>自由落下</vt:lpstr>
      <vt:lpstr>自由落下</vt:lpstr>
      <vt:lpstr>自由落下</vt:lpstr>
      <vt:lpstr>自由落下</vt:lpstr>
      <vt:lpstr>自由落下</vt:lpstr>
      <vt:lpstr>自由落下</vt:lpstr>
      <vt:lpstr>自由落下</vt:lpstr>
      <vt:lpstr>自由落下</vt:lpstr>
      <vt:lpstr>鉛直投げ下し</vt:lpstr>
      <vt:lpstr>鉛直投げ下し</vt:lpstr>
      <vt:lpstr>鉛直投げ下し</vt:lpstr>
      <vt:lpstr>鉛直投げ上げ</vt:lpstr>
      <vt:lpstr>鉛直投げ上げ</vt:lpstr>
      <vt:lpstr>鉛直投げ上げ</vt:lpstr>
      <vt:lpstr>鉛直投げ上げ</vt:lpstr>
      <vt:lpstr>鉛直投げ上げ</vt:lpstr>
      <vt:lpstr>要点整理</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t-tahara@jcom.home.ne.jp</dc:creator>
  <cp:lastModifiedBy>t-tahara@jcom.home.ne.jp</cp:lastModifiedBy>
  <cp:revision>166</cp:revision>
  <dcterms:created xsi:type="dcterms:W3CDTF">2020-05-16T22:56:25Z</dcterms:created>
  <dcterms:modified xsi:type="dcterms:W3CDTF">2020-07-12T05:23:12Z</dcterms:modified>
</cp:coreProperties>
</file>