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9" r:id="rId3"/>
    <p:sldId id="286" r:id="rId4"/>
    <p:sldId id="287" r:id="rId5"/>
    <p:sldId id="261" r:id="rId6"/>
    <p:sldId id="276" r:id="rId7"/>
    <p:sldId id="288" r:id="rId8"/>
    <p:sldId id="290" r:id="rId9"/>
    <p:sldId id="289" r:id="rId10"/>
    <p:sldId id="274" r:id="rId11"/>
    <p:sldId id="293" r:id="rId12"/>
    <p:sldId id="294" r:id="rId13"/>
    <p:sldId id="297" r:id="rId14"/>
    <p:sldId id="295" r:id="rId15"/>
    <p:sldId id="29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4660"/>
  </p:normalViewPr>
  <p:slideViewPr>
    <p:cSldViewPr snapToGrid="0">
      <p:cViewPr varScale="1">
        <p:scale>
          <a:sx n="64" d="100"/>
          <a:sy n="64" d="100"/>
        </p:scale>
        <p:origin x="72" y="7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tah_000\Desktop\PPTX&#12467;&#12531;&#12486;&#12531;&#12484;\wav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tah_000\Desktop\PPTX&#12467;&#12531;&#12486;&#12531;&#12484;\wav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054732758731423"/>
          <c:h val="1"/>
        </c:manualLayout>
      </c:layout>
      <c:lineChart>
        <c:grouping val="standard"/>
        <c:varyColors val="0"/>
        <c:dLbls>
          <c:showLegendKey val="0"/>
          <c:showVal val="0"/>
          <c:showCatName val="0"/>
          <c:showSerName val="0"/>
          <c:showPercent val="0"/>
          <c:showBubbleSize val="0"/>
        </c:dLbls>
        <c:marker val="1"/>
        <c:smooth val="0"/>
        <c:axId val="514028256"/>
        <c:axId val="514030608"/>
      </c:lineChart>
      <c:catAx>
        <c:axId val="514028256"/>
        <c:scaling>
          <c:orientation val="minMax"/>
        </c:scaling>
        <c:delete val="1"/>
        <c:axPos val="b"/>
        <c:numFmt formatCode="General" sourceLinked="1"/>
        <c:majorTickMark val="none"/>
        <c:minorTickMark val="none"/>
        <c:tickLblPos val="nextTo"/>
        <c:crossAx val="514030608"/>
        <c:crosses val="autoZero"/>
        <c:auto val="1"/>
        <c:lblAlgn val="ctr"/>
        <c:lblOffset val="100"/>
        <c:noMultiLvlLbl val="0"/>
      </c:catAx>
      <c:valAx>
        <c:axId val="5140306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402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054732758731423"/>
          <c:h val="1"/>
        </c:manualLayout>
      </c:layout>
      <c:lineChart>
        <c:grouping val="standard"/>
        <c:varyColors val="0"/>
        <c:dLbls>
          <c:showLegendKey val="0"/>
          <c:showVal val="0"/>
          <c:showCatName val="0"/>
          <c:showSerName val="0"/>
          <c:showPercent val="0"/>
          <c:showBubbleSize val="0"/>
        </c:dLbls>
        <c:marker val="1"/>
        <c:smooth val="0"/>
        <c:axId val="514023552"/>
        <c:axId val="514031000"/>
      </c:lineChart>
      <c:catAx>
        <c:axId val="514023552"/>
        <c:scaling>
          <c:orientation val="minMax"/>
        </c:scaling>
        <c:delete val="1"/>
        <c:axPos val="b"/>
        <c:numFmt formatCode="General" sourceLinked="1"/>
        <c:majorTickMark val="none"/>
        <c:minorTickMark val="none"/>
        <c:tickLblPos val="nextTo"/>
        <c:crossAx val="514031000"/>
        <c:crosses val="autoZero"/>
        <c:auto val="1"/>
        <c:lblAlgn val="ctr"/>
        <c:lblOffset val="100"/>
        <c:noMultiLvlLbl val="0"/>
      </c:catAx>
      <c:valAx>
        <c:axId val="514031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402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13D651-E76A-4B01-B689-5724EDC6129D}" type="datetimeFigureOut">
              <a:rPr kumimoji="1" lang="ja-JP" altLang="en-US" smtClean="0"/>
              <a:t>2020/5/28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DEFD70-77CC-489E-BAF6-51477272CD7C}" type="slidenum">
              <a:rPr kumimoji="1" lang="ja-JP" altLang="en-US" smtClean="0"/>
              <a:t>‹#›</a:t>
            </a:fld>
            <a:endParaRPr kumimoji="1" lang="ja-JP" altLang="en-US"/>
          </a:p>
        </p:txBody>
      </p:sp>
    </p:spTree>
    <p:extLst>
      <p:ext uri="{BB962C8B-B14F-4D97-AF65-F5344CB8AC3E}">
        <p14:creationId xmlns:p14="http://schemas.microsoft.com/office/powerpoint/2010/main" val="17628575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EDC7F-8492-46FE-9F08-2792D955EA5D}" type="datetimeFigureOut">
              <a:rPr kumimoji="1" lang="ja-JP" altLang="en-US" smtClean="0"/>
              <a:t>2020/5/28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7928E-028B-4DC4-AF5C-2395F5FBBC71}" type="slidenum">
              <a:rPr kumimoji="1" lang="ja-JP" altLang="en-US" smtClean="0"/>
              <a:t>‹#›</a:t>
            </a:fld>
            <a:endParaRPr kumimoji="1" lang="ja-JP" altLang="en-US"/>
          </a:p>
        </p:txBody>
      </p:sp>
    </p:spTree>
    <p:extLst>
      <p:ext uri="{BB962C8B-B14F-4D97-AF65-F5344CB8AC3E}">
        <p14:creationId xmlns:p14="http://schemas.microsoft.com/office/powerpoint/2010/main" val="36960275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AC0B72-503C-4107-B4C9-4A12AAB3762F}" type="datetime1">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50095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A73FE8-A770-432D-A905-81101F65AE68}" type="datetime1">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46154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801537E-31E8-422E-A33B-131800DDD4F0}" type="datetime1">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08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84A940-4A23-47A9-BCB6-F7C44A2AD98B}" type="datetime1">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93570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101DA6-97C8-4D27-8A57-D9A529AA1CED}" type="datetime1">
              <a:rPr kumimoji="1" lang="ja-JP" altLang="en-US" smtClean="0"/>
              <a:t>2020/5/28</a:t>
            </a:fld>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18709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E366FF-4824-4507-A7AE-428342C6791B}" type="datetime1">
              <a:rPr kumimoji="1" lang="ja-JP" altLang="en-US" smtClean="0"/>
              <a:t>2020/5/28</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7" name="スライド番号プレースホルダー 6"/>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127438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5C3FE4F-50FB-4C4A-9F50-B5A748365552}" type="datetime1">
              <a:rPr kumimoji="1" lang="ja-JP" altLang="en-US" smtClean="0"/>
              <a:t>2020/5/28</a:t>
            </a:fld>
            <a:endParaRPr kumimoji="1" lang="ja-JP" altLang="en-US"/>
          </a:p>
        </p:txBody>
      </p:sp>
      <p:sp>
        <p:nvSpPr>
          <p:cNvPr id="8" name="フッター プレースホルダー 7"/>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9" name="スライド番号プレースホルダー 8"/>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3435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FBA187-9BB7-4893-84E7-30ECDB8207D7}" type="datetime1">
              <a:rPr kumimoji="1" lang="ja-JP" altLang="en-US" smtClean="0"/>
              <a:t>2020/5/28</a:t>
            </a:fld>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5" name="スライド番号プレースホルダー 4"/>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54069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BAB6B9-B0FB-4EED-9BFB-02A6A0977366}" type="datetime1">
              <a:rPr kumimoji="1" lang="ja-JP" altLang="en-US" smtClean="0"/>
              <a:t>2020/5/28</a:t>
            </a:fld>
            <a:endParaRPr kumimoji="1" lang="ja-JP" altLang="en-US"/>
          </a:p>
        </p:txBody>
      </p:sp>
      <p:sp>
        <p:nvSpPr>
          <p:cNvPr id="3" name="フッター プレースホルダー 2"/>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4" name="スライド番号プレースホルダー 3"/>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35315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A0C17A6-82B0-48B6-ABFC-D2D80B4536A6}" type="datetime1">
              <a:rPr kumimoji="1" lang="ja-JP" altLang="en-US" smtClean="0"/>
              <a:t>2020/5/28</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7" name="スライド番号プレースホルダー 6"/>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201568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5A531F-02AB-4048-9E54-CD980D6CD340}" type="datetime1">
              <a:rPr kumimoji="1" lang="ja-JP" altLang="en-US" smtClean="0"/>
              <a:t>2020/5/28</a:t>
            </a:fld>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7" name="スライド番号プレースホルダー 6"/>
          <p:cNvSpPr>
            <a:spLocks noGrp="1"/>
          </p:cNvSpPr>
          <p:nvPr>
            <p:ph type="sldNum" sz="quarter" idx="12"/>
          </p:nvPr>
        </p:nvSpPr>
        <p:spPr/>
        <p:txBody>
          <a:body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79134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693D-E94A-4384-B739-3018F38BE841}" type="datetime1">
              <a:rPr kumimoji="1" lang="ja-JP" altLang="en-US" smtClean="0"/>
              <a:t>2020/5/28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794B9-FC4F-41EC-BA49-3AD39A2A6532}" type="slidenum">
              <a:rPr kumimoji="1" lang="ja-JP" altLang="en-US" smtClean="0"/>
              <a:t>‹#›</a:t>
            </a:fld>
            <a:endParaRPr kumimoji="1" lang="ja-JP" altLang="en-US"/>
          </a:p>
        </p:txBody>
      </p:sp>
    </p:spTree>
    <p:extLst>
      <p:ext uri="{BB962C8B-B14F-4D97-AF65-F5344CB8AC3E}">
        <p14:creationId xmlns:p14="http://schemas.microsoft.com/office/powerpoint/2010/main" val="79840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90800" y="-1193800"/>
            <a:ext cx="9144000" cy="2387600"/>
          </a:xfrm>
        </p:spPr>
        <p:txBody>
          <a:bodyPr>
            <a:normAutofit/>
          </a:bodyPr>
          <a:lstStyle/>
          <a:p>
            <a:r>
              <a:rPr lang="ja-JP" altLang="en-US" sz="5400" dirty="0" smtClean="0"/>
              <a:t>要点</a:t>
            </a:r>
            <a:r>
              <a:rPr lang="ja-JP" altLang="en-US" sz="5400" dirty="0"/>
              <a:t>整理</a:t>
            </a:r>
            <a:endParaRPr kumimoji="1" lang="ja-JP" altLang="en-US" sz="5400" dirty="0"/>
          </a:p>
        </p:txBody>
      </p:sp>
      <p:sp>
        <p:nvSpPr>
          <p:cNvPr id="3" name="サブタイトル 2"/>
          <p:cNvSpPr>
            <a:spLocks noGrp="1"/>
          </p:cNvSpPr>
          <p:nvPr>
            <p:ph type="subTitle" idx="1"/>
          </p:nvPr>
        </p:nvSpPr>
        <p:spPr>
          <a:xfrm>
            <a:off x="-200024" y="4821238"/>
            <a:ext cx="12622356" cy="1655762"/>
          </a:xfrm>
        </p:spPr>
        <p:txBody>
          <a:bodyPr>
            <a:normAutofit/>
          </a:bodyPr>
          <a:lstStyle/>
          <a:p>
            <a:r>
              <a:rPr lang="en-US" altLang="ja-JP" sz="9600" dirty="0"/>
              <a:t>2</a:t>
            </a:r>
            <a:r>
              <a:rPr lang="en-US" altLang="ja-JP" sz="9600" dirty="0" smtClean="0"/>
              <a:t>-1-1</a:t>
            </a:r>
            <a:r>
              <a:rPr lang="ja-JP" altLang="en-US" sz="9600" dirty="0" smtClean="0"/>
              <a:t>　</a:t>
            </a:r>
            <a:r>
              <a:rPr lang="ja-JP" altLang="en-US" sz="9600" dirty="0"/>
              <a:t>波</a:t>
            </a:r>
            <a:r>
              <a:rPr lang="ja-JP" altLang="en-US" sz="9600" dirty="0" smtClean="0"/>
              <a:t>と媒質の運動</a:t>
            </a:r>
            <a:endParaRPr kumimoji="1" lang="ja-JP" altLang="en-US" sz="9600" dirty="0"/>
          </a:p>
        </p:txBody>
      </p:sp>
    </p:spTree>
    <p:extLst>
      <p:ext uri="{BB962C8B-B14F-4D97-AF65-F5344CB8AC3E}">
        <p14:creationId xmlns:p14="http://schemas.microsoft.com/office/powerpoint/2010/main" val="3704317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en-US" altLang="ja-JP" i="1" dirty="0" smtClean="0">
                <a:latin typeface="Times New Roman" panose="02020603050405020304" pitchFamily="18" charset="0"/>
                <a:cs typeface="Times New Roman" panose="02020603050405020304" pitchFamily="18" charset="0"/>
              </a:rPr>
              <a:t>y-x</a:t>
            </a:r>
            <a:r>
              <a:rPr lang="ja-JP" altLang="en-US" dirty="0" smtClean="0">
                <a:latin typeface="Times New Roman" panose="02020603050405020304" pitchFamily="18" charset="0"/>
                <a:cs typeface="Times New Roman" panose="02020603050405020304" pitchFamily="18" charset="0"/>
              </a:rPr>
              <a:t>図と </a:t>
            </a:r>
            <a:r>
              <a:rPr lang="en-US" altLang="ja-JP" i="1" dirty="0" smtClean="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lstStyle/>
          <a:p>
            <a:pPr marL="0" indent="0">
              <a:buNone/>
            </a:pPr>
            <a:r>
              <a:rPr kumimoji="1" lang="en-US" altLang="ja-JP" dirty="0" smtClean="0"/>
              <a:t>〔</a:t>
            </a:r>
            <a:r>
              <a:rPr kumimoji="1" lang="ja-JP" altLang="en-US" dirty="0" smtClean="0"/>
              <a:t>媒質の変位</a:t>
            </a:r>
            <a:r>
              <a:rPr kumimoji="1" lang="en-US" altLang="ja-JP" i="1" dirty="0" smtClean="0">
                <a:latin typeface="Times New Roman" panose="02020603050405020304" pitchFamily="18" charset="0"/>
                <a:cs typeface="Times New Roman" panose="02020603050405020304" pitchFamily="18" charset="0"/>
              </a:rPr>
              <a:t>y</a:t>
            </a:r>
            <a:r>
              <a:rPr kumimoji="1" lang="en-US" altLang="ja-JP" dirty="0" smtClean="0"/>
              <a:t>〕</a:t>
            </a:r>
          </a:p>
          <a:p>
            <a:pPr marL="0" indent="0">
              <a:buNone/>
            </a:pPr>
            <a:r>
              <a:rPr lang="ja-JP" altLang="en-US" dirty="0"/>
              <a:t>　波</a:t>
            </a:r>
            <a:r>
              <a:rPr lang="ja-JP" altLang="en-US" dirty="0" smtClean="0"/>
              <a:t>が</a:t>
            </a:r>
            <a:r>
              <a:rPr lang="ja-JP" altLang="en-US" dirty="0"/>
              <a:t>伝</a:t>
            </a:r>
            <a:r>
              <a:rPr lang="ja-JP" altLang="en-US" dirty="0" smtClean="0"/>
              <a:t>わっているとき、媒質の各点は絶えず振動していています。</a:t>
            </a:r>
            <a:endParaRPr lang="en-US" altLang="ja-JP" dirty="0" smtClean="0"/>
          </a:p>
          <a:p>
            <a:pPr marL="0" indent="0">
              <a:buNone/>
            </a:pPr>
            <a:r>
              <a:rPr lang="ja-JP" altLang="en-US" dirty="0"/>
              <a:t>　</a:t>
            </a:r>
            <a:r>
              <a:rPr lang="ja-JP" altLang="en-US" dirty="0" smtClean="0"/>
              <a:t>水面の波の例では、水面が常に上下に振動しています。このとき、もとの位置からの水面の高さのずれのことを変位といいます。</a:t>
            </a:r>
            <a:endParaRPr lang="en-US" altLang="ja-JP" dirty="0" smtClean="0"/>
          </a:p>
          <a:p>
            <a:pPr marL="0" indent="0">
              <a:buNone/>
            </a:pPr>
            <a:r>
              <a:rPr kumimoji="1" lang="ja-JP" altLang="en-US" dirty="0"/>
              <a:t>　</a:t>
            </a:r>
            <a:r>
              <a:rPr lang="ja-JP" altLang="en-US" dirty="0"/>
              <a:t>一般</a:t>
            </a:r>
            <a:r>
              <a:rPr lang="ja-JP" altLang="en-US" dirty="0" smtClean="0"/>
              <a:t>に、</a:t>
            </a:r>
            <a:r>
              <a:rPr kumimoji="1" lang="ja-JP" altLang="en-US" dirty="0" smtClean="0">
                <a:solidFill>
                  <a:srgbClr val="FF0000"/>
                </a:solidFill>
              </a:rPr>
              <a:t>もとの位置からの媒質のずれを変位</a:t>
            </a:r>
            <a:r>
              <a:rPr kumimoji="1" lang="ja-JP" altLang="en-US" dirty="0" smtClean="0"/>
              <a:t>といいます。</a:t>
            </a:r>
            <a:endParaRPr kumimoji="1" lang="en-US" altLang="ja-JP" dirty="0" smtClean="0"/>
          </a:p>
          <a:p>
            <a:pPr marL="0" indent="0">
              <a:buNone/>
            </a:pPr>
            <a:r>
              <a:rPr lang="ja-JP" altLang="en-US" dirty="0"/>
              <a:t>　</a:t>
            </a:r>
            <a:r>
              <a:rPr lang="ja-JP" altLang="en-US" dirty="0" smtClean="0">
                <a:solidFill>
                  <a:srgbClr val="FF0000"/>
                </a:solidFill>
              </a:rPr>
              <a:t>変位の記号・単位・・・ </a:t>
            </a:r>
            <a:r>
              <a:rPr lang="en-US" altLang="ja-JP" i="1" dirty="0" smtClean="0">
                <a:solidFill>
                  <a:srgbClr val="FF0000"/>
                </a:solidFill>
                <a:latin typeface="Times New Roman" panose="02020603050405020304" pitchFamily="18" charset="0"/>
                <a:cs typeface="Times New Roman" panose="02020603050405020304" pitchFamily="18" charset="0"/>
              </a:rPr>
              <a:t>y</a:t>
            </a:r>
            <a:r>
              <a:rPr lang="en-US" altLang="ja-JP" dirty="0" smtClean="0">
                <a:solidFill>
                  <a:srgbClr val="FF0000"/>
                </a:solidFill>
                <a:latin typeface="Times New Roman" panose="02020603050405020304" pitchFamily="18" charset="0"/>
                <a:cs typeface="Times New Roman" panose="02020603050405020304" pitchFamily="18" charset="0"/>
              </a:rPr>
              <a:t> 〔m〕</a:t>
            </a:r>
            <a:endParaRPr kumimoji="1" lang="ja-JP" altLang="en-US" dirty="0">
              <a:solidFill>
                <a:srgbClr val="FF0000"/>
              </a:solidFill>
              <a:latin typeface="Times New Roman" panose="02020603050405020304" pitchFamily="18" charset="0"/>
              <a:cs typeface="Times New Roman" panose="02020603050405020304" pitchFamily="18" charset="0"/>
            </a:endParaRPr>
          </a:p>
        </p:txBody>
      </p:sp>
      <p:sp>
        <p:nvSpPr>
          <p:cNvPr id="6" name="コンテンツ プレースホルダー 5"/>
          <p:cNvSpPr>
            <a:spLocks noGrp="1"/>
          </p:cNvSpPr>
          <p:nvPr>
            <p:ph sz="half" idx="2"/>
          </p:nvPr>
        </p:nvSpPr>
        <p:spPr>
          <a:xfrm>
            <a:off x="6172200" y="1426296"/>
            <a:ext cx="5181600" cy="5071485"/>
          </a:xfrm>
        </p:spPr>
        <p:txBody>
          <a:bodyPr/>
          <a:lstStyle/>
          <a:p>
            <a:pPr marL="0" indent="0">
              <a:buNone/>
            </a:pPr>
            <a:r>
              <a:rPr kumimoji="1" lang="en-US" altLang="ja-JP" dirty="0" smtClean="0"/>
              <a:t>〔</a:t>
            </a:r>
            <a:r>
              <a:rPr kumimoji="1" lang="ja-JP" altLang="en-US" dirty="0" smtClean="0"/>
              <a:t>変位の値の正負</a:t>
            </a:r>
            <a:r>
              <a:rPr kumimoji="1" lang="en-US" altLang="ja-JP" dirty="0" smtClean="0"/>
              <a:t>〕</a:t>
            </a:r>
          </a:p>
          <a:p>
            <a:pPr marL="0" indent="0">
              <a:buNone/>
            </a:pPr>
            <a:r>
              <a:rPr lang="ja-JP" altLang="en-US" dirty="0" smtClean="0"/>
              <a:t>　もとの位置からのずれの向きの違いを値の正負（</a:t>
            </a:r>
            <a:r>
              <a:rPr lang="en-US" altLang="ja-JP" dirty="0" smtClean="0"/>
              <a:t>±</a:t>
            </a:r>
            <a:r>
              <a:rPr lang="ja-JP" altLang="en-US" dirty="0" smtClean="0"/>
              <a:t>）で表現します。</a:t>
            </a:r>
            <a:endParaRPr lang="en-US" altLang="ja-JP" dirty="0" smtClean="0"/>
          </a:p>
          <a:p>
            <a:pPr marL="0" indent="0">
              <a:buNone/>
            </a:pPr>
            <a:r>
              <a:rPr kumimoji="1" lang="ja-JP" altLang="en-US" dirty="0"/>
              <a:t>　</a:t>
            </a:r>
            <a:r>
              <a:rPr kumimoji="1" lang="ja-JP" altLang="en-US" dirty="0" smtClean="0"/>
              <a:t>例えば、水面の波では、もとの位置よりも上に</a:t>
            </a:r>
            <a:r>
              <a:rPr lang="en-US" altLang="ja-JP" dirty="0" smtClean="0">
                <a:latin typeface="Times New Roman" panose="02020603050405020304" pitchFamily="18" charset="0"/>
                <a:cs typeface="Times New Roman" panose="02020603050405020304" pitchFamily="18" charset="0"/>
              </a:rPr>
              <a:t>0.1 m</a:t>
            </a:r>
            <a:r>
              <a:rPr lang="ja-JP" altLang="en-US" dirty="0">
                <a:latin typeface="Times New Roman" panose="02020603050405020304" pitchFamily="18" charset="0"/>
                <a:cs typeface="Times New Roman" panose="02020603050405020304" pitchFamily="18" charset="0"/>
              </a:rPr>
              <a:t>だけ</a:t>
            </a:r>
            <a:r>
              <a:rPr kumimoji="1" lang="ja-JP" altLang="en-US" dirty="0" smtClean="0">
                <a:latin typeface="Times New Roman" panose="02020603050405020304" pitchFamily="18" charset="0"/>
                <a:cs typeface="Times New Roman" panose="02020603050405020304" pitchFamily="18" charset="0"/>
              </a:rPr>
              <a:t>ずれている場合の変位は </a:t>
            </a:r>
            <a:r>
              <a:rPr kumimoji="1" lang="en-US" altLang="ja-JP" i="1" dirty="0" smtClean="0">
                <a:latin typeface="Times New Roman" panose="02020603050405020304" pitchFamily="18" charset="0"/>
                <a:cs typeface="Times New Roman" panose="02020603050405020304" pitchFamily="18" charset="0"/>
              </a:rPr>
              <a:t>y</a:t>
            </a:r>
            <a:r>
              <a:rPr kumimoji="1" lang="en-US" altLang="ja-JP" dirty="0" smtClean="0">
                <a:latin typeface="Times New Roman" panose="02020603050405020304" pitchFamily="18" charset="0"/>
                <a:cs typeface="Times New Roman" panose="02020603050405020304" pitchFamily="18" charset="0"/>
              </a:rPr>
              <a:t>=+0.1 m</a:t>
            </a:r>
            <a:r>
              <a:rPr kumimoji="1" lang="ja-JP" altLang="en-US" dirty="0" err="1"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下に</a:t>
            </a:r>
            <a:r>
              <a:rPr kumimoji="1" lang="en-US" altLang="ja-JP" dirty="0" smtClean="0">
                <a:latin typeface="Times New Roman" panose="02020603050405020304" pitchFamily="18" charset="0"/>
                <a:cs typeface="Times New Roman" panose="02020603050405020304" pitchFamily="18" charset="0"/>
              </a:rPr>
              <a:t>0.2 m</a:t>
            </a:r>
            <a:r>
              <a:rPr kumimoji="1" lang="ja-JP" altLang="en-US" dirty="0" smtClean="0">
                <a:latin typeface="Times New Roman" panose="02020603050405020304" pitchFamily="18" charset="0"/>
                <a:cs typeface="Times New Roman" panose="02020603050405020304" pitchFamily="18" charset="0"/>
              </a:rPr>
              <a:t>ずれている場合の変位は </a:t>
            </a:r>
            <a:r>
              <a:rPr kumimoji="1" lang="en-US" altLang="ja-JP" i="1" dirty="0" smtClean="0">
                <a:latin typeface="Times New Roman" panose="02020603050405020304" pitchFamily="18" charset="0"/>
                <a:cs typeface="Times New Roman" panose="02020603050405020304" pitchFamily="18" charset="0"/>
              </a:rPr>
              <a:t>y</a:t>
            </a:r>
            <a:r>
              <a:rPr kumimoji="1" lang="en-US" altLang="ja-JP" dirty="0" smtClean="0">
                <a:latin typeface="Times New Roman" panose="02020603050405020304" pitchFamily="18" charset="0"/>
                <a:cs typeface="Times New Roman" panose="02020603050405020304" pitchFamily="18" charset="0"/>
              </a:rPr>
              <a:t>= -0.2 m</a:t>
            </a:r>
            <a:r>
              <a:rPr kumimoji="1" lang="ja-JP" altLang="en-US" dirty="0" smtClean="0"/>
              <a:t>となります。</a:t>
            </a:r>
            <a:endParaRPr kumimoji="1" lang="ja-JP" altLang="en-US" dirty="0"/>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10</a:t>
            </a:fld>
            <a:endParaRPr kumimoji="1" lang="ja-JP" altLang="en-US"/>
          </a:p>
        </p:txBody>
      </p:sp>
    </p:spTree>
    <p:extLst>
      <p:ext uri="{BB962C8B-B14F-4D97-AF65-F5344CB8AC3E}">
        <p14:creationId xmlns:p14="http://schemas.microsoft.com/office/powerpoint/2010/main" val="298726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en-US" altLang="ja-JP" i="1" dirty="0">
                <a:latin typeface="Times New Roman" panose="02020603050405020304" pitchFamily="18" charset="0"/>
                <a:cs typeface="Times New Roman" panose="02020603050405020304" pitchFamily="18" charset="0"/>
              </a:rPr>
              <a:t>y-x</a:t>
            </a:r>
            <a:r>
              <a:rPr lang="ja-JP" altLang="en-US" dirty="0">
                <a:latin typeface="Times New Roman" panose="02020603050405020304" pitchFamily="18" charset="0"/>
                <a:cs typeface="Times New Roman" panose="02020603050405020304" pitchFamily="18" charset="0"/>
              </a:rPr>
              <a:t>図と </a:t>
            </a:r>
            <a:r>
              <a:rPr lang="en-US" altLang="ja-JP" i="1" dirty="0">
                <a:latin typeface="Times New Roman" panose="02020603050405020304" pitchFamily="18" charset="0"/>
                <a:cs typeface="Times New Roman" panose="02020603050405020304" pitchFamily="18" charset="0"/>
              </a:rPr>
              <a:t>y-t</a:t>
            </a:r>
            <a:r>
              <a:rPr lang="ja-JP" altLang="en-US" dirty="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normAutofit lnSpcReduction="10000"/>
          </a:bodyPr>
          <a:lstStyle/>
          <a:p>
            <a:pPr marL="0" indent="0">
              <a:buNone/>
            </a:pPr>
            <a:r>
              <a:rPr kumimoji="1" lang="en-US" altLang="ja-JP" dirty="0" smtClean="0"/>
              <a:t>〔</a:t>
            </a:r>
            <a:r>
              <a:rPr kumimoji="1" lang="ja-JP" altLang="en-US" dirty="0" smtClean="0"/>
              <a:t>媒質の変位</a:t>
            </a:r>
            <a:r>
              <a:rPr lang="ja-JP" altLang="en-US" dirty="0" smtClean="0"/>
              <a:t>を表すグラフ</a:t>
            </a:r>
            <a:r>
              <a:rPr kumimoji="1" lang="en-US" altLang="ja-JP" dirty="0" smtClean="0"/>
              <a:t>〕</a:t>
            </a:r>
          </a:p>
          <a:p>
            <a:pPr marL="0" indent="0">
              <a:buNone/>
            </a:pPr>
            <a:r>
              <a:rPr lang="ja-JP" altLang="en-US" dirty="0"/>
              <a:t>　</a:t>
            </a:r>
            <a:r>
              <a:rPr lang="ja-JP" altLang="en-US" dirty="0" smtClean="0"/>
              <a:t>ひとことで媒質の変位といっても、波が</a:t>
            </a:r>
            <a:r>
              <a:rPr lang="ja-JP" altLang="en-US" dirty="0"/>
              <a:t>伝</a:t>
            </a:r>
            <a:r>
              <a:rPr lang="ja-JP" altLang="en-US" dirty="0" smtClean="0"/>
              <a:t>わっているときの媒質動きは複雑ですね。</a:t>
            </a:r>
            <a:endParaRPr lang="en-US" altLang="ja-JP" dirty="0" smtClean="0"/>
          </a:p>
          <a:p>
            <a:pPr marL="0" indent="0">
              <a:buNone/>
            </a:pPr>
            <a:r>
              <a:rPr lang="ja-JP" altLang="en-US" dirty="0"/>
              <a:t>　</a:t>
            </a:r>
            <a:r>
              <a:rPr lang="ja-JP" altLang="en-US" dirty="0" smtClean="0"/>
              <a:t>媒質の変位は、媒質の場所によっても違いますし、時間が経てば変位の様子も変わってきます。</a:t>
            </a:r>
            <a:endParaRPr lang="en-US" altLang="ja-JP" dirty="0" smtClean="0"/>
          </a:p>
          <a:p>
            <a:pPr marL="0" indent="0">
              <a:buNone/>
            </a:pPr>
            <a:r>
              <a:rPr lang="ja-JP" altLang="en-US" dirty="0" smtClean="0"/>
              <a:t>　このように、</a:t>
            </a:r>
            <a:r>
              <a:rPr lang="ja-JP" altLang="en-US" dirty="0" smtClean="0">
                <a:solidFill>
                  <a:srgbClr val="FF0000"/>
                </a:solidFill>
              </a:rPr>
              <a:t>場所と時間によって変わってしまう媒質の変位</a:t>
            </a:r>
            <a:r>
              <a:rPr lang="ja-JP" altLang="en-US" dirty="0" smtClean="0"/>
              <a:t>をグラフで表現するためには、ある工夫が必要になります。</a:t>
            </a:r>
            <a:endParaRPr lang="en-US" altLang="ja-JP" dirty="0" smtClean="0"/>
          </a:p>
        </p:txBody>
      </p:sp>
      <p:sp>
        <p:nvSpPr>
          <p:cNvPr id="6" name="コンテンツ プレースホルダー 5"/>
          <p:cNvSpPr>
            <a:spLocks noGrp="1"/>
          </p:cNvSpPr>
          <p:nvPr>
            <p:ph sz="half" idx="2"/>
          </p:nvPr>
        </p:nvSpPr>
        <p:spPr>
          <a:xfrm>
            <a:off x="6172200" y="1426296"/>
            <a:ext cx="5181600" cy="5071485"/>
          </a:xfrm>
        </p:spPr>
        <p:txBody>
          <a:bodyPr>
            <a:normAutofit lnSpcReduction="10000"/>
          </a:bodyPr>
          <a:lstStyle/>
          <a:p>
            <a:pPr marL="0" indent="0">
              <a:buNone/>
            </a:pP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工夫その１：</a:t>
            </a:r>
            <a:r>
              <a:rPr kumimoji="1" lang="en-US" altLang="ja-JP" i="1" dirty="0" smtClean="0">
                <a:latin typeface="Times New Roman" panose="02020603050405020304" pitchFamily="18" charset="0"/>
                <a:cs typeface="Times New Roman" panose="02020603050405020304" pitchFamily="18" charset="0"/>
              </a:rPr>
              <a:t>y-x</a:t>
            </a:r>
            <a:r>
              <a:rPr lang="ja-JP" altLang="en-US" dirty="0">
                <a:latin typeface="Times New Roman" panose="02020603050405020304" pitchFamily="18" charset="0"/>
                <a:cs typeface="Times New Roman" panose="02020603050405020304" pitchFamily="18" charset="0"/>
              </a:rPr>
              <a:t>図</a:t>
            </a:r>
            <a:r>
              <a:rPr kumimoji="1" lang="en-US" altLang="ja-JP" dirty="0" smtClean="0">
                <a:latin typeface="Times New Roman" panose="02020603050405020304" pitchFamily="18" charset="0"/>
                <a:cs typeface="Times New Roman" panose="02020603050405020304" pitchFamily="18" charset="0"/>
              </a:rPr>
              <a:t>〕</a:t>
            </a:r>
          </a:p>
          <a:p>
            <a:pPr marL="0" indent="0">
              <a:buNone/>
            </a:pPr>
            <a:r>
              <a:rPr lang="ja-JP" altLang="en-US" dirty="0" smtClean="0">
                <a:latin typeface="Times New Roman" panose="02020603050405020304" pitchFamily="18" charset="0"/>
                <a:cs typeface="Times New Roman" panose="02020603050405020304" pitchFamily="18" charset="0"/>
              </a:rPr>
              <a:t>　</a:t>
            </a:r>
            <a:r>
              <a:rPr lang="ja-JP" altLang="en-US" dirty="0" smtClean="0">
                <a:solidFill>
                  <a:srgbClr val="0070C0"/>
                </a:solidFill>
                <a:latin typeface="Times New Roman" panose="02020603050405020304" pitchFamily="18" charset="0"/>
                <a:cs typeface="Times New Roman" panose="02020603050405020304" pitchFamily="18" charset="0"/>
              </a:rPr>
              <a:t>時間を決める</a:t>
            </a:r>
            <a:r>
              <a:rPr lang="ja-JP" altLang="en-US" dirty="0" smtClean="0">
                <a:latin typeface="Times New Roman" panose="02020603050405020304" pitchFamily="18" charset="0"/>
                <a:cs typeface="Times New Roman" panose="02020603050405020304" pitchFamily="18" charset="0"/>
              </a:rPr>
              <a:t>ことで、その瞬間の</a:t>
            </a:r>
            <a:r>
              <a:rPr lang="ja-JP" altLang="en-US" dirty="0" smtClean="0">
                <a:solidFill>
                  <a:srgbClr val="FF0000"/>
                </a:solidFill>
                <a:latin typeface="Times New Roman" panose="02020603050405020304" pitchFamily="18" charset="0"/>
                <a:cs typeface="Times New Roman" panose="02020603050405020304" pitchFamily="18" charset="0"/>
              </a:rPr>
              <a:t>媒質の位置</a:t>
            </a:r>
            <a:r>
              <a:rPr lang="en-US" altLang="ja-JP" i="1" dirty="0" smtClean="0">
                <a:solidFill>
                  <a:srgbClr val="FF0000"/>
                </a:solidFill>
                <a:latin typeface="Times New Roman" panose="02020603050405020304" pitchFamily="18" charset="0"/>
                <a:cs typeface="Times New Roman" panose="02020603050405020304" pitchFamily="18" charset="0"/>
              </a:rPr>
              <a:t>x</a:t>
            </a:r>
            <a:r>
              <a:rPr lang="ja-JP" altLang="en-US" dirty="0" smtClean="0">
                <a:solidFill>
                  <a:srgbClr val="FF0000"/>
                </a:solidFill>
                <a:latin typeface="Times New Roman" panose="02020603050405020304" pitchFamily="18" charset="0"/>
                <a:cs typeface="Times New Roman" panose="02020603050405020304" pitchFamily="18" charset="0"/>
              </a:rPr>
              <a:t>と媒質の変位</a:t>
            </a:r>
            <a:r>
              <a:rPr lang="en-US" altLang="ja-JP" i="1" dirty="0" smtClean="0">
                <a:solidFill>
                  <a:srgbClr val="FF0000"/>
                </a:solidFill>
                <a:latin typeface="Times New Roman" panose="02020603050405020304" pitchFamily="18" charset="0"/>
                <a:cs typeface="Times New Roman" panose="02020603050405020304" pitchFamily="18" charset="0"/>
              </a:rPr>
              <a:t>y</a:t>
            </a:r>
            <a:r>
              <a:rPr lang="ja-JP" altLang="en-US" dirty="0" smtClean="0">
                <a:solidFill>
                  <a:srgbClr val="FF0000"/>
                </a:solidFill>
                <a:latin typeface="Times New Roman" panose="02020603050405020304" pitchFamily="18" charset="0"/>
                <a:cs typeface="Times New Roman" panose="02020603050405020304" pitchFamily="18" charset="0"/>
              </a:rPr>
              <a:t>の関係</a:t>
            </a:r>
            <a:r>
              <a:rPr lang="ja-JP" altLang="en-US" dirty="0" smtClean="0">
                <a:latin typeface="Times New Roman" panose="02020603050405020304" pitchFamily="18" charset="0"/>
                <a:cs typeface="Times New Roman" panose="02020603050405020304" pitchFamily="18" charset="0"/>
              </a:rPr>
              <a:t>をグラフで表すことができるようになります。このグラフを</a:t>
            </a:r>
            <a:r>
              <a:rPr lang="en-US" altLang="ja-JP" i="1" dirty="0" smtClean="0">
                <a:solidFill>
                  <a:srgbClr val="FF0000"/>
                </a:solidFill>
                <a:latin typeface="Times New Roman" panose="02020603050405020304" pitchFamily="18" charset="0"/>
                <a:cs typeface="Times New Roman" panose="02020603050405020304" pitchFamily="18" charset="0"/>
              </a:rPr>
              <a:t>y-x</a:t>
            </a:r>
            <a:r>
              <a:rPr lang="ja-JP" altLang="en-US" dirty="0" smtClean="0">
                <a:solidFill>
                  <a:srgbClr val="FF0000"/>
                </a:solidFill>
                <a:latin typeface="Times New Roman" panose="02020603050405020304" pitchFamily="18" charset="0"/>
                <a:cs typeface="Times New Roman" panose="02020603050405020304" pitchFamily="18" charset="0"/>
              </a:rPr>
              <a:t>図</a:t>
            </a:r>
            <a:r>
              <a:rPr lang="ja-JP" altLang="en-US" dirty="0" smtClean="0">
                <a:latin typeface="Times New Roman" panose="02020603050405020304" pitchFamily="18" charset="0"/>
                <a:cs typeface="Times New Roman" panose="02020603050405020304" pitchFamily="18" charset="0"/>
              </a:rPr>
              <a:t>といいます。</a:t>
            </a:r>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smtClean="0">
              <a:latin typeface="Times New Roman" panose="02020603050405020304" pitchFamily="18" charset="0"/>
              <a:cs typeface="Times New Roman" panose="02020603050405020304" pitchFamily="18" charset="0"/>
            </a:endParaRPr>
          </a:p>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工夫その２：</a:t>
            </a:r>
            <a:r>
              <a:rPr lang="en-US" altLang="ja-JP" i="1" dirty="0" smtClean="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a:t>
            </a:r>
            <a:r>
              <a:rPr lang="en-US" altLang="ja-JP" dirty="0" smtClean="0">
                <a:latin typeface="Times New Roman" panose="02020603050405020304" pitchFamily="18" charset="0"/>
                <a:cs typeface="Times New Roman" panose="02020603050405020304" pitchFamily="18" charset="0"/>
              </a:rPr>
              <a:t>〕</a:t>
            </a:r>
          </a:p>
          <a:p>
            <a:pPr marL="0" indent="0">
              <a:buNone/>
            </a:pPr>
            <a:r>
              <a:rPr kumimoji="1" lang="ja-JP" altLang="en-US" dirty="0">
                <a:latin typeface="Times New Roman" panose="02020603050405020304" pitchFamily="18" charset="0"/>
                <a:cs typeface="Times New Roman" panose="02020603050405020304" pitchFamily="18" charset="0"/>
              </a:rPr>
              <a:t>　</a:t>
            </a:r>
            <a:r>
              <a:rPr kumimoji="1" lang="ja-JP" altLang="en-US" dirty="0" smtClean="0">
                <a:latin typeface="Times New Roman" panose="02020603050405020304" pitchFamily="18" charset="0"/>
                <a:cs typeface="Times New Roman" panose="02020603050405020304" pitchFamily="18" charset="0"/>
              </a:rPr>
              <a:t>媒質の</a:t>
            </a:r>
            <a:r>
              <a:rPr kumimoji="1" lang="ja-JP" altLang="en-US" dirty="0" smtClean="0">
                <a:solidFill>
                  <a:srgbClr val="0070C0"/>
                </a:solidFill>
                <a:latin typeface="Times New Roman" panose="02020603050405020304" pitchFamily="18" charset="0"/>
                <a:cs typeface="Times New Roman" panose="02020603050405020304" pitchFamily="18" charset="0"/>
              </a:rPr>
              <a:t>位置を決める</a:t>
            </a:r>
            <a:r>
              <a:rPr kumimoji="1" lang="ja-JP" altLang="en-US" dirty="0" smtClean="0">
                <a:latin typeface="Times New Roman" panose="02020603050405020304" pitchFamily="18" charset="0"/>
                <a:cs typeface="Times New Roman" panose="02020603050405020304" pitchFamily="18" charset="0"/>
              </a:rPr>
              <a:t>ことで、</a:t>
            </a:r>
            <a:r>
              <a:rPr lang="ja-JP" altLang="en-US" dirty="0" smtClean="0">
                <a:solidFill>
                  <a:srgbClr val="FF0000"/>
                </a:solidFill>
                <a:latin typeface="Times New Roman" panose="02020603050405020304" pitchFamily="18" charset="0"/>
                <a:cs typeface="Times New Roman" panose="02020603050405020304" pitchFamily="18" charset="0"/>
              </a:rPr>
              <a:t>時刻</a:t>
            </a:r>
            <a:r>
              <a:rPr lang="en-US" altLang="ja-JP" i="1" dirty="0" smtClean="0">
                <a:solidFill>
                  <a:srgbClr val="FF0000"/>
                </a:solidFill>
                <a:latin typeface="Times New Roman" panose="02020603050405020304" pitchFamily="18" charset="0"/>
                <a:cs typeface="Times New Roman" panose="02020603050405020304" pitchFamily="18" charset="0"/>
              </a:rPr>
              <a:t>t</a:t>
            </a:r>
            <a:r>
              <a:rPr lang="ja-JP" altLang="en-US" dirty="0" smtClean="0">
                <a:solidFill>
                  <a:srgbClr val="FF0000"/>
                </a:solidFill>
                <a:latin typeface="Times New Roman" panose="02020603050405020304" pitchFamily="18" charset="0"/>
                <a:cs typeface="Times New Roman" panose="02020603050405020304" pitchFamily="18" charset="0"/>
              </a:rPr>
              <a:t>とその場所の媒質の変位</a:t>
            </a:r>
            <a:r>
              <a:rPr lang="en-US" altLang="ja-JP" i="1" dirty="0" smtClean="0">
                <a:solidFill>
                  <a:srgbClr val="FF0000"/>
                </a:solidFill>
                <a:latin typeface="Times New Roman" panose="02020603050405020304" pitchFamily="18" charset="0"/>
                <a:cs typeface="Times New Roman" panose="02020603050405020304" pitchFamily="18" charset="0"/>
              </a:rPr>
              <a:t>y</a:t>
            </a:r>
            <a:r>
              <a:rPr lang="ja-JP" altLang="en-US" dirty="0" smtClean="0">
                <a:solidFill>
                  <a:srgbClr val="FF0000"/>
                </a:solidFill>
                <a:latin typeface="Times New Roman" panose="02020603050405020304" pitchFamily="18" charset="0"/>
                <a:cs typeface="Times New Roman" panose="02020603050405020304" pitchFamily="18" charset="0"/>
              </a:rPr>
              <a:t>の関係</a:t>
            </a:r>
            <a:r>
              <a:rPr lang="ja-JP" altLang="en-US" dirty="0" smtClean="0">
                <a:latin typeface="Times New Roman" panose="02020603050405020304" pitchFamily="18" charset="0"/>
                <a:cs typeface="Times New Roman" panose="02020603050405020304" pitchFamily="18" charset="0"/>
              </a:rPr>
              <a:t>をグラフで表すことができるようになります。このグラフを</a:t>
            </a:r>
            <a:r>
              <a:rPr lang="en-US" altLang="ja-JP" i="1" dirty="0" smtClean="0">
                <a:solidFill>
                  <a:srgbClr val="FF0000"/>
                </a:solidFill>
                <a:latin typeface="Times New Roman" panose="02020603050405020304" pitchFamily="18" charset="0"/>
                <a:cs typeface="Times New Roman" panose="02020603050405020304" pitchFamily="18" charset="0"/>
              </a:rPr>
              <a:t>y-t</a:t>
            </a:r>
            <a:r>
              <a:rPr lang="ja-JP" altLang="en-US" dirty="0" smtClean="0">
                <a:solidFill>
                  <a:srgbClr val="FF0000"/>
                </a:solidFill>
                <a:latin typeface="Times New Roman" panose="02020603050405020304" pitchFamily="18" charset="0"/>
                <a:cs typeface="Times New Roman" panose="02020603050405020304" pitchFamily="18" charset="0"/>
              </a:rPr>
              <a:t>図</a:t>
            </a:r>
            <a:r>
              <a:rPr lang="ja-JP" altLang="en-US" dirty="0" smtClean="0">
                <a:latin typeface="Times New Roman" panose="02020603050405020304" pitchFamily="18" charset="0"/>
                <a:cs typeface="Times New Roman" panose="02020603050405020304" pitchFamily="18" charset="0"/>
              </a:rPr>
              <a:t>といいます。</a:t>
            </a:r>
            <a:endParaRPr kumimoji="1" lang="ja-JP" altLang="en-US" dirty="0">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11</a:t>
            </a:fld>
            <a:endParaRPr kumimoji="1" lang="ja-JP" altLang="en-US"/>
          </a:p>
        </p:txBody>
      </p:sp>
    </p:spTree>
    <p:extLst>
      <p:ext uri="{BB962C8B-B14F-4D97-AF65-F5344CB8AC3E}">
        <p14:creationId xmlns:p14="http://schemas.microsoft.com/office/powerpoint/2010/main" val="415066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en-US" altLang="ja-JP" i="1" dirty="0">
                <a:latin typeface="Times New Roman" panose="02020603050405020304" pitchFamily="18" charset="0"/>
                <a:cs typeface="Times New Roman" panose="02020603050405020304" pitchFamily="18" charset="0"/>
              </a:rPr>
              <a:t>y-</a:t>
            </a:r>
            <a:r>
              <a:rPr lang="en-US" altLang="ja-JP" i="1"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図と </a:t>
            </a:r>
            <a:r>
              <a:rPr lang="en-US" altLang="ja-JP" i="1" dirty="0" smtClean="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kumimoji="1" lang="en-US" altLang="ja-JP" dirty="0" smtClean="0"/>
              <a:t>〔</a:t>
            </a:r>
            <a:r>
              <a:rPr lang="en-US" altLang="ja-JP" i="1" dirty="0">
                <a:latin typeface="Times New Roman" panose="02020603050405020304" pitchFamily="18" charset="0"/>
                <a:cs typeface="Times New Roman" panose="02020603050405020304" pitchFamily="18" charset="0"/>
              </a:rPr>
              <a:t> y-</a:t>
            </a:r>
            <a:r>
              <a:rPr lang="en-US" altLang="ja-JP" i="1"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図からわかること</a:t>
            </a:r>
            <a:r>
              <a:rPr kumimoji="1"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右図は、時刻 </a:t>
            </a:r>
            <a:r>
              <a:rPr lang="en-US" altLang="ja-JP" i="1" dirty="0" smtClean="0">
                <a:latin typeface="Times New Roman" panose="02020603050405020304" pitchFamily="18" charset="0"/>
                <a:cs typeface="Times New Roman" panose="02020603050405020304" pitchFamily="18" charset="0"/>
              </a:rPr>
              <a:t>t </a:t>
            </a:r>
            <a:r>
              <a:rPr lang="en-US" altLang="ja-JP" dirty="0" smtClean="0">
                <a:latin typeface="Times New Roman" panose="02020603050405020304" pitchFamily="18" charset="0"/>
                <a:cs typeface="Times New Roman" panose="02020603050405020304" pitchFamily="18" charset="0"/>
              </a:rPr>
              <a:t>=0〔s〕</a:t>
            </a:r>
            <a:r>
              <a:rPr lang="ja-JP" altLang="en-US" dirty="0" smtClean="0">
                <a:latin typeface="Times New Roman" panose="02020603050405020304" pitchFamily="18" charset="0"/>
                <a:cs typeface="Times New Roman" panose="02020603050405020304" pitchFamily="18" charset="0"/>
              </a:rPr>
              <a:t>（タイマーの表示が</a:t>
            </a:r>
            <a:r>
              <a:rPr lang="en-US" altLang="ja-JP" dirty="0" smtClean="0">
                <a:latin typeface="Times New Roman" panose="02020603050405020304" pitchFamily="18" charset="0"/>
                <a:cs typeface="Times New Roman" panose="02020603050405020304" pitchFamily="18" charset="0"/>
              </a:rPr>
              <a:t>0</a:t>
            </a:r>
            <a:r>
              <a:rPr lang="ja-JP" altLang="en-US" dirty="0" smtClean="0">
                <a:latin typeface="Times New Roman" panose="02020603050405020304" pitchFamily="18" charset="0"/>
                <a:cs typeface="Times New Roman" panose="02020603050405020304" pitchFamily="18" charset="0"/>
              </a:rPr>
              <a:t>秒）のときの波の様子</a:t>
            </a:r>
            <a:r>
              <a:rPr lang="ja-JP" altLang="en-US" dirty="0" smtClean="0"/>
              <a:t>を表した</a:t>
            </a:r>
            <a:r>
              <a:rPr lang="en-US" altLang="ja-JP" i="1" dirty="0">
                <a:latin typeface="Times New Roman" panose="02020603050405020304" pitchFamily="18" charset="0"/>
                <a:cs typeface="Times New Roman" panose="02020603050405020304" pitchFamily="18" charset="0"/>
              </a:rPr>
              <a:t>y-x</a:t>
            </a:r>
            <a:r>
              <a:rPr lang="ja-JP" altLang="en-US" dirty="0">
                <a:latin typeface="Times New Roman" panose="02020603050405020304" pitchFamily="18" charset="0"/>
                <a:cs typeface="Times New Roman" panose="02020603050405020304" pitchFamily="18" charset="0"/>
              </a:rPr>
              <a:t>図</a:t>
            </a:r>
            <a:r>
              <a:rPr lang="ja-JP" altLang="en-US" dirty="0" smtClean="0"/>
              <a:t>です。</a:t>
            </a:r>
            <a:endParaRPr lang="en-US" altLang="ja-JP" dirty="0" smtClean="0"/>
          </a:p>
          <a:p>
            <a:pPr marL="0" indent="0">
              <a:buNone/>
            </a:pPr>
            <a:r>
              <a:rPr kumimoji="1" lang="ja-JP" altLang="en-US" dirty="0"/>
              <a:t>　</a:t>
            </a:r>
            <a:r>
              <a:rPr kumimoji="1" lang="ja-JP" altLang="en-US" dirty="0" smtClean="0"/>
              <a:t>この図からは、</a:t>
            </a:r>
            <a:r>
              <a:rPr kumimoji="1" lang="ja-JP" altLang="en-US" dirty="0" smtClean="0">
                <a:solidFill>
                  <a:srgbClr val="FF0000"/>
                </a:solidFill>
              </a:rPr>
              <a:t>波長</a:t>
            </a:r>
            <a:r>
              <a:rPr lang="en-US" altLang="ja-JP" i="1" dirty="0">
                <a:solidFill>
                  <a:srgbClr val="FF0000"/>
                </a:solidFill>
                <a:latin typeface="Times New Roman" panose="02020603050405020304" pitchFamily="18" charset="0"/>
                <a:cs typeface="Times New Roman" panose="02020603050405020304" pitchFamily="18" charset="0"/>
              </a:rPr>
              <a:t>λ </a:t>
            </a:r>
            <a:r>
              <a:rPr lang="en-US" altLang="ja-JP" dirty="0" smtClean="0">
                <a:solidFill>
                  <a:srgbClr val="FF0000"/>
                </a:solidFill>
                <a:latin typeface="Times New Roman" panose="02020603050405020304" pitchFamily="18" charset="0"/>
                <a:cs typeface="Times New Roman" panose="02020603050405020304" pitchFamily="18" charset="0"/>
              </a:rPr>
              <a:t>〔</a:t>
            </a:r>
            <a:r>
              <a:rPr lang="en-US" altLang="ja-JP" dirty="0">
                <a:solidFill>
                  <a:srgbClr val="FF0000"/>
                </a:solidFill>
                <a:latin typeface="Times New Roman" panose="02020603050405020304" pitchFamily="18" charset="0"/>
                <a:cs typeface="Times New Roman" panose="02020603050405020304" pitchFamily="18" charset="0"/>
              </a:rPr>
              <a:t>m</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solidFill>
                  <a:srgbClr val="FF0000"/>
                </a:solidFill>
                <a:latin typeface="Times New Roman" panose="02020603050405020304" pitchFamily="18" charset="0"/>
                <a:cs typeface="Times New Roman" panose="02020603050405020304" pitchFamily="18" charset="0"/>
              </a:rPr>
              <a:t>や</a:t>
            </a:r>
            <a:r>
              <a:rPr lang="ja-JP" altLang="en-US" dirty="0" smtClean="0">
                <a:solidFill>
                  <a:srgbClr val="FF0000"/>
                </a:solidFill>
              </a:rPr>
              <a:t>振幅</a:t>
            </a:r>
            <a:r>
              <a:rPr lang="en-US" altLang="ja-JP" i="1" dirty="0" smtClean="0">
                <a:solidFill>
                  <a:srgbClr val="FF0000"/>
                </a:solidFill>
                <a:latin typeface="Times New Roman" panose="02020603050405020304" pitchFamily="18" charset="0"/>
                <a:cs typeface="Times New Roman" panose="02020603050405020304" pitchFamily="18" charset="0"/>
              </a:rPr>
              <a:t>A </a:t>
            </a:r>
            <a:r>
              <a:rPr lang="en-US" altLang="ja-JP" dirty="0">
                <a:solidFill>
                  <a:srgbClr val="FF0000"/>
                </a:solidFill>
                <a:latin typeface="Times New Roman" panose="02020603050405020304" pitchFamily="18" charset="0"/>
                <a:cs typeface="Times New Roman" panose="02020603050405020304" pitchFamily="18" charset="0"/>
              </a:rPr>
              <a:t>〔m</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solidFill>
                  <a:srgbClr val="FF0000"/>
                </a:solidFill>
                <a:latin typeface="Times New Roman" panose="02020603050405020304" pitchFamily="18" charset="0"/>
                <a:cs typeface="Times New Roman" panose="02020603050405020304" pitchFamily="18" charset="0"/>
              </a:rPr>
              <a:t>を読み取ることができます</a:t>
            </a:r>
            <a:r>
              <a:rPr lang="ja-JP" altLang="en-US" dirty="0">
                <a:latin typeface="Times New Roman" panose="02020603050405020304" pitchFamily="18" charset="0"/>
                <a:cs typeface="Times New Roman" panose="02020603050405020304" pitchFamily="18" charset="0"/>
              </a:rPr>
              <a:t>ね</a:t>
            </a:r>
            <a:r>
              <a:rPr lang="ja-JP" altLang="en-US" dirty="0" smtClean="0">
                <a:latin typeface="Times New Roman" panose="02020603050405020304" pitchFamily="18" charset="0"/>
                <a:cs typeface="Times New Roman" panose="02020603050405020304" pitchFamily="18" charset="0"/>
              </a:rPr>
              <a:t>。</a:t>
            </a:r>
            <a:endParaRPr lang="en-US" altLang="ja-JP" dirty="0" smtClean="0">
              <a:latin typeface="Times New Roman" panose="02020603050405020304" pitchFamily="18" charset="0"/>
              <a:cs typeface="Times New Roman" panose="02020603050405020304" pitchFamily="18" charset="0"/>
            </a:endParaRPr>
          </a:p>
          <a:p>
            <a:pPr marL="0" indent="0">
              <a:buNone/>
            </a:pP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問</a:t>
            </a: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　右図から、波長と振幅を読み取ってください。</a:t>
            </a:r>
            <a:endParaRPr kumimoji="1" lang="en-US" altLang="ja-JP" dirty="0" smtClean="0">
              <a:latin typeface="Times New Roman" panose="02020603050405020304" pitchFamily="18" charset="0"/>
              <a:cs typeface="Times New Roman" panose="02020603050405020304" pitchFamily="18" charset="0"/>
            </a:endParaRPr>
          </a:p>
          <a:p>
            <a:pPr marL="0" indent="0">
              <a:buNone/>
            </a:pPr>
            <a:r>
              <a:rPr kumimoji="1" lang="ja-JP" altLang="en-US" dirty="0" smtClean="0">
                <a:latin typeface="Times New Roman" panose="02020603050405020304" pitchFamily="18" charset="0"/>
                <a:cs typeface="Times New Roman" panose="02020603050405020304" pitchFamily="18" charset="0"/>
              </a:rPr>
              <a:t>（できたらクリック）</a:t>
            </a:r>
            <a:endParaRPr kumimoji="1" lang="en-US" altLang="ja-JP" dirty="0" smtClean="0"/>
          </a:p>
          <a:p>
            <a:pPr marL="0" indent="0">
              <a:buNone/>
            </a:pP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答</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　波長</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4m</a:t>
            </a:r>
            <a:r>
              <a:rPr lang="ja-JP" altLang="en-US" dirty="0" err="1"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振幅</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0.1m</a:t>
            </a:r>
            <a:r>
              <a:rPr lang="ja-JP" altLang="en-US" dirty="0"/>
              <a:t>　</a:t>
            </a:r>
            <a:endParaRPr lang="en-US" altLang="ja-JP" dirty="0" smtClean="0"/>
          </a:p>
        </p:txBody>
      </p:sp>
      <p:sp>
        <p:nvSpPr>
          <p:cNvPr id="6" name="コンテンツ プレースホルダー 5"/>
          <p:cNvSpPr>
            <a:spLocks noGrp="1"/>
          </p:cNvSpPr>
          <p:nvPr>
            <p:ph sz="half" idx="2"/>
          </p:nvPr>
        </p:nvSpPr>
        <p:spPr>
          <a:xfrm>
            <a:off x="6571456" y="1396478"/>
            <a:ext cx="5181600" cy="5071485"/>
          </a:xfrm>
        </p:spPr>
        <p:txBody>
          <a:bodyPr>
            <a:normAutofit/>
          </a:bodyPr>
          <a:lstStyle/>
          <a:p>
            <a:pPr marL="0" indent="0">
              <a:buNone/>
            </a:pPr>
            <a:endParaRPr kumimoji="1" lang="ja-JP" altLang="en-US" dirty="0">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kumimoji="1" lang="zh-CN" altLang="en-US" dirty="0" smtClean="0"/>
              <a:t>要点整理　</a:t>
            </a:r>
            <a:r>
              <a:rPr kumimoji="1" lang="en-US" altLang="zh-CN" dirty="0" smtClean="0"/>
              <a:t>1-1-1</a:t>
            </a:r>
            <a:r>
              <a:rPr kumimoji="1" lang="zh-CN" altLang="en-US" dirty="0" smtClean="0"/>
              <a:t>　速度</a:t>
            </a:r>
            <a:endParaRPr kumimoji="1"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12</a:t>
            </a:fld>
            <a:endParaRPr kumimoji="1" lang="ja-JP" altLang="en-US"/>
          </a:p>
        </p:txBody>
      </p:sp>
      <p:graphicFrame>
        <p:nvGraphicFramePr>
          <p:cNvPr id="23" name="グラフ 22"/>
          <p:cNvGraphicFramePr>
            <a:graphicFrameLocks/>
          </p:cNvGraphicFramePr>
          <p:nvPr>
            <p:extLst>
              <p:ext uri="{D42A27DB-BD31-4B8C-83A1-F6EECF244321}">
                <p14:modId xmlns:p14="http://schemas.microsoft.com/office/powerpoint/2010/main" val="696681290"/>
              </p:ext>
            </p:extLst>
          </p:nvPr>
        </p:nvGraphicFramePr>
        <p:xfrm>
          <a:off x="6525102" y="2873349"/>
          <a:ext cx="4671060" cy="1365275"/>
        </p:xfrm>
        <a:graphic>
          <a:graphicData uri="http://schemas.openxmlformats.org/drawingml/2006/chart">
            <c:chart xmlns:c="http://schemas.openxmlformats.org/drawingml/2006/chart" xmlns:r="http://schemas.openxmlformats.org/officeDocument/2006/relationships" r:id="rId2"/>
          </a:graphicData>
        </a:graphic>
      </p:graphicFrame>
      <p:grpSp>
        <p:nvGrpSpPr>
          <p:cNvPr id="61" name="グループ化 60"/>
          <p:cNvGrpSpPr/>
          <p:nvPr/>
        </p:nvGrpSpPr>
        <p:grpSpPr>
          <a:xfrm>
            <a:off x="6080784" y="1900460"/>
            <a:ext cx="6278832" cy="4543425"/>
            <a:chOff x="6080784" y="1900460"/>
            <a:chExt cx="6278832" cy="4543425"/>
          </a:xfrm>
        </p:grpSpPr>
        <p:grpSp>
          <p:nvGrpSpPr>
            <p:cNvPr id="59" name="グループ化 58"/>
            <p:cNvGrpSpPr/>
            <p:nvPr/>
          </p:nvGrpSpPr>
          <p:grpSpPr>
            <a:xfrm>
              <a:off x="6080784" y="1900460"/>
              <a:ext cx="6278832" cy="4543425"/>
              <a:chOff x="6019800" y="967222"/>
              <a:chExt cx="6278832" cy="4543425"/>
            </a:xfrm>
          </p:grpSpPr>
          <p:grpSp>
            <p:nvGrpSpPr>
              <p:cNvPr id="49" name="グループ化 48"/>
              <p:cNvGrpSpPr/>
              <p:nvPr/>
            </p:nvGrpSpPr>
            <p:grpSpPr>
              <a:xfrm>
                <a:off x="6019800" y="967222"/>
                <a:ext cx="6278832" cy="4543425"/>
                <a:chOff x="5801250" y="806018"/>
                <a:chExt cx="6278832" cy="4543425"/>
              </a:xfrm>
            </p:grpSpPr>
            <p:grpSp>
              <p:nvGrpSpPr>
                <p:cNvPr id="25" name="グループ化 24"/>
                <p:cNvGrpSpPr/>
                <p:nvPr/>
              </p:nvGrpSpPr>
              <p:grpSpPr>
                <a:xfrm>
                  <a:off x="5801250" y="806018"/>
                  <a:ext cx="6278832" cy="4543425"/>
                  <a:chOff x="5703618" y="956468"/>
                  <a:chExt cx="6278832" cy="4543425"/>
                </a:xfrm>
              </p:grpSpPr>
              <p:grpSp>
                <p:nvGrpSpPr>
                  <p:cNvPr id="22" name="グループ化 21"/>
                  <p:cNvGrpSpPr/>
                  <p:nvPr/>
                </p:nvGrpSpPr>
                <p:grpSpPr>
                  <a:xfrm>
                    <a:off x="5703618" y="956468"/>
                    <a:ext cx="6278832" cy="4543425"/>
                    <a:chOff x="5703618" y="956468"/>
                    <a:chExt cx="6278832" cy="4543425"/>
                  </a:xfrm>
                </p:grpSpPr>
                <p:sp>
                  <p:nvSpPr>
                    <p:cNvPr id="14" name="正方形/長方形 13"/>
                    <p:cNvSpPr/>
                    <p:nvPr/>
                  </p:nvSpPr>
                  <p:spPr>
                    <a:xfrm>
                      <a:off x="5703618" y="956468"/>
                      <a:ext cx="6118763" cy="4543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6505575" y="1876425"/>
                      <a:ext cx="4810125" cy="2886075"/>
                      <a:chOff x="6343650" y="1838325"/>
                      <a:chExt cx="4810125" cy="2886075"/>
                    </a:xfrm>
                  </p:grpSpPr>
                  <p:cxnSp>
                    <p:nvCxnSpPr>
                      <p:cNvPr id="3" name="直線矢印コネクタ 2"/>
                      <p:cNvCxnSpPr/>
                      <p:nvPr/>
                    </p:nvCxnSpPr>
                    <p:spPr>
                      <a:xfrm flipV="1">
                        <a:off x="6356577" y="3324225"/>
                        <a:ext cx="4797198" cy="2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343650" y="1838325"/>
                        <a:ext cx="12927" cy="288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5945140" y="1504950"/>
                      <a:ext cx="828675" cy="371475"/>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y</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11153775" y="2988229"/>
                      <a:ext cx="828675" cy="369332"/>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x</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6172200" y="3226355"/>
                      <a:ext cx="39528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grpSp>
              <p:pic>
                <p:nvPicPr>
                  <p:cNvPr id="24" name="図 23"/>
                  <p:cNvPicPr>
                    <a:picLocks noChangeAspect="1"/>
                  </p:cNvPicPr>
                  <p:nvPr/>
                </p:nvPicPr>
                <p:blipFill>
                  <a:blip r:embed="rId3"/>
                  <a:stretch>
                    <a:fillRect/>
                  </a:stretch>
                </p:blipFill>
                <p:spPr>
                  <a:xfrm>
                    <a:off x="6512038" y="2676465"/>
                    <a:ext cx="4676037" cy="1371719"/>
                  </a:xfrm>
                  <a:prstGeom prst="rect">
                    <a:avLst/>
                  </a:prstGeom>
                </p:spPr>
              </p:pic>
            </p:grpSp>
            <p:cxnSp>
              <p:nvCxnSpPr>
                <p:cNvPr id="29" name="直線コネクタ 28"/>
                <p:cNvCxnSpPr/>
                <p:nvPr/>
              </p:nvCxnSpPr>
              <p:spPr>
                <a:xfrm flipV="1">
                  <a:off x="6612732" y="411836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6607998" y="3659392"/>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6606269" y="228679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6622597" y="2745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6200000" flipV="1">
                  <a:off x="7470526" y="3122639"/>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6200000" flipV="1">
                  <a:off x="8368972"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6200000" flipV="1">
                  <a:off x="9304147" y="3116120"/>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6200000" flipV="1">
                  <a:off x="10184607"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flipV="1">
                  <a:off x="11119782" y="3134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1205388" y="3319958"/>
                <a:ext cx="63587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51" name="テキスト ボックス 50"/>
              <p:cNvSpPr txBox="1"/>
              <p:nvPr/>
            </p:nvSpPr>
            <p:spPr>
              <a:xfrm>
                <a:off x="10352177" y="3340223"/>
                <a:ext cx="48347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8</a:t>
                </a:r>
                <a:endParaRPr kumimoji="1" lang="ja-JP" altLang="en-US" dirty="0">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9449911" y="3319447"/>
                <a:ext cx="509749" cy="379989"/>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6</a:t>
                </a:r>
                <a:endParaRPr kumimoji="1" lang="ja-JP" altLang="en-US" dirty="0">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8539635" y="3325888"/>
                <a:ext cx="357349"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4</a:t>
                </a:r>
                <a:endParaRPr kumimoji="1" lang="ja-JP" altLang="en-US" dirty="0">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7636426" y="3358497"/>
                <a:ext cx="357349" cy="379989"/>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2</a:t>
                </a:r>
                <a:endParaRPr kumimoji="1" lang="ja-JP" altLang="en-US" dirty="0">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6272717" y="4080115"/>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- 0.2</a:t>
                </a:r>
                <a:endParaRPr kumimoji="1" lang="ja-JP" altLang="en-US" dirty="0">
                  <a:latin typeface="Times New Roman" panose="02020603050405020304" pitchFamily="18" charset="0"/>
                  <a:cs typeface="Times New Roman" panose="02020603050405020304" pitchFamily="18" charset="0"/>
                </a:endParaRPr>
              </a:p>
            </p:txBody>
          </p:sp>
          <p:sp>
            <p:nvSpPr>
              <p:cNvPr id="56" name="テキスト ボックス 55"/>
              <p:cNvSpPr txBox="1"/>
              <p:nvPr/>
            </p:nvSpPr>
            <p:spPr>
              <a:xfrm>
                <a:off x="6405216" y="2261532"/>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0.2</a:t>
                </a:r>
                <a:endParaRPr kumimoji="1" lang="ja-JP" altLang="en-US" dirty="0">
                  <a:latin typeface="Times New Roman" panose="02020603050405020304" pitchFamily="18" charset="0"/>
                  <a:cs typeface="Times New Roman" panose="02020603050405020304" pitchFamily="18" charset="0"/>
                </a:endParaRPr>
              </a:p>
            </p:txBody>
          </p:sp>
          <p:sp>
            <p:nvSpPr>
              <p:cNvPr id="57" name="テキスト ボックス 56"/>
              <p:cNvSpPr txBox="1"/>
              <p:nvPr/>
            </p:nvSpPr>
            <p:spPr>
              <a:xfrm>
                <a:off x="6300441" y="3634986"/>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- 0.1</a:t>
                </a:r>
                <a:endParaRPr kumimoji="1" lang="ja-JP" altLang="en-US" dirty="0">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6405216" y="2720590"/>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0.1</a:t>
                </a:r>
                <a:endParaRPr kumimoji="1" lang="ja-JP" altLang="en-US" dirty="0">
                  <a:latin typeface="Times New Roman" panose="02020603050405020304" pitchFamily="18" charset="0"/>
                  <a:cs typeface="Times New Roman" panose="02020603050405020304" pitchFamily="18" charset="0"/>
                </a:endParaRPr>
              </a:p>
            </p:txBody>
          </p:sp>
        </p:grpSp>
        <p:sp>
          <p:nvSpPr>
            <p:cNvPr id="60" name="テキスト ボックス 59"/>
            <p:cNvSpPr txBox="1"/>
            <p:nvPr/>
          </p:nvSpPr>
          <p:spPr>
            <a:xfrm>
              <a:off x="7934862" y="2119684"/>
              <a:ext cx="2920999" cy="371475"/>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t=0 </a:t>
              </a:r>
              <a:r>
                <a:rPr lang="en-US" altLang="ja-JP" dirty="0" smtClean="0">
                  <a:latin typeface="Times New Roman" panose="02020603050405020304" pitchFamily="18" charset="0"/>
                  <a:cs typeface="Times New Roman" panose="02020603050405020304" pitchFamily="18" charset="0"/>
                </a:rPr>
                <a:t>s</a:t>
              </a: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における </a:t>
              </a:r>
              <a:r>
                <a:rPr lang="en-US" altLang="ja-JP" i="1" dirty="0" smtClean="0">
                  <a:latin typeface="Times New Roman" panose="02020603050405020304" pitchFamily="18" charset="0"/>
                  <a:cs typeface="Times New Roman" panose="02020603050405020304" pitchFamily="18" charset="0"/>
                </a:rPr>
                <a:t>y-x</a:t>
              </a:r>
              <a:r>
                <a:rPr lang="ja-JP" altLang="en-US" dirty="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3728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en-US" altLang="ja-JP" i="1" dirty="0">
                <a:latin typeface="Times New Roman" panose="02020603050405020304" pitchFamily="18" charset="0"/>
                <a:cs typeface="Times New Roman" panose="02020603050405020304" pitchFamily="18" charset="0"/>
              </a:rPr>
              <a:t>y-</a:t>
            </a:r>
            <a:r>
              <a:rPr lang="en-US" altLang="ja-JP" i="1"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図と </a:t>
            </a:r>
            <a:r>
              <a:rPr lang="en-US" altLang="ja-JP" i="1" dirty="0" smtClean="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normAutofit lnSpcReduction="10000"/>
          </a:bodyPr>
          <a:lstStyle/>
          <a:p>
            <a:pPr marL="0" indent="0">
              <a:buNone/>
            </a:pPr>
            <a:r>
              <a:rPr kumimoji="1" lang="en-US" altLang="ja-JP" dirty="0" smtClean="0"/>
              <a:t>〔</a:t>
            </a:r>
            <a:r>
              <a:rPr lang="en-US" altLang="ja-JP" i="1" dirty="0">
                <a:latin typeface="Times New Roman" panose="02020603050405020304" pitchFamily="18" charset="0"/>
                <a:cs typeface="Times New Roman" panose="02020603050405020304" pitchFamily="18" charset="0"/>
              </a:rPr>
              <a:t> </a:t>
            </a:r>
            <a:r>
              <a:rPr lang="en-US" altLang="ja-JP" i="1" dirty="0" smtClean="0">
                <a:latin typeface="Times New Roman" panose="02020603050405020304" pitchFamily="18" charset="0"/>
                <a:cs typeface="Times New Roman" panose="02020603050405020304" pitchFamily="18" charset="0"/>
              </a:rPr>
              <a:t>y-t </a:t>
            </a:r>
            <a:r>
              <a:rPr lang="ja-JP" altLang="en-US" dirty="0" smtClean="0">
                <a:latin typeface="Times New Roman" panose="02020603050405020304" pitchFamily="18" charset="0"/>
                <a:cs typeface="Times New Roman" panose="02020603050405020304" pitchFamily="18" charset="0"/>
              </a:rPr>
              <a:t>図からわかること</a:t>
            </a:r>
            <a:r>
              <a:rPr kumimoji="1" lang="en-US" altLang="ja-JP" dirty="0" smtClean="0"/>
              <a:t>〕</a:t>
            </a: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右図は、</a:t>
            </a:r>
            <a:r>
              <a:rPr lang="en-US" altLang="ja-JP"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軸上の座標 </a:t>
            </a:r>
            <a:r>
              <a:rPr lang="en-US" altLang="ja-JP" i="1" dirty="0" smtClean="0">
                <a:latin typeface="Times New Roman" panose="02020603050405020304" pitchFamily="18" charset="0"/>
                <a:cs typeface="Times New Roman" panose="02020603050405020304" pitchFamily="18" charset="0"/>
              </a:rPr>
              <a:t>x </a:t>
            </a:r>
            <a:r>
              <a:rPr lang="en-US" altLang="ja-JP" dirty="0" smtClean="0">
                <a:latin typeface="Times New Roman" panose="02020603050405020304" pitchFamily="18" charset="0"/>
                <a:cs typeface="Times New Roman" panose="02020603050405020304" pitchFamily="18" charset="0"/>
              </a:rPr>
              <a:t>=0</a:t>
            </a:r>
            <a:r>
              <a:rPr lang="ja-JP" altLang="en-US"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の媒質の変位が時間とともに変化する様子を表した </a:t>
            </a:r>
            <a:r>
              <a:rPr lang="en-US" altLang="ja-JP" i="1" dirty="0" smtClean="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a:t>
            </a:r>
            <a:r>
              <a:rPr lang="ja-JP" altLang="en-US" dirty="0" smtClean="0"/>
              <a:t>です。</a:t>
            </a:r>
            <a:endParaRPr lang="en-US" altLang="ja-JP" dirty="0" smtClean="0"/>
          </a:p>
          <a:p>
            <a:pPr marL="0" indent="0">
              <a:buNone/>
            </a:pPr>
            <a:r>
              <a:rPr kumimoji="1" lang="ja-JP" altLang="en-US" dirty="0"/>
              <a:t>　</a:t>
            </a:r>
            <a:r>
              <a:rPr kumimoji="1" lang="ja-JP" altLang="en-US" dirty="0" smtClean="0"/>
              <a:t>この図からは、</a:t>
            </a:r>
            <a:r>
              <a:rPr kumimoji="1" lang="ja-JP" altLang="en-US" dirty="0" smtClean="0">
                <a:solidFill>
                  <a:srgbClr val="FF0000"/>
                </a:solidFill>
              </a:rPr>
              <a:t>周期</a:t>
            </a:r>
            <a:r>
              <a:rPr lang="en-US" altLang="ja-JP" i="1" dirty="0">
                <a:solidFill>
                  <a:srgbClr val="FF0000"/>
                </a:solidFill>
                <a:latin typeface="Times New Roman" panose="02020603050405020304" pitchFamily="18" charset="0"/>
                <a:cs typeface="Times New Roman" panose="02020603050405020304" pitchFamily="18" charset="0"/>
              </a:rPr>
              <a:t> </a:t>
            </a:r>
            <a:r>
              <a:rPr lang="en-US" altLang="ja-JP" i="1" dirty="0" smtClean="0">
                <a:solidFill>
                  <a:srgbClr val="FF0000"/>
                </a:solidFill>
                <a:latin typeface="Times New Roman" panose="02020603050405020304" pitchFamily="18" charset="0"/>
                <a:cs typeface="Times New Roman" panose="02020603050405020304" pitchFamily="18" charset="0"/>
              </a:rPr>
              <a:t>T </a:t>
            </a:r>
            <a:r>
              <a:rPr lang="en-US" altLang="ja-JP" dirty="0" smtClean="0">
                <a:solidFill>
                  <a:srgbClr val="FF0000"/>
                </a:solidFill>
                <a:latin typeface="Times New Roman" panose="02020603050405020304" pitchFamily="18" charset="0"/>
                <a:cs typeface="Times New Roman" panose="02020603050405020304" pitchFamily="18" charset="0"/>
              </a:rPr>
              <a:t>〔</a:t>
            </a:r>
            <a:r>
              <a:rPr lang="en-US" altLang="ja-JP" dirty="0">
                <a:solidFill>
                  <a:srgbClr val="FF0000"/>
                </a:solidFill>
                <a:latin typeface="Times New Roman" panose="02020603050405020304" pitchFamily="18" charset="0"/>
                <a:cs typeface="Times New Roman" panose="02020603050405020304" pitchFamily="18" charset="0"/>
              </a:rPr>
              <a:t>m</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solidFill>
                  <a:srgbClr val="FF0000"/>
                </a:solidFill>
                <a:latin typeface="Times New Roman" panose="02020603050405020304" pitchFamily="18" charset="0"/>
                <a:cs typeface="Times New Roman" panose="02020603050405020304" pitchFamily="18" charset="0"/>
              </a:rPr>
              <a:t>や振動数 </a:t>
            </a:r>
            <a:r>
              <a:rPr lang="en-US" altLang="ja-JP" i="1" dirty="0" smtClean="0">
                <a:solidFill>
                  <a:srgbClr val="FF0000"/>
                </a:solidFill>
                <a:latin typeface="Times New Roman" panose="02020603050405020304" pitchFamily="18" charset="0"/>
                <a:cs typeface="Times New Roman" panose="02020603050405020304" pitchFamily="18" charset="0"/>
              </a:rPr>
              <a:t>f </a:t>
            </a:r>
            <a:r>
              <a:rPr lang="en-US" altLang="ja-JP" dirty="0" smtClean="0">
                <a:solidFill>
                  <a:srgbClr val="FF0000"/>
                </a:solidFill>
                <a:latin typeface="Times New Roman" panose="02020603050405020304" pitchFamily="18" charset="0"/>
                <a:cs typeface="Times New Roman" panose="02020603050405020304" pitchFamily="18" charset="0"/>
              </a:rPr>
              <a:t>〔Hz〕</a:t>
            </a:r>
            <a:r>
              <a:rPr lang="ja-JP" altLang="en-US" dirty="0" err="1" smtClean="0">
                <a:solidFill>
                  <a:srgbClr val="FF0000"/>
                </a:solidFill>
                <a:latin typeface="Times New Roman" panose="02020603050405020304" pitchFamily="18" charset="0"/>
                <a:cs typeface="Times New Roman" panose="02020603050405020304" pitchFamily="18" charset="0"/>
              </a:rPr>
              <a:t>、</a:t>
            </a:r>
            <a:r>
              <a:rPr lang="ja-JP" altLang="en-US" dirty="0" smtClean="0">
                <a:solidFill>
                  <a:srgbClr val="FF0000"/>
                </a:solidFill>
              </a:rPr>
              <a:t>振幅</a:t>
            </a:r>
            <a:r>
              <a:rPr lang="en-US" altLang="ja-JP" i="1" dirty="0" smtClean="0">
                <a:solidFill>
                  <a:srgbClr val="FF0000"/>
                </a:solidFill>
                <a:latin typeface="Times New Roman" panose="02020603050405020304" pitchFamily="18" charset="0"/>
                <a:cs typeface="Times New Roman" panose="02020603050405020304" pitchFamily="18" charset="0"/>
              </a:rPr>
              <a:t>A </a:t>
            </a:r>
            <a:r>
              <a:rPr lang="en-US" altLang="ja-JP" dirty="0">
                <a:solidFill>
                  <a:srgbClr val="FF0000"/>
                </a:solidFill>
                <a:latin typeface="Times New Roman" panose="02020603050405020304" pitchFamily="18" charset="0"/>
                <a:cs typeface="Times New Roman" panose="02020603050405020304" pitchFamily="18" charset="0"/>
              </a:rPr>
              <a:t>〔m</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solidFill>
                  <a:srgbClr val="FF0000"/>
                </a:solidFill>
                <a:latin typeface="Times New Roman" panose="02020603050405020304" pitchFamily="18" charset="0"/>
                <a:cs typeface="Times New Roman" panose="02020603050405020304" pitchFamily="18" charset="0"/>
              </a:rPr>
              <a:t>を読み取ることができます</a:t>
            </a:r>
            <a:r>
              <a:rPr lang="ja-JP" altLang="en-US" dirty="0">
                <a:latin typeface="Times New Roman" panose="02020603050405020304" pitchFamily="18" charset="0"/>
                <a:cs typeface="Times New Roman" panose="02020603050405020304" pitchFamily="18" charset="0"/>
              </a:rPr>
              <a:t>ね</a:t>
            </a:r>
            <a:r>
              <a:rPr lang="ja-JP" altLang="en-US" dirty="0" smtClean="0">
                <a:latin typeface="Times New Roman" panose="02020603050405020304" pitchFamily="18" charset="0"/>
                <a:cs typeface="Times New Roman" panose="02020603050405020304" pitchFamily="18" charset="0"/>
              </a:rPr>
              <a:t>。</a:t>
            </a:r>
            <a:endParaRPr lang="en-US" altLang="ja-JP" dirty="0" smtClean="0">
              <a:latin typeface="Times New Roman" panose="02020603050405020304" pitchFamily="18" charset="0"/>
              <a:cs typeface="Times New Roman" panose="02020603050405020304" pitchFamily="18" charset="0"/>
            </a:endParaRPr>
          </a:p>
          <a:p>
            <a:pPr marL="0" indent="0">
              <a:buNone/>
            </a:pP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問</a:t>
            </a: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　右図から、</a:t>
            </a:r>
            <a:r>
              <a:rPr lang="ja-JP" altLang="en-US" dirty="0" smtClean="0">
                <a:latin typeface="Times New Roman" panose="02020603050405020304" pitchFamily="18" charset="0"/>
                <a:cs typeface="Times New Roman" panose="02020603050405020304" pitchFamily="18" charset="0"/>
              </a:rPr>
              <a:t>周期、振動数、</a:t>
            </a:r>
            <a:r>
              <a:rPr kumimoji="1" lang="ja-JP" altLang="en-US" dirty="0" smtClean="0">
                <a:latin typeface="Times New Roman" panose="02020603050405020304" pitchFamily="18" charset="0"/>
                <a:cs typeface="Times New Roman" panose="02020603050405020304" pitchFamily="18" charset="0"/>
              </a:rPr>
              <a:t>振幅を読み取ってください。</a:t>
            </a:r>
            <a:endParaRPr kumimoji="1" lang="en-US" altLang="ja-JP" dirty="0" smtClean="0">
              <a:latin typeface="Times New Roman" panose="02020603050405020304" pitchFamily="18" charset="0"/>
              <a:cs typeface="Times New Roman" panose="02020603050405020304" pitchFamily="18" charset="0"/>
            </a:endParaRPr>
          </a:p>
          <a:p>
            <a:pPr marL="0" indent="0">
              <a:buNone/>
            </a:pPr>
            <a:r>
              <a:rPr kumimoji="1" lang="ja-JP" altLang="en-US" dirty="0" smtClean="0">
                <a:latin typeface="Times New Roman" panose="02020603050405020304" pitchFamily="18" charset="0"/>
                <a:cs typeface="Times New Roman" panose="02020603050405020304" pitchFamily="18" charset="0"/>
              </a:rPr>
              <a:t>（できたらクリック）</a:t>
            </a:r>
            <a:endParaRPr kumimoji="1" lang="en-US" altLang="ja-JP" dirty="0" smtClean="0"/>
          </a:p>
          <a:p>
            <a:pPr marL="0" indent="0">
              <a:buNone/>
            </a:pP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答</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　周期</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0.4</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秒、振動数</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2.5Hz</a:t>
            </a:r>
            <a:r>
              <a:rPr lang="ja-JP" altLang="en-US" dirty="0" err="1"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振幅</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0.1m</a:t>
            </a:r>
            <a:r>
              <a:rPr lang="ja-JP" altLang="en-US" dirty="0"/>
              <a:t>　</a:t>
            </a:r>
            <a:endParaRPr lang="en-US" altLang="ja-JP" dirty="0" smtClean="0"/>
          </a:p>
        </p:txBody>
      </p:sp>
      <p:sp>
        <p:nvSpPr>
          <p:cNvPr id="6" name="コンテンツ プレースホルダー 5"/>
          <p:cNvSpPr>
            <a:spLocks noGrp="1"/>
          </p:cNvSpPr>
          <p:nvPr>
            <p:ph sz="half" idx="2"/>
          </p:nvPr>
        </p:nvSpPr>
        <p:spPr>
          <a:xfrm>
            <a:off x="6571456" y="1396478"/>
            <a:ext cx="5181600" cy="5071485"/>
          </a:xfrm>
        </p:spPr>
        <p:txBody>
          <a:bodyPr>
            <a:normAutofit lnSpcReduction="10000"/>
          </a:bodyPr>
          <a:lstStyle/>
          <a:p>
            <a:pPr marL="0" indent="0">
              <a:buNone/>
            </a:pPr>
            <a:endParaRPr kumimoji="1" lang="ja-JP" altLang="en-US" dirty="0">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kumimoji="1" lang="zh-CN" altLang="en-US" dirty="0" smtClean="0"/>
              <a:t>要点整理　</a:t>
            </a:r>
            <a:r>
              <a:rPr kumimoji="1" lang="en-US" altLang="zh-CN" dirty="0" smtClean="0"/>
              <a:t>1-1-1</a:t>
            </a:r>
            <a:r>
              <a:rPr kumimoji="1" lang="zh-CN" altLang="en-US" dirty="0" smtClean="0"/>
              <a:t>　速度</a:t>
            </a:r>
            <a:endParaRPr kumimoji="1"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13</a:t>
            </a:fld>
            <a:endParaRPr kumimoji="1" lang="ja-JP" altLang="en-US"/>
          </a:p>
        </p:txBody>
      </p:sp>
      <p:graphicFrame>
        <p:nvGraphicFramePr>
          <p:cNvPr id="23" name="グラフ 22"/>
          <p:cNvGraphicFramePr>
            <a:graphicFrameLocks/>
          </p:cNvGraphicFramePr>
          <p:nvPr>
            <p:extLst>
              <p:ext uri="{D42A27DB-BD31-4B8C-83A1-F6EECF244321}">
                <p14:modId xmlns:p14="http://schemas.microsoft.com/office/powerpoint/2010/main" val="965578718"/>
              </p:ext>
            </p:extLst>
          </p:nvPr>
        </p:nvGraphicFramePr>
        <p:xfrm>
          <a:off x="6525102" y="2873349"/>
          <a:ext cx="4671060" cy="1365275"/>
        </p:xfrm>
        <a:graphic>
          <a:graphicData uri="http://schemas.openxmlformats.org/drawingml/2006/chart">
            <c:chart xmlns:c="http://schemas.openxmlformats.org/drawingml/2006/chart" xmlns:r="http://schemas.openxmlformats.org/officeDocument/2006/relationships" r:id="rId2"/>
          </a:graphicData>
        </a:graphic>
      </p:graphicFrame>
      <p:grpSp>
        <p:nvGrpSpPr>
          <p:cNvPr id="61" name="グループ化 60"/>
          <p:cNvGrpSpPr/>
          <p:nvPr/>
        </p:nvGrpSpPr>
        <p:grpSpPr>
          <a:xfrm>
            <a:off x="6022840" y="2018443"/>
            <a:ext cx="6278832" cy="3713759"/>
            <a:chOff x="6080784" y="1900460"/>
            <a:chExt cx="6278832" cy="4543425"/>
          </a:xfrm>
        </p:grpSpPr>
        <p:grpSp>
          <p:nvGrpSpPr>
            <p:cNvPr id="59" name="グループ化 58"/>
            <p:cNvGrpSpPr/>
            <p:nvPr/>
          </p:nvGrpSpPr>
          <p:grpSpPr>
            <a:xfrm>
              <a:off x="6080784" y="1900460"/>
              <a:ext cx="6278832" cy="4543425"/>
              <a:chOff x="6019800" y="967222"/>
              <a:chExt cx="6278832" cy="4543425"/>
            </a:xfrm>
          </p:grpSpPr>
          <p:grpSp>
            <p:nvGrpSpPr>
              <p:cNvPr id="49" name="グループ化 48"/>
              <p:cNvGrpSpPr/>
              <p:nvPr/>
            </p:nvGrpSpPr>
            <p:grpSpPr>
              <a:xfrm>
                <a:off x="6019800" y="967222"/>
                <a:ext cx="6278832" cy="4543425"/>
                <a:chOff x="5801250" y="806018"/>
                <a:chExt cx="6278832" cy="4543425"/>
              </a:xfrm>
            </p:grpSpPr>
            <p:grpSp>
              <p:nvGrpSpPr>
                <p:cNvPr id="25" name="グループ化 24"/>
                <p:cNvGrpSpPr/>
                <p:nvPr/>
              </p:nvGrpSpPr>
              <p:grpSpPr>
                <a:xfrm>
                  <a:off x="5801250" y="806018"/>
                  <a:ext cx="6278832" cy="4543425"/>
                  <a:chOff x="5703618" y="956468"/>
                  <a:chExt cx="6278832" cy="4543425"/>
                </a:xfrm>
              </p:grpSpPr>
              <p:grpSp>
                <p:nvGrpSpPr>
                  <p:cNvPr id="22" name="グループ化 21"/>
                  <p:cNvGrpSpPr/>
                  <p:nvPr/>
                </p:nvGrpSpPr>
                <p:grpSpPr>
                  <a:xfrm>
                    <a:off x="5703618" y="956468"/>
                    <a:ext cx="6278832" cy="4543425"/>
                    <a:chOff x="5703618" y="956468"/>
                    <a:chExt cx="6278832" cy="4543425"/>
                  </a:xfrm>
                </p:grpSpPr>
                <p:sp>
                  <p:nvSpPr>
                    <p:cNvPr id="14" name="正方形/長方形 13"/>
                    <p:cNvSpPr/>
                    <p:nvPr/>
                  </p:nvSpPr>
                  <p:spPr>
                    <a:xfrm>
                      <a:off x="5703618" y="956468"/>
                      <a:ext cx="6118763" cy="4543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6505575" y="1876425"/>
                      <a:ext cx="4810125" cy="2886075"/>
                      <a:chOff x="6343650" y="1838325"/>
                      <a:chExt cx="4810125" cy="2886075"/>
                    </a:xfrm>
                  </p:grpSpPr>
                  <p:cxnSp>
                    <p:nvCxnSpPr>
                      <p:cNvPr id="3" name="直線矢印コネクタ 2"/>
                      <p:cNvCxnSpPr/>
                      <p:nvPr/>
                    </p:nvCxnSpPr>
                    <p:spPr>
                      <a:xfrm flipV="1">
                        <a:off x="6356577" y="3324225"/>
                        <a:ext cx="4797198" cy="2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343650" y="1838325"/>
                        <a:ext cx="12927" cy="288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5945140" y="1504950"/>
                      <a:ext cx="828675" cy="371475"/>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y</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11153775" y="2988229"/>
                      <a:ext cx="828675" cy="369332"/>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t</a:t>
                      </a:r>
                      <a:r>
                        <a:rPr kumimoji="1" lang="en-US" altLang="ja-JP" dirty="0" err="1" smtClean="0">
                          <a:latin typeface="Times New Roman" panose="02020603050405020304" pitchFamily="18" charset="0"/>
                          <a:cs typeface="Times New Roman" panose="02020603050405020304" pitchFamily="18" charset="0"/>
                        </a:rPr>
                        <a:t>〔s</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6172200" y="3226355"/>
                      <a:ext cx="39528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grpSp>
              <p:pic>
                <p:nvPicPr>
                  <p:cNvPr id="24" name="図 23"/>
                  <p:cNvPicPr>
                    <a:picLocks noChangeAspect="1"/>
                  </p:cNvPicPr>
                  <p:nvPr/>
                </p:nvPicPr>
                <p:blipFill>
                  <a:blip r:embed="rId3"/>
                  <a:stretch>
                    <a:fillRect/>
                  </a:stretch>
                </p:blipFill>
                <p:spPr>
                  <a:xfrm>
                    <a:off x="6512038" y="2676465"/>
                    <a:ext cx="4676037" cy="1371719"/>
                  </a:xfrm>
                  <a:prstGeom prst="rect">
                    <a:avLst/>
                  </a:prstGeom>
                </p:spPr>
              </p:pic>
            </p:grpSp>
            <p:cxnSp>
              <p:nvCxnSpPr>
                <p:cNvPr id="29" name="直線コネクタ 28"/>
                <p:cNvCxnSpPr/>
                <p:nvPr/>
              </p:nvCxnSpPr>
              <p:spPr>
                <a:xfrm flipV="1">
                  <a:off x="6612732" y="411836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6607998" y="3659392"/>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6606269" y="228679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6622597" y="2745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6200000" flipV="1">
                  <a:off x="7470526" y="3122639"/>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6200000" flipV="1">
                  <a:off x="8368972"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6200000" flipV="1">
                  <a:off x="9304147" y="3116120"/>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6200000" flipV="1">
                  <a:off x="10184607"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flipV="1">
                  <a:off x="11119782" y="3134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1274212" y="3319958"/>
                <a:ext cx="63587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1</a:t>
                </a:r>
                <a:endParaRPr kumimoji="1" lang="ja-JP" altLang="en-US" dirty="0">
                  <a:latin typeface="Times New Roman" panose="02020603050405020304" pitchFamily="18" charset="0"/>
                  <a:cs typeface="Times New Roman" panose="02020603050405020304" pitchFamily="18" charset="0"/>
                </a:endParaRPr>
              </a:p>
            </p:txBody>
          </p:sp>
          <p:sp>
            <p:nvSpPr>
              <p:cNvPr id="51" name="テキスト ボックス 50"/>
              <p:cNvSpPr txBox="1"/>
              <p:nvPr/>
            </p:nvSpPr>
            <p:spPr>
              <a:xfrm>
                <a:off x="10352177" y="3340223"/>
                <a:ext cx="48347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0.8</a:t>
                </a:r>
                <a:endParaRPr kumimoji="1" lang="ja-JP" altLang="en-US" dirty="0">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9449911" y="3319447"/>
                <a:ext cx="509749" cy="379989"/>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0.6</a:t>
                </a:r>
                <a:endParaRPr kumimoji="1" lang="ja-JP" altLang="en-US" dirty="0">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8539635" y="3325888"/>
                <a:ext cx="536823"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0.4</a:t>
                </a:r>
                <a:endParaRPr kumimoji="1" lang="ja-JP" altLang="en-US" dirty="0">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7636426" y="3358498"/>
                <a:ext cx="507599" cy="36933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0.2</a:t>
                </a:r>
                <a:endParaRPr kumimoji="1" lang="ja-JP" altLang="en-US" dirty="0">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6272717" y="4080115"/>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- 0.2</a:t>
                </a:r>
                <a:endParaRPr kumimoji="1" lang="ja-JP" altLang="en-US" dirty="0">
                  <a:latin typeface="Times New Roman" panose="02020603050405020304" pitchFamily="18" charset="0"/>
                  <a:cs typeface="Times New Roman" panose="02020603050405020304" pitchFamily="18" charset="0"/>
                </a:endParaRPr>
              </a:p>
            </p:txBody>
          </p:sp>
          <p:sp>
            <p:nvSpPr>
              <p:cNvPr id="56" name="テキスト ボックス 55"/>
              <p:cNvSpPr txBox="1"/>
              <p:nvPr/>
            </p:nvSpPr>
            <p:spPr>
              <a:xfrm>
                <a:off x="6405216" y="2261532"/>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0.2</a:t>
                </a:r>
                <a:endParaRPr kumimoji="1" lang="ja-JP" altLang="en-US" dirty="0">
                  <a:latin typeface="Times New Roman" panose="02020603050405020304" pitchFamily="18" charset="0"/>
                  <a:cs typeface="Times New Roman" panose="02020603050405020304" pitchFamily="18" charset="0"/>
                </a:endParaRPr>
              </a:p>
            </p:txBody>
          </p:sp>
          <p:sp>
            <p:nvSpPr>
              <p:cNvPr id="57" name="テキスト ボックス 56"/>
              <p:cNvSpPr txBox="1"/>
              <p:nvPr/>
            </p:nvSpPr>
            <p:spPr>
              <a:xfrm>
                <a:off x="6300441" y="3634986"/>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- 0.1</a:t>
                </a:r>
                <a:endParaRPr kumimoji="1" lang="ja-JP" altLang="en-US" dirty="0">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6405216" y="2720590"/>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0.1</a:t>
                </a:r>
                <a:endParaRPr kumimoji="1" lang="ja-JP" altLang="en-US" dirty="0">
                  <a:latin typeface="Times New Roman" panose="02020603050405020304" pitchFamily="18" charset="0"/>
                  <a:cs typeface="Times New Roman" panose="02020603050405020304" pitchFamily="18" charset="0"/>
                </a:endParaRPr>
              </a:p>
            </p:txBody>
          </p:sp>
        </p:grpSp>
        <p:sp>
          <p:nvSpPr>
            <p:cNvPr id="60" name="テキスト ボックス 59"/>
            <p:cNvSpPr txBox="1"/>
            <p:nvPr/>
          </p:nvSpPr>
          <p:spPr>
            <a:xfrm>
              <a:off x="7934862" y="2119684"/>
              <a:ext cx="2920999" cy="371475"/>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i="1" dirty="0" smtClean="0">
                  <a:latin typeface="Times New Roman" panose="02020603050405020304" pitchFamily="18" charset="0"/>
                  <a:cs typeface="Times New Roman" panose="02020603050405020304" pitchFamily="18" charset="0"/>
                </a:rPr>
                <a:t>=0 </a:t>
              </a:r>
              <a:r>
                <a:rPr lang="en-US" altLang="ja-JP" dirty="0" smtClean="0">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 における </a:t>
              </a:r>
              <a:r>
                <a:rPr lang="en-US" altLang="ja-JP" i="1" dirty="0" smtClean="0">
                  <a:latin typeface="Times New Roman" panose="02020603050405020304" pitchFamily="18" charset="0"/>
                  <a:cs typeface="Times New Roman" panose="02020603050405020304" pitchFamily="18" charset="0"/>
                </a:rPr>
                <a:t>y-t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559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en-US" altLang="ja-JP" i="1" dirty="0">
                <a:latin typeface="Times New Roman" panose="02020603050405020304" pitchFamily="18" charset="0"/>
                <a:cs typeface="Times New Roman" panose="02020603050405020304" pitchFamily="18" charset="0"/>
              </a:rPr>
              <a:t>y-</a:t>
            </a:r>
            <a:r>
              <a:rPr lang="en-US" altLang="ja-JP" i="1" dirty="0" smtClean="0">
                <a:latin typeface="Times New Roman" panose="02020603050405020304" pitchFamily="18" charset="0"/>
                <a:cs typeface="Times New Roman" panose="02020603050405020304" pitchFamily="18" charset="0"/>
              </a:rPr>
              <a:t>x</a:t>
            </a:r>
            <a:r>
              <a:rPr lang="ja-JP" altLang="en-US" dirty="0" smtClean="0">
                <a:latin typeface="Times New Roman" panose="02020603050405020304" pitchFamily="18" charset="0"/>
                <a:cs typeface="Times New Roman" panose="02020603050405020304" pitchFamily="18" charset="0"/>
              </a:rPr>
              <a:t>図と </a:t>
            </a:r>
            <a:r>
              <a:rPr lang="en-US" altLang="ja-JP" i="1" dirty="0" smtClean="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sp>
        <p:nvSpPr>
          <p:cNvPr id="5" name="コンテンツ プレースホルダー 4"/>
          <p:cNvSpPr>
            <a:spLocks noGrp="1"/>
          </p:cNvSpPr>
          <p:nvPr>
            <p:ph sz="half" idx="1"/>
          </p:nvPr>
        </p:nvSpPr>
        <p:spPr>
          <a:xfrm>
            <a:off x="838200" y="1426296"/>
            <a:ext cx="5181600" cy="5071485"/>
          </a:xfrm>
        </p:spPr>
        <p:txBody>
          <a:bodyPr>
            <a:normAutofit lnSpcReduction="10000"/>
          </a:bodyPr>
          <a:lstStyle/>
          <a:p>
            <a:pPr marL="0" indent="0">
              <a:buNone/>
            </a:pP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仕上げの問題</a:t>
            </a:r>
            <a:r>
              <a:rPr kumimoji="1" lang="en-US" altLang="ja-JP" dirty="0" smtClean="0">
                <a:latin typeface="Times New Roman" panose="02020603050405020304" pitchFamily="18" charset="0"/>
                <a:cs typeface="Times New Roman" panose="02020603050405020304" pitchFamily="18" charset="0"/>
              </a:rPr>
              <a:t>〕</a:t>
            </a:r>
            <a:r>
              <a:rPr kumimoji="1" lang="ja-JP" altLang="en-US" dirty="0" smtClean="0">
                <a:latin typeface="Times New Roman" panose="02020603050405020304" pitchFamily="18" charset="0"/>
                <a:cs typeface="Times New Roman" panose="02020603050405020304" pitchFamily="18" charset="0"/>
              </a:rPr>
              <a:t>　右の</a:t>
            </a:r>
            <a:r>
              <a:rPr kumimoji="1" lang="en-US" altLang="ja-JP" dirty="0" smtClean="0">
                <a:latin typeface="Times New Roman" panose="02020603050405020304" pitchFamily="18" charset="0"/>
                <a:cs typeface="Times New Roman" panose="02020603050405020304" pitchFamily="18" charset="0"/>
              </a:rPr>
              <a:t>2</a:t>
            </a:r>
            <a:r>
              <a:rPr kumimoji="1" lang="ja-JP" altLang="en-US" dirty="0" err="1" smtClean="0">
                <a:latin typeface="Times New Roman" panose="02020603050405020304" pitchFamily="18" charset="0"/>
                <a:cs typeface="Times New Roman" panose="02020603050405020304" pitchFamily="18" charset="0"/>
              </a:rPr>
              <a:t>つの</a:t>
            </a:r>
            <a:r>
              <a:rPr kumimoji="1" lang="ja-JP" altLang="en-US" dirty="0" smtClean="0">
                <a:latin typeface="Times New Roman" panose="02020603050405020304" pitchFamily="18" charset="0"/>
                <a:cs typeface="Times New Roman" panose="02020603050405020304" pitchFamily="18" charset="0"/>
              </a:rPr>
              <a:t>グラフは同じ波の</a:t>
            </a:r>
            <a:r>
              <a:rPr lang="en-US" altLang="ja-JP" i="1" dirty="0">
                <a:latin typeface="Times New Roman" panose="02020603050405020304" pitchFamily="18" charset="0"/>
                <a:cs typeface="Times New Roman" panose="02020603050405020304" pitchFamily="18" charset="0"/>
              </a:rPr>
              <a:t>y-x</a:t>
            </a:r>
            <a:r>
              <a:rPr lang="ja-JP" altLang="en-US" dirty="0">
                <a:latin typeface="Times New Roman" panose="02020603050405020304" pitchFamily="18" charset="0"/>
                <a:cs typeface="Times New Roman" panose="02020603050405020304" pitchFamily="18" charset="0"/>
              </a:rPr>
              <a:t>図と </a:t>
            </a:r>
            <a:r>
              <a:rPr lang="en-US" altLang="ja-JP" i="1" dirty="0">
                <a:latin typeface="Times New Roman" panose="02020603050405020304" pitchFamily="18" charset="0"/>
                <a:cs typeface="Times New Roman" panose="02020603050405020304" pitchFamily="18" charset="0"/>
              </a:rPr>
              <a:t>y-t</a:t>
            </a:r>
            <a:r>
              <a:rPr lang="ja-JP" altLang="en-US" dirty="0" smtClean="0">
                <a:latin typeface="Times New Roman" panose="02020603050405020304" pitchFamily="18" charset="0"/>
                <a:cs typeface="Times New Roman" panose="02020603050405020304" pitchFamily="18" charset="0"/>
              </a:rPr>
              <a:t>図です。この</a:t>
            </a:r>
            <a:r>
              <a:rPr kumimoji="1" lang="ja-JP" altLang="en-US" dirty="0" smtClean="0">
                <a:latin typeface="Times New Roman" panose="02020603050405020304" pitchFamily="18" charset="0"/>
                <a:cs typeface="Times New Roman" panose="02020603050405020304" pitchFamily="18" charset="0"/>
              </a:rPr>
              <a:t>波の伝わる速さと向き（</a:t>
            </a:r>
            <a:r>
              <a:rPr kumimoji="1" lang="en-US" altLang="ja-JP" dirty="0" smtClean="0">
                <a:latin typeface="Times New Roman" panose="02020603050405020304" pitchFamily="18" charset="0"/>
                <a:cs typeface="Times New Roman" panose="02020603050405020304" pitchFamily="18" charset="0"/>
              </a:rPr>
              <a:t>x</a:t>
            </a:r>
            <a:r>
              <a:rPr kumimoji="1" lang="ja-JP" altLang="en-US" dirty="0" smtClean="0">
                <a:latin typeface="Times New Roman" panose="02020603050405020304" pitchFamily="18" charset="0"/>
                <a:cs typeface="Times New Roman" panose="02020603050405020304" pitchFamily="18" charset="0"/>
              </a:rPr>
              <a:t>軸の正の向きか負の向きか）を考えてみてください。</a:t>
            </a:r>
            <a:endParaRPr kumimoji="1"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≪ヒント≫下の図から、</a:t>
            </a:r>
            <a:r>
              <a:rPr lang="en-US" altLang="ja-JP" i="1" dirty="0" smtClean="0">
                <a:latin typeface="Times New Roman" panose="02020603050405020304" pitchFamily="18" charset="0"/>
                <a:cs typeface="Times New Roman" panose="02020603050405020304" pitchFamily="18" charset="0"/>
              </a:rPr>
              <a:t>x</a:t>
            </a:r>
            <a:r>
              <a:rPr lang="en-US" altLang="ja-JP" dirty="0" smtClean="0">
                <a:latin typeface="Times New Roman" panose="02020603050405020304" pitchFamily="18" charset="0"/>
                <a:cs typeface="Times New Roman" panose="02020603050405020304" pitchFamily="18" charset="0"/>
              </a:rPr>
              <a:t>=0 m</a:t>
            </a:r>
            <a:r>
              <a:rPr lang="ja-JP" altLang="en-US" dirty="0" smtClean="0">
                <a:latin typeface="Times New Roman" panose="02020603050405020304" pitchFamily="18" charset="0"/>
                <a:cs typeface="Times New Roman" panose="02020603050405020304" pitchFamily="18" charset="0"/>
              </a:rPr>
              <a:t>の媒質の変位は、始めは</a:t>
            </a:r>
            <a:r>
              <a:rPr lang="en-US" altLang="ja-JP" dirty="0" smtClean="0">
                <a:latin typeface="Times New Roman" panose="02020603050405020304" pitchFamily="18" charset="0"/>
                <a:cs typeface="Times New Roman" panose="02020603050405020304" pitchFamily="18" charset="0"/>
              </a:rPr>
              <a:t>0</a:t>
            </a:r>
            <a:r>
              <a:rPr lang="ja-JP" altLang="en-US" dirty="0" smtClean="0">
                <a:latin typeface="Times New Roman" panose="02020603050405020304" pitchFamily="18" charset="0"/>
                <a:cs typeface="Times New Roman" panose="02020603050405020304" pitchFamily="18" charset="0"/>
              </a:rPr>
              <a:t>でその直後に＋の方向に変位することが分かります。ということは、上の図の波はどちら向きに</a:t>
            </a:r>
            <a:r>
              <a:rPr lang="ja-JP" altLang="en-US" dirty="0">
                <a:latin typeface="Times New Roman" panose="02020603050405020304" pitchFamily="18" charset="0"/>
                <a:cs typeface="Times New Roman" panose="02020603050405020304" pitchFamily="18" charset="0"/>
              </a:rPr>
              <a:t>動</a:t>
            </a:r>
            <a:r>
              <a:rPr lang="ja-JP" altLang="en-US" dirty="0" smtClean="0">
                <a:latin typeface="Times New Roman" panose="02020603050405020304" pitchFamily="18" charset="0"/>
                <a:cs typeface="Times New Roman" panose="02020603050405020304" pitchFamily="18" charset="0"/>
              </a:rPr>
              <a:t>いているのでしょう</a:t>
            </a:r>
            <a:r>
              <a:rPr lang="ja-JP" altLang="en-US" dirty="0">
                <a:latin typeface="Times New Roman" panose="02020603050405020304" pitchFamily="18" charset="0"/>
                <a:cs typeface="Times New Roman" panose="02020603050405020304" pitchFamily="18" charset="0"/>
              </a:rPr>
              <a:t>。</a:t>
            </a:r>
            <a:endParaRPr kumimoji="1"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（できたらクリック）</a:t>
            </a:r>
            <a:endParaRPr lang="en-US" altLang="ja-JP" dirty="0" smtClean="0">
              <a:latin typeface="Times New Roman" panose="02020603050405020304" pitchFamily="18" charset="0"/>
              <a:cs typeface="Times New Roman" panose="02020603050405020304" pitchFamily="18" charset="0"/>
            </a:endParaRPr>
          </a:p>
          <a:p>
            <a:pPr marL="0" indent="0">
              <a:buNone/>
            </a:pPr>
            <a:r>
              <a:rPr kumimoji="1"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dirty="0" smtClean="0">
                <a:solidFill>
                  <a:schemeClr val="accent1">
                    <a:lumMod val="50000"/>
                  </a:schemeClr>
                </a:solidFill>
                <a:latin typeface="Times New Roman" panose="02020603050405020304" pitchFamily="18" charset="0"/>
                <a:cs typeface="Times New Roman" panose="02020603050405020304" pitchFamily="18" charset="0"/>
              </a:rPr>
              <a:t>答</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速さ</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10m/s</a:t>
            </a:r>
            <a:r>
              <a:rPr lang="ja-JP" altLang="en-US" dirty="0" err="1" smtClean="0">
                <a:solidFill>
                  <a:schemeClr val="accent1">
                    <a:lumMod val="50000"/>
                  </a:schemeClr>
                </a:solidFill>
                <a:latin typeface="Times New Roman" panose="02020603050405020304" pitchFamily="18" charset="0"/>
                <a:cs typeface="Times New Roman" panose="02020603050405020304" pitchFamily="18" charset="0"/>
              </a:rPr>
              <a:t>、</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x</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軸の負の向き</a:t>
            </a:r>
            <a:endParaRPr lang="en-US" altLang="ja-JP"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endParaRPr kumimoji="1" lang="en-US" altLang="ja-JP" dirty="0" smtClean="0"/>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14</a:t>
            </a:fld>
            <a:endParaRPr kumimoji="1" lang="ja-JP" altLang="en-US"/>
          </a:p>
        </p:txBody>
      </p:sp>
      <p:grpSp>
        <p:nvGrpSpPr>
          <p:cNvPr id="9" name="グループ化 8"/>
          <p:cNvGrpSpPr/>
          <p:nvPr/>
        </p:nvGrpSpPr>
        <p:grpSpPr>
          <a:xfrm>
            <a:off x="6019800" y="365126"/>
            <a:ext cx="6278832" cy="3153321"/>
            <a:chOff x="6080784" y="1900460"/>
            <a:chExt cx="6278832" cy="4543425"/>
          </a:xfrm>
        </p:grpSpPr>
        <p:grpSp>
          <p:nvGrpSpPr>
            <p:cNvPr id="10" name="グループ化 9"/>
            <p:cNvGrpSpPr/>
            <p:nvPr/>
          </p:nvGrpSpPr>
          <p:grpSpPr>
            <a:xfrm>
              <a:off x="6080784" y="1900460"/>
              <a:ext cx="6278832" cy="4543425"/>
              <a:chOff x="6019800" y="967222"/>
              <a:chExt cx="6278832" cy="4543425"/>
            </a:xfrm>
          </p:grpSpPr>
          <p:grpSp>
            <p:nvGrpSpPr>
              <p:cNvPr id="12" name="グループ化 11"/>
              <p:cNvGrpSpPr/>
              <p:nvPr/>
            </p:nvGrpSpPr>
            <p:grpSpPr>
              <a:xfrm>
                <a:off x="6019800" y="967222"/>
                <a:ext cx="6278832" cy="4543425"/>
                <a:chOff x="5801250" y="806018"/>
                <a:chExt cx="6278832" cy="4543425"/>
              </a:xfrm>
            </p:grpSpPr>
            <p:grpSp>
              <p:nvGrpSpPr>
                <p:cNvPr id="22" name="グループ化 21"/>
                <p:cNvGrpSpPr/>
                <p:nvPr/>
              </p:nvGrpSpPr>
              <p:grpSpPr>
                <a:xfrm>
                  <a:off x="5801250" y="806018"/>
                  <a:ext cx="6278832" cy="4543425"/>
                  <a:chOff x="5703618" y="956468"/>
                  <a:chExt cx="6278832" cy="4543425"/>
                </a:xfrm>
              </p:grpSpPr>
              <p:grpSp>
                <p:nvGrpSpPr>
                  <p:cNvPr id="32" name="グループ化 31"/>
                  <p:cNvGrpSpPr/>
                  <p:nvPr/>
                </p:nvGrpSpPr>
                <p:grpSpPr>
                  <a:xfrm>
                    <a:off x="5703618" y="956468"/>
                    <a:ext cx="6278832" cy="4543425"/>
                    <a:chOff x="5703618" y="956468"/>
                    <a:chExt cx="6278832" cy="4543425"/>
                  </a:xfrm>
                </p:grpSpPr>
                <p:sp>
                  <p:nvSpPr>
                    <p:cNvPr id="34" name="正方形/長方形 33"/>
                    <p:cNvSpPr/>
                    <p:nvPr/>
                  </p:nvSpPr>
                  <p:spPr>
                    <a:xfrm>
                      <a:off x="5703618" y="956468"/>
                      <a:ext cx="6118763" cy="4543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6505575" y="1876425"/>
                      <a:ext cx="4810125" cy="2886075"/>
                      <a:chOff x="6343650" y="1838325"/>
                      <a:chExt cx="4810125" cy="2886075"/>
                    </a:xfrm>
                  </p:grpSpPr>
                  <p:cxnSp>
                    <p:nvCxnSpPr>
                      <p:cNvPr id="39" name="直線矢印コネクタ 38"/>
                      <p:cNvCxnSpPr/>
                      <p:nvPr/>
                    </p:nvCxnSpPr>
                    <p:spPr>
                      <a:xfrm flipV="1">
                        <a:off x="6356577" y="3324225"/>
                        <a:ext cx="4797198" cy="2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343650" y="1838325"/>
                        <a:ext cx="12927" cy="288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5945140" y="1504950"/>
                      <a:ext cx="828675" cy="371475"/>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y</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11153775" y="2988229"/>
                      <a:ext cx="828675" cy="369332"/>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x</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38" name="テキスト ボックス 37"/>
                    <p:cNvSpPr txBox="1"/>
                    <p:nvPr/>
                  </p:nvSpPr>
                  <p:spPr>
                    <a:xfrm>
                      <a:off x="6172200" y="3226355"/>
                      <a:ext cx="39528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grpSp>
              <p:pic>
                <p:nvPicPr>
                  <p:cNvPr id="33" name="図 32"/>
                  <p:cNvPicPr>
                    <a:picLocks noChangeAspect="1"/>
                  </p:cNvPicPr>
                  <p:nvPr/>
                </p:nvPicPr>
                <p:blipFill>
                  <a:blip r:embed="rId2"/>
                  <a:stretch>
                    <a:fillRect/>
                  </a:stretch>
                </p:blipFill>
                <p:spPr>
                  <a:xfrm>
                    <a:off x="6512038" y="2676465"/>
                    <a:ext cx="4676037" cy="1371719"/>
                  </a:xfrm>
                  <a:prstGeom prst="rect">
                    <a:avLst/>
                  </a:prstGeom>
                </p:spPr>
              </p:pic>
            </p:grpSp>
            <p:cxnSp>
              <p:nvCxnSpPr>
                <p:cNvPr id="23" name="直線コネクタ 22"/>
                <p:cNvCxnSpPr/>
                <p:nvPr/>
              </p:nvCxnSpPr>
              <p:spPr>
                <a:xfrm flipV="1">
                  <a:off x="6612732" y="411836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6607998" y="3659392"/>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606269" y="228679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622597" y="2745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6200000" flipV="1">
                  <a:off x="7470526" y="3122639"/>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16200000" flipV="1">
                  <a:off x="8368972"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16200000" flipV="1">
                  <a:off x="9304147" y="3116120"/>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6200000" flipV="1">
                  <a:off x="10184607"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16200000" flipV="1">
                  <a:off x="11119782" y="3134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11205388" y="3319958"/>
                <a:ext cx="63587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10352177" y="3340223"/>
                <a:ext cx="483474"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8</a:t>
                </a:r>
                <a:endParaRPr kumimoji="1" lang="ja-JP" altLang="en-US"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9449911" y="3319447"/>
                <a:ext cx="509749" cy="379989"/>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6</a:t>
                </a:r>
                <a:endParaRPr kumimoji="1" lang="ja-JP" altLang="en-US"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8539635" y="3325888"/>
                <a:ext cx="357349"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4</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7636426" y="3358497"/>
                <a:ext cx="357349" cy="379989"/>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2</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6272717" y="4080115"/>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- 0.2</a:t>
                </a:r>
                <a:endParaRPr kumimoji="1" lang="ja-JP" altLang="en-US" dirty="0">
                  <a:latin typeface="Times New Roman" panose="02020603050405020304" pitchFamily="18" charset="0"/>
                  <a:cs typeface="Times New Roman" panose="02020603050405020304" pitchFamily="18" charset="0"/>
                </a:endParaRPr>
              </a:p>
            </p:txBody>
          </p:sp>
          <p:sp>
            <p:nvSpPr>
              <p:cNvPr id="19" name="テキスト ボックス 18"/>
              <p:cNvSpPr txBox="1"/>
              <p:nvPr/>
            </p:nvSpPr>
            <p:spPr>
              <a:xfrm>
                <a:off x="6405216" y="2261532"/>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0.2</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6300441" y="3634986"/>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- 0.1</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6405216" y="2720590"/>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0.1</a:t>
                </a:r>
                <a:endParaRPr kumimoji="1" lang="ja-JP" altLang="en-US" dirty="0">
                  <a:latin typeface="Times New Roman" panose="02020603050405020304" pitchFamily="18" charset="0"/>
                  <a:cs typeface="Times New Roman" panose="02020603050405020304" pitchFamily="18" charset="0"/>
                </a:endParaRPr>
              </a:p>
            </p:txBody>
          </p:sp>
        </p:grpSp>
        <p:sp>
          <p:nvSpPr>
            <p:cNvPr id="11" name="テキスト ボックス 10"/>
            <p:cNvSpPr txBox="1"/>
            <p:nvPr/>
          </p:nvSpPr>
          <p:spPr>
            <a:xfrm>
              <a:off x="7934862" y="2119684"/>
              <a:ext cx="2920999" cy="532148"/>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0</a:t>
              </a:r>
              <a:r>
                <a:rPr lang="en-US" altLang="ja-JP" i="1"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s</a:t>
              </a: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における </a:t>
              </a:r>
              <a:r>
                <a:rPr lang="en-US" altLang="ja-JP" i="1" dirty="0" smtClean="0">
                  <a:latin typeface="Times New Roman" panose="02020603050405020304" pitchFamily="18" charset="0"/>
                  <a:cs typeface="Times New Roman" panose="02020603050405020304" pitchFamily="18" charset="0"/>
                </a:rPr>
                <a:t>y-x</a:t>
              </a:r>
              <a:r>
                <a:rPr lang="ja-JP" altLang="en-US" dirty="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grpSp>
        <p:nvGrpSpPr>
          <p:cNvPr id="41" name="グループ化 40"/>
          <p:cNvGrpSpPr/>
          <p:nvPr/>
        </p:nvGrpSpPr>
        <p:grpSpPr>
          <a:xfrm>
            <a:off x="6019800" y="3715588"/>
            <a:ext cx="6278832" cy="2693752"/>
            <a:chOff x="6080784" y="1900460"/>
            <a:chExt cx="6278832" cy="4543425"/>
          </a:xfrm>
        </p:grpSpPr>
        <p:grpSp>
          <p:nvGrpSpPr>
            <p:cNvPr id="42" name="グループ化 41"/>
            <p:cNvGrpSpPr/>
            <p:nvPr/>
          </p:nvGrpSpPr>
          <p:grpSpPr>
            <a:xfrm>
              <a:off x="6080784" y="1900460"/>
              <a:ext cx="6278832" cy="4543425"/>
              <a:chOff x="6019800" y="967222"/>
              <a:chExt cx="6278832" cy="4543425"/>
            </a:xfrm>
          </p:grpSpPr>
          <p:grpSp>
            <p:nvGrpSpPr>
              <p:cNvPr id="44" name="グループ化 43"/>
              <p:cNvGrpSpPr/>
              <p:nvPr/>
            </p:nvGrpSpPr>
            <p:grpSpPr>
              <a:xfrm>
                <a:off x="6019800" y="967222"/>
                <a:ext cx="6278832" cy="4543425"/>
                <a:chOff x="5801250" y="806018"/>
                <a:chExt cx="6278832" cy="4543425"/>
              </a:xfrm>
            </p:grpSpPr>
            <p:grpSp>
              <p:nvGrpSpPr>
                <p:cNvPr id="54" name="グループ化 53"/>
                <p:cNvGrpSpPr/>
                <p:nvPr/>
              </p:nvGrpSpPr>
              <p:grpSpPr>
                <a:xfrm>
                  <a:off x="5801250" y="806018"/>
                  <a:ext cx="6278832" cy="4543425"/>
                  <a:chOff x="5703618" y="956468"/>
                  <a:chExt cx="6278832" cy="4543425"/>
                </a:xfrm>
              </p:grpSpPr>
              <p:grpSp>
                <p:nvGrpSpPr>
                  <p:cNvPr id="64" name="グループ化 63"/>
                  <p:cNvGrpSpPr/>
                  <p:nvPr/>
                </p:nvGrpSpPr>
                <p:grpSpPr>
                  <a:xfrm>
                    <a:off x="5703618" y="956468"/>
                    <a:ext cx="6278832" cy="4543425"/>
                    <a:chOff x="5703618" y="956468"/>
                    <a:chExt cx="6278832" cy="4543425"/>
                  </a:xfrm>
                </p:grpSpPr>
                <p:sp>
                  <p:nvSpPr>
                    <p:cNvPr id="66" name="正方形/長方形 65"/>
                    <p:cNvSpPr/>
                    <p:nvPr/>
                  </p:nvSpPr>
                  <p:spPr>
                    <a:xfrm>
                      <a:off x="5703618" y="956468"/>
                      <a:ext cx="6118763" cy="4543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p:cNvGrpSpPr/>
                    <p:nvPr/>
                  </p:nvGrpSpPr>
                  <p:grpSpPr>
                    <a:xfrm>
                      <a:off x="6505575" y="1876425"/>
                      <a:ext cx="4810125" cy="2886075"/>
                      <a:chOff x="6343650" y="1838325"/>
                      <a:chExt cx="4810125" cy="2886075"/>
                    </a:xfrm>
                  </p:grpSpPr>
                  <p:cxnSp>
                    <p:nvCxnSpPr>
                      <p:cNvPr id="71" name="直線矢印コネクタ 70"/>
                      <p:cNvCxnSpPr/>
                      <p:nvPr/>
                    </p:nvCxnSpPr>
                    <p:spPr>
                      <a:xfrm flipV="1">
                        <a:off x="6356577" y="3324225"/>
                        <a:ext cx="4797198" cy="2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6343650" y="1838325"/>
                        <a:ext cx="12927" cy="288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5945140" y="1504950"/>
                      <a:ext cx="828675" cy="371475"/>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y</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69" name="テキスト ボックス 68"/>
                    <p:cNvSpPr txBox="1"/>
                    <p:nvPr/>
                  </p:nvSpPr>
                  <p:spPr>
                    <a:xfrm>
                      <a:off x="11153775" y="2988229"/>
                      <a:ext cx="828675" cy="369332"/>
                    </a:xfrm>
                    <a:prstGeom prst="rect">
                      <a:avLst/>
                    </a:prstGeom>
                    <a:noFill/>
                  </p:spPr>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t</a:t>
                      </a:r>
                      <a:r>
                        <a:rPr kumimoji="1" lang="en-US" altLang="ja-JP" dirty="0" err="1" smtClean="0">
                          <a:latin typeface="Times New Roman" panose="02020603050405020304" pitchFamily="18" charset="0"/>
                          <a:cs typeface="Times New Roman" panose="02020603050405020304" pitchFamily="18" charset="0"/>
                        </a:rPr>
                        <a:t>〔s</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70" name="テキスト ボックス 69"/>
                    <p:cNvSpPr txBox="1"/>
                    <p:nvPr/>
                  </p:nvSpPr>
                  <p:spPr>
                    <a:xfrm>
                      <a:off x="6172200" y="3226355"/>
                      <a:ext cx="395288" cy="369332"/>
                    </a:xfrm>
                    <a:prstGeom prst="rect">
                      <a:avLst/>
                    </a:prstGeom>
                    <a:noFill/>
                  </p:spPr>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O</a:t>
                      </a:r>
                      <a:endParaRPr kumimoji="1" lang="ja-JP" altLang="en-US" dirty="0">
                        <a:latin typeface="Times New Roman" panose="02020603050405020304" pitchFamily="18" charset="0"/>
                        <a:cs typeface="Times New Roman" panose="02020603050405020304" pitchFamily="18" charset="0"/>
                      </a:endParaRPr>
                    </a:p>
                  </p:txBody>
                </p:sp>
              </p:grpSp>
              <p:pic>
                <p:nvPicPr>
                  <p:cNvPr id="65" name="図 64"/>
                  <p:cNvPicPr>
                    <a:picLocks noChangeAspect="1"/>
                  </p:cNvPicPr>
                  <p:nvPr/>
                </p:nvPicPr>
                <p:blipFill>
                  <a:blip r:embed="rId2"/>
                  <a:stretch>
                    <a:fillRect/>
                  </a:stretch>
                </p:blipFill>
                <p:spPr>
                  <a:xfrm>
                    <a:off x="6512038" y="2676465"/>
                    <a:ext cx="4676037" cy="1371719"/>
                  </a:xfrm>
                  <a:prstGeom prst="rect">
                    <a:avLst/>
                  </a:prstGeom>
                </p:spPr>
              </p:pic>
            </p:grpSp>
            <p:cxnSp>
              <p:nvCxnSpPr>
                <p:cNvPr id="55" name="直線コネクタ 54"/>
                <p:cNvCxnSpPr/>
                <p:nvPr/>
              </p:nvCxnSpPr>
              <p:spPr>
                <a:xfrm flipV="1">
                  <a:off x="6612732" y="411836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607998" y="3659392"/>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606269" y="2286796"/>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6622597" y="2745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rot="16200000" flipV="1">
                  <a:off x="7470526" y="3122639"/>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rot="16200000" flipV="1">
                  <a:off x="8368972"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rot="16200000" flipV="1">
                  <a:off x="9304147" y="3116120"/>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rot="16200000" flipV="1">
                  <a:off x="10184607" y="3125021"/>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16200000" flipV="1">
                  <a:off x="11119782" y="3134124"/>
                  <a:ext cx="169068" cy="2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11274212" y="3319958"/>
                <a:ext cx="63587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1</a:t>
                </a:r>
                <a:endParaRPr kumimoji="1" lang="ja-JP" altLang="en-US" dirty="0">
                  <a:latin typeface="Times New Roman" panose="02020603050405020304" pitchFamily="18" charset="0"/>
                  <a:cs typeface="Times New Roman" panose="02020603050405020304" pitchFamily="18" charset="0"/>
                </a:endParaRPr>
              </a:p>
            </p:txBody>
          </p:sp>
          <p:sp>
            <p:nvSpPr>
              <p:cNvPr id="46" name="テキスト ボックス 45"/>
              <p:cNvSpPr txBox="1"/>
              <p:nvPr/>
            </p:nvSpPr>
            <p:spPr>
              <a:xfrm>
                <a:off x="10352177" y="3340223"/>
                <a:ext cx="48347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0.8</a:t>
                </a:r>
                <a:endParaRPr kumimoji="1" lang="ja-JP" altLang="en-US" dirty="0">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a:off x="9449911" y="3319447"/>
                <a:ext cx="509749" cy="379989"/>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0.6</a:t>
                </a:r>
                <a:endParaRPr kumimoji="1" lang="ja-JP" altLang="en-US" dirty="0">
                  <a:latin typeface="Times New Roman" panose="02020603050405020304" pitchFamily="18" charset="0"/>
                  <a:cs typeface="Times New Roman" panose="02020603050405020304" pitchFamily="18" charset="0"/>
                </a:endParaRPr>
              </a:p>
            </p:txBody>
          </p:sp>
          <p:sp>
            <p:nvSpPr>
              <p:cNvPr id="48" name="テキスト ボックス 47"/>
              <p:cNvSpPr txBox="1"/>
              <p:nvPr/>
            </p:nvSpPr>
            <p:spPr>
              <a:xfrm>
                <a:off x="8539635" y="3325888"/>
                <a:ext cx="536823"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0.4</a:t>
                </a:r>
                <a:endParaRPr kumimoji="1" lang="ja-JP" altLang="en-US" dirty="0">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7636426" y="3358498"/>
                <a:ext cx="507599" cy="36933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0.2</a:t>
                </a:r>
                <a:endParaRPr kumimoji="1" lang="ja-JP" altLang="en-US" dirty="0">
                  <a:latin typeface="Times New Roman" panose="02020603050405020304" pitchFamily="18" charset="0"/>
                  <a:cs typeface="Times New Roman" panose="02020603050405020304" pitchFamily="18" charset="0"/>
                </a:endParaRPr>
              </a:p>
            </p:txBody>
          </p:sp>
          <p:sp>
            <p:nvSpPr>
              <p:cNvPr id="50" name="テキスト ボックス 49"/>
              <p:cNvSpPr txBox="1"/>
              <p:nvPr/>
            </p:nvSpPr>
            <p:spPr>
              <a:xfrm>
                <a:off x="6272717" y="4080115"/>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- 0.2</a:t>
                </a:r>
                <a:endParaRPr kumimoji="1" lang="ja-JP" altLang="en-US" dirty="0">
                  <a:latin typeface="Times New Roman" panose="02020603050405020304" pitchFamily="18" charset="0"/>
                  <a:cs typeface="Times New Roman" panose="02020603050405020304" pitchFamily="18" charset="0"/>
                </a:endParaRPr>
              </a:p>
            </p:txBody>
          </p:sp>
          <p:sp>
            <p:nvSpPr>
              <p:cNvPr id="51" name="テキスト ボックス 50"/>
              <p:cNvSpPr txBox="1"/>
              <p:nvPr/>
            </p:nvSpPr>
            <p:spPr>
              <a:xfrm>
                <a:off x="6405216" y="2261532"/>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0.2</a:t>
                </a:r>
                <a:endParaRPr kumimoji="1" lang="ja-JP" altLang="en-US" dirty="0">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6300441" y="3634986"/>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- 0.1</a:t>
                </a:r>
                <a:endParaRPr kumimoji="1" lang="ja-JP" altLang="en-US" dirty="0">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6405216" y="2720590"/>
                <a:ext cx="662149" cy="37147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0.1</a:t>
                </a:r>
                <a:endParaRPr kumimoji="1" lang="ja-JP" altLang="en-US" dirty="0">
                  <a:latin typeface="Times New Roman" panose="02020603050405020304" pitchFamily="18" charset="0"/>
                  <a:cs typeface="Times New Roman" panose="02020603050405020304" pitchFamily="18" charset="0"/>
                </a:endParaRPr>
              </a:p>
            </p:txBody>
          </p:sp>
        </p:grpSp>
        <p:sp>
          <p:nvSpPr>
            <p:cNvPr id="43" name="テキスト ボックス 42"/>
            <p:cNvSpPr txBox="1"/>
            <p:nvPr/>
          </p:nvSpPr>
          <p:spPr>
            <a:xfrm>
              <a:off x="7934862" y="2119684"/>
              <a:ext cx="2920999" cy="622935"/>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x</a:t>
              </a:r>
              <a:r>
                <a:rPr lang="en-US" altLang="ja-JP" i="1"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0</a:t>
              </a:r>
              <a:r>
                <a:rPr lang="en-US" altLang="ja-JP" i="1"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 における </a:t>
              </a:r>
              <a:r>
                <a:rPr lang="en-US" altLang="ja-JP" i="1" dirty="0" smtClean="0">
                  <a:latin typeface="Times New Roman" panose="02020603050405020304" pitchFamily="18" charset="0"/>
                  <a:cs typeface="Times New Roman" panose="02020603050405020304" pitchFamily="18" charset="0"/>
                </a:rPr>
                <a:t>y-t </a:t>
              </a:r>
              <a:r>
                <a:rPr lang="ja-JP" altLang="en-US" dirty="0" smtClean="0">
                  <a:latin typeface="Times New Roman" panose="02020603050405020304" pitchFamily="18" charset="0"/>
                  <a:cs typeface="Times New Roman" panose="02020603050405020304" pitchFamily="18" charset="0"/>
                </a:rPr>
                <a:t>図</a:t>
              </a:r>
              <a:endParaRPr kumimoji="1" lang="ja-JP"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646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90800" y="-1193800"/>
            <a:ext cx="9144000" cy="2387600"/>
          </a:xfrm>
        </p:spPr>
        <p:txBody>
          <a:bodyPr>
            <a:normAutofit/>
          </a:bodyPr>
          <a:lstStyle/>
          <a:p>
            <a:r>
              <a:rPr lang="ja-JP" altLang="en-US" sz="5400" dirty="0" smtClean="0"/>
              <a:t>要点</a:t>
            </a:r>
            <a:r>
              <a:rPr lang="ja-JP" altLang="en-US" sz="5400" dirty="0"/>
              <a:t>整理</a:t>
            </a:r>
            <a:endParaRPr kumimoji="1" lang="ja-JP" altLang="en-US" sz="5400" dirty="0"/>
          </a:p>
        </p:txBody>
      </p:sp>
      <p:sp>
        <p:nvSpPr>
          <p:cNvPr id="3" name="サブタイトル 2"/>
          <p:cNvSpPr>
            <a:spLocks noGrp="1"/>
          </p:cNvSpPr>
          <p:nvPr>
            <p:ph type="subTitle" idx="1"/>
          </p:nvPr>
        </p:nvSpPr>
        <p:spPr>
          <a:xfrm>
            <a:off x="-200024" y="4821238"/>
            <a:ext cx="12622356" cy="1655762"/>
          </a:xfrm>
        </p:spPr>
        <p:txBody>
          <a:bodyPr>
            <a:normAutofit/>
          </a:bodyPr>
          <a:lstStyle/>
          <a:p>
            <a:r>
              <a:rPr lang="en-US" altLang="ja-JP" sz="9600" dirty="0"/>
              <a:t>2</a:t>
            </a:r>
            <a:r>
              <a:rPr lang="en-US" altLang="ja-JP" sz="9600" dirty="0" smtClean="0"/>
              <a:t>-1-1</a:t>
            </a:r>
            <a:r>
              <a:rPr lang="ja-JP" altLang="en-US" sz="9600" dirty="0" smtClean="0"/>
              <a:t>　</a:t>
            </a:r>
            <a:r>
              <a:rPr lang="ja-JP" altLang="en-US" sz="9600" dirty="0"/>
              <a:t>波</a:t>
            </a:r>
            <a:r>
              <a:rPr lang="ja-JP" altLang="en-US" sz="9600" dirty="0" smtClean="0"/>
              <a:t>と媒質の運動</a:t>
            </a:r>
            <a:endParaRPr lang="en-US" altLang="ja-JP" sz="9600" dirty="0" smtClean="0"/>
          </a:p>
          <a:p>
            <a:endParaRPr kumimoji="1" lang="ja-JP" altLang="en-US" sz="9600" dirty="0"/>
          </a:p>
        </p:txBody>
      </p:sp>
      <p:sp>
        <p:nvSpPr>
          <p:cNvPr id="4" name="タイトル 1"/>
          <p:cNvSpPr txBox="1">
            <a:spLocks/>
          </p:cNvSpPr>
          <p:nvPr/>
        </p:nvSpPr>
        <p:spPr>
          <a:xfrm>
            <a:off x="1671484" y="2025445"/>
            <a:ext cx="9144000" cy="2064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400" dirty="0" smtClean="0">
                <a:solidFill>
                  <a:schemeClr val="accent5"/>
                </a:solidFill>
              </a:rPr>
              <a:t>以上で終わります。</a:t>
            </a:r>
            <a:endParaRPr lang="en-US" altLang="ja-JP" sz="5400" dirty="0" smtClean="0">
              <a:solidFill>
                <a:schemeClr val="accent5"/>
              </a:solidFill>
            </a:endParaRPr>
          </a:p>
          <a:p>
            <a:r>
              <a:rPr lang="ja-JP" altLang="en-US" sz="5400" dirty="0" smtClean="0">
                <a:solidFill>
                  <a:schemeClr val="accent5"/>
                </a:solidFill>
              </a:rPr>
              <a:t>お疲れさま</a:t>
            </a:r>
            <a:r>
              <a:rPr lang="ja-JP" altLang="en-US" sz="5400" dirty="0" err="1" smtClean="0">
                <a:solidFill>
                  <a:schemeClr val="accent5"/>
                </a:solidFill>
              </a:rPr>
              <a:t>で</a:t>
            </a:r>
            <a:r>
              <a:rPr lang="ja-JP" altLang="en-US" sz="5400" dirty="0" smtClean="0">
                <a:solidFill>
                  <a:schemeClr val="accent5"/>
                </a:solidFill>
              </a:rPr>
              <a:t>した！</a:t>
            </a:r>
            <a:endParaRPr lang="ja-JP" altLang="en-US" sz="5400" dirty="0">
              <a:solidFill>
                <a:schemeClr val="accent5"/>
              </a:solidFill>
            </a:endParaRPr>
          </a:p>
        </p:txBody>
      </p:sp>
    </p:spTree>
    <p:extLst>
      <p:ext uri="{BB962C8B-B14F-4D97-AF65-F5344CB8AC3E}">
        <p14:creationId xmlns:p14="http://schemas.microsoft.com/office/powerpoint/2010/main" val="391483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kumimoji="1" lang="ja-JP" altLang="en-US" dirty="0" smtClean="0"/>
              <a:t>波（波動）とは何か</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lang="en-US" altLang="ja-JP" dirty="0" smtClean="0"/>
              <a:t>〔</a:t>
            </a:r>
            <a:r>
              <a:rPr lang="ja-JP" altLang="en-US" dirty="0" smtClean="0"/>
              <a:t>波のいろいろ</a:t>
            </a:r>
            <a:r>
              <a:rPr lang="en-US" altLang="ja-JP" dirty="0" smtClean="0"/>
              <a:t>〕</a:t>
            </a:r>
          </a:p>
          <a:p>
            <a:pPr marL="0" indent="0">
              <a:buNone/>
            </a:pPr>
            <a:r>
              <a:rPr kumimoji="1" lang="ja-JP" altLang="en-US" dirty="0" smtClean="0"/>
              <a:t>水面</a:t>
            </a:r>
            <a:r>
              <a:rPr lang="ja-JP" altLang="en-US" dirty="0"/>
              <a:t>の</a:t>
            </a:r>
            <a:r>
              <a:rPr kumimoji="1" lang="ja-JP" altLang="en-US" dirty="0" smtClean="0"/>
              <a:t>波、ばねの波、地震波、音波、電磁波（電波や光など）・・・</a:t>
            </a:r>
            <a:endParaRPr kumimoji="1" lang="en-US" altLang="ja-JP" dirty="0" smtClean="0"/>
          </a:p>
          <a:p>
            <a:pPr marL="0" indent="0">
              <a:buNone/>
            </a:pPr>
            <a:r>
              <a:rPr lang="ja-JP" altLang="en-US" dirty="0"/>
              <a:t>　</a:t>
            </a:r>
            <a:r>
              <a:rPr lang="ja-JP" altLang="en-US" dirty="0" smtClean="0"/>
              <a:t>これらの共通点は、何らかの振動がつぎつぎと周りに伝わっていくということです。</a:t>
            </a:r>
            <a:endParaRPr lang="en-US" altLang="ja-JP" dirty="0" smtClean="0"/>
          </a:p>
          <a:p>
            <a:pPr marL="0" indent="0">
              <a:buNone/>
            </a:pPr>
            <a:r>
              <a:rPr kumimoji="1" lang="en-US" altLang="ja-JP" dirty="0" smtClean="0"/>
              <a:t>〔</a:t>
            </a:r>
            <a:r>
              <a:rPr kumimoji="1" lang="ja-JP" altLang="en-US" dirty="0" smtClean="0"/>
              <a:t>波と媒質</a:t>
            </a:r>
            <a:r>
              <a:rPr kumimoji="1" lang="en-US" altLang="ja-JP" dirty="0" smtClean="0"/>
              <a:t>〕</a:t>
            </a:r>
          </a:p>
          <a:p>
            <a:pPr marL="0" indent="0">
              <a:buNone/>
            </a:pPr>
            <a:r>
              <a:rPr kumimoji="1" lang="ja-JP" altLang="en-US" dirty="0" smtClean="0"/>
              <a:t>　「振動を伝えるもの」のことを</a:t>
            </a:r>
            <a:r>
              <a:rPr kumimoji="1" lang="ja-JP" altLang="en-US" dirty="0" smtClean="0">
                <a:solidFill>
                  <a:srgbClr val="FF0000"/>
                </a:solidFill>
              </a:rPr>
              <a:t>媒質（ばいしつ）</a:t>
            </a:r>
            <a:r>
              <a:rPr kumimoji="1" lang="ja-JP" altLang="en-US" dirty="0" smtClean="0"/>
              <a:t>といいます。（右表参照）</a:t>
            </a:r>
            <a:endParaRPr kumimoji="1" lang="en-US" altLang="ja-JP" dirty="0" smtClean="0"/>
          </a:p>
          <a:p>
            <a:pPr marL="0" indent="0">
              <a:buNone/>
            </a:pPr>
            <a:r>
              <a:rPr lang="ja-JP" altLang="en-US" dirty="0" smtClean="0"/>
              <a:t>　</a:t>
            </a:r>
            <a:endParaRPr kumimoji="1" lang="en-US" altLang="ja-JP" dirty="0" smtClean="0"/>
          </a:p>
          <a:p>
            <a:pPr marL="0" indent="0">
              <a:buNone/>
            </a:pPr>
            <a:endParaRPr kumimoji="1" lang="ja-JP" altLang="en-US" dirty="0"/>
          </a:p>
        </p:txBody>
      </p:sp>
      <p:sp>
        <p:nvSpPr>
          <p:cNvPr id="6" name="コンテンツ プレースホルダー 5"/>
          <p:cNvSpPr>
            <a:spLocks noGrp="1"/>
          </p:cNvSpPr>
          <p:nvPr>
            <p:ph sz="half" idx="2"/>
          </p:nvPr>
        </p:nvSpPr>
        <p:spPr>
          <a:xfrm>
            <a:off x="6172200" y="1426296"/>
            <a:ext cx="5181600" cy="5071485"/>
          </a:xfrm>
        </p:spPr>
        <p:txBody>
          <a:bodyPr>
            <a:normAutofit/>
          </a:bodyPr>
          <a:lstStyle/>
          <a:p>
            <a:pPr marL="0" indent="0">
              <a:buNone/>
            </a:pPr>
            <a:endParaRPr kumimoji="1" lang="en-US" altLang="ja-JP" dirty="0" smtClean="0"/>
          </a:p>
          <a:p>
            <a:pPr marL="0" indent="0">
              <a:buNone/>
            </a:pPr>
            <a:endParaRPr lang="en-US" altLang="ja-JP" dirty="0"/>
          </a:p>
          <a:p>
            <a:pPr marL="0" indent="0">
              <a:buNone/>
            </a:pPr>
            <a:endParaRPr kumimoji="1" lang="ja-JP" altLang="en-US" dirty="0"/>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2</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3721965927"/>
              </p:ext>
            </p:extLst>
          </p:nvPr>
        </p:nvGraphicFramePr>
        <p:xfrm>
          <a:off x="7067550" y="1665797"/>
          <a:ext cx="4368800" cy="4028709"/>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xmlns="" val="20000"/>
                    </a:ext>
                  </a:extLst>
                </a:gridCol>
                <a:gridCol w="2184400">
                  <a:extLst>
                    <a:ext uri="{9D8B030D-6E8A-4147-A177-3AD203B41FA5}">
                      <a16:colId xmlns:a16="http://schemas.microsoft.com/office/drawing/2014/main" xmlns="" val="20001"/>
                    </a:ext>
                  </a:extLst>
                </a:gridCol>
              </a:tblGrid>
              <a:tr h="421554">
                <a:tc>
                  <a:txBody>
                    <a:bodyPr/>
                    <a:lstStyle/>
                    <a:p>
                      <a:r>
                        <a:rPr kumimoji="1" lang="ja-JP" altLang="en-US" dirty="0" smtClean="0"/>
                        <a:t>波</a:t>
                      </a:r>
                      <a:endParaRPr kumimoji="1" lang="ja-JP" altLang="en-US" dirty="0"/>
                    </a:p>
                  </a:txBody>
                  <a:tcPr anchor="ctr" anchorCtr="1"/>
                </a:tc>
                <a:tc>
                  <a:txBody>
                    <a:bodyPr/>
                    <a:lstStyle/>
                    <a:p>
                      <a:r>
                        <a:rPr kumimoji="1" lang="ja-JP" altLang="en-US" dirty="0" smtClean="0"/>
                        <a:t>媒質</a:t>
                      </a:r>
                      <a:endParaRPr kumimoji="1" lang="en-US" altLang="ja-JP" dirty="0" smtClean="0"/>
                    </a:p>
                  </a:txBody>
                  <a:tcPr anchor="ctr" anchorCtr="1"/>
                </a:tc>
                <a:extLst>
                  <a:ext uri="{0D108BD9-81ED-4DB2-BD59-A6C34878D82A}">
                    <a16:rowId xmlns:a16="http://schemas.microsoft.com/office/drawing/2014/main" xmlns="" val="10000"/>
                  </a:ext>
                </a:extLst>
              </a:tr>
              <a:tr h="721431">
                <a:tc>
                  <a:txBody>
                    <a:bodyPr/>
                    <a:lstStyle/>
                    <a:p>
                      <a:r>
                        <a:rPr kumimoji="1" lang="ja-JP" altLang="en-US" dirty="0" smtClean="0"/>
                        <a:t>水面波</a:t>
                      </a:r>
                      <a:endParaRPr kumimoji="1" lang="ja-JP" altLang="en-US" dirty="0"/>
                    </a:p>
                  </a:txBody>
                  <a:tcPr anchor="ctr" anchorCtr="1"/>
                </a:tc>
                <a:tc>
                  <a:txBody>
                    <a:bodyPr/>
                    <a:lstStyle/>
                    <a:p>
                      <a:r>
                        <a:rPr kumimoji="1" lang="ja-JP" altLang="en-US" dirty="0" smtClean="0"/>
                        <a:t>水面</a:t>
                      </a:r>
                      <a:endParaRPr kumimoji="1" lang="ja-JP" altLang="en-US" dirty="0"/>
                    </a:p>
                  </a:txBody>
                  <a:tcPr anchor="ctr" anchorCtr="1"/>
                </a:tc>
                <a:extLst>
                  <a:ext uri="{0D108BD9-81ED-4DB2-BD59-A6C34878D82A}">
                    <a16:rowId xmlns:a16="http://schemas.microsoft.com/office/drawing/2014/main" xmlns="" val="10001"/>
                  </a:ext>
                </a:extLst>
              </a:tr>
              <a:tr h="721431">
                <a:tc>
                  <a:txBody>
                    <a:bodyPr/>
                    <a:lstStyle/>
                    <a:p>
                      <a:r>
                        <a:rPr kumimoji="1" lang="ja-JP" altLang="en-US" dirty="0" smtClean="0"/>
                        <a:t>ばねの波</a:t>
                      </a:r>
                      <a:endParaRPr kumimoji="1" lang="ja-JP" altLang="en-US" dirty="0"/>
                    </a:p>
                  </a:txBody>
                  <a:tcPr anchor="ctr" anchorCtr="1"/>
                </a:tc>
                <a:tc>
                  <a:txBody>
                    <a:bodyPr/>
                    <a:lstStyle/>
                    <a:p>
                      <a:r>
                        <a:rPr kumimoji="1" lang="ja-JP" altLang="en-US" dirty="0" smtClean="0"/>
                        <a:t>ばね</a:t>
                      </a:r>
                      <a:endParaRPr kumimoji="1" lang="ja-JP" altLang="en-US" dirty="0"/>
                    </a:p>
                  </a:txBody>
                  <a:tcPr anchor="ctr" anchorCtr="1"/>
                </a:tc>
                <a:extLst>
                  <a:ext uri="{0D108BD9-81ED-4DB2-BD59-A6C34878D82A}">
                    <a16:rowId xmlns:a16="http://schemas.microsoft.com/office/drawing/2014/main" xmlns="" val="10002"/>
                  </a:ext>
                </a:extLst>
              </a:tr>
              <a:tr h="721431">
                <a:tc>
                  <a:txBody>
                    <a:bodyPr/>
                    <a:lstStyle/>
                    <a:p>
                      <a:r>
                        <a:rPr kumimoji="1" lang="ja-JP" altLang="en-US" dirty="0" smtClean="0"/>
                        <a:t>地震波</a:t>
                      </a:r>
                      <a:endParaRPr kumimoji="1" lang="ja-JP" altLang="en-US" dirty="0"/>
                    </a:p>
                  </a:txBody>
                  <a:tcPr anchor="ctr" anchorCtr="1"/>
                </a:tc>
                <a:tc>
                  <a:txBody>
                    <a:bodyPr/>
                    <a:lstStyle/>
                    <a:p>
                      <a:r>
                        <a:rPr kumimoji="1" lang="ja-JP" altLang="en-US" dirty="0" smtClean="0"/>
                        <a:t>地球</a:t>
                      </a:r>
                      <a:endParaRPr kumimoji="1" lang="ja-JP" altLang="en-US" dirty="0"/>
                    </a:p>
                  </a:txBody>
                  <a:tcPr anchor="ctr" anchorCtr="1"/>
                </a:tc>
                <a:extLst>
                  <a:ext uri="{0D108BD9-81ED-4DB2-BD59-A6C34878D82A}">
                    <a16:rowId xmlns:a16="http://schemas.microsoft.com/office/drawing/2014/main" xmlns="" val="10003"/>
                  </a:ext>
                </a:extLst>
              </a:tr>
              <a:tr h="721431">
                <a:tc>
                  <a:txBody>
                    <a:bodyPr/>
                    <a:lstStyle/>
                    <a:p>
                      <a:r>
                        <a:rPr kumimoji="1" lang="ja-JP" altLang="en-US" dirty="0" smtClean="0"/>
                        <a:t>音波</a:t>
                      </a:r>
                      <a:endParaRPr kumimoji="1" lang="ja-JP" altLang="en-US" dirty="0"/>
                    </a:p>
                  </a:txBody>
                  <a:tcPr anchor="ctr" anchorCtr="1"/>
                </a:tc>
                <a:tc>
                  <a:txBody>
                    <a:bodyPr/>
                    <a:lstStyle/>
                    <a:p>
                      <a:r>
                        <a:rPr kumimoji="1" lang="ja-JP" altLang="en-US" dirty="0" smtClean="0"/>
                        <a:t>空気など</a:t>
                      </a:r>
                      <a:endParaRPr kumimoji="1" lang="ja-JP" altLang="en-US" dirty="0"/>
                    </a:p>
                  </a:txBody>
                  <a:tcPr anchor="ctr" anchorCtr="1"/>
                </a:tc>
                <a:extLst>
                  <a:ext uri="{0D108BD9-81ED-4DB2-BD59-A6C34878D82A}">
                    <a16:rowId xmlns:a16="http://schemas.microsoft.com/office/drawing/2014/main" xmlns="" val="10004"/>
                  </a:ext>
                </a:extLst>
              </a:tr>
              <a:tr h="721431">
                <a:tc>
                  <a:txBody>
                    <a:bodyPr/>
                    <a:lstStyle/>
                    <a:p>
                      <a:r>
                        <a:rPr kumimoji="1" lang="ja-JP" altLang="en-US" dirty="0" smtClean="0"/>
                        <a:t>電磁波</a:t>
                      </a:r>
                      <a:endParaRPr kumimoji="1" lang="ja-JP" altLang="en-US" dirty="0"/>
                    </a:p>
                  </a:txBody>
                  <a:tcPr anchor="ctr" anchorCtr="1"/>
                </a:tc>
                <a:tc>
                  <a:txBody>
                    <a:bodyPr/>
                    <a:lstStyle/>
                    <a:p>
                      <a:r>
                        <a:rPr kumimoji="1" lang="ja-JP" altLang="en-US" dirty="0" smtClean="0"/>
                        <a:t>電磁場</a:t>
                      </a:r>
                      <a:endParaRPr kumimoji="1" lang="en-US" altLang="ja-JP" dirty="0" smtClean="0"/>
                    </a:p>
                  </a:txBody>
                  <a:tcPr anchor="ctr" anchorCtr="1"/>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8214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kumimoji="1" lang="ja-JP" altLang="en-US" dirty="0" smtClean="0"/>
              <a:t>波の伝わりと媒質の振動</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kumimoji="1" lang="en-US" altLang="ja-JP" dirty="0" smtClean="0"/>
              <a:t>〔</a:t>
            </a:r>
            <a:r>
              <a:rPr lang="ja-JP" altLang="en-US" dirty="0" smtClean="0"/>
              <a:t>水面波の観察</a:t>
            </a:r>
            <a:r>
              <a:rPr kumimoji="1" lang="en-US" altLang="ja-JP" dirty="0" smtClean="0"/>
              <a:t>〕</a:t>
            </a:r>
          </a:p>
          <a:p>
            <a:pPr marL="0" indent="0">
              <a:buNone/>
            </a:pPr>
            <a:r>
              <a:rPr lang="ja-JP" altLang="en-US" dirty="0"/>
              <a:t>　</a:t>
            </a:r>
            <a:r>
              <a:rPr lang="ja-JP" altLang="en-US" dirty="0" smtClean="0"/>
              <a:t>右のアニメーションを観察してみましょう。木の葉に注目！</a:t>
            </a:r>
            <a:endParaRPr lang="en-US" altLang="ja-JP" dirty="0"/>
          </a:p>
          <a:p>
            <a:pPr marL="0" indent="0">
              <a:buNone/>
            </a:pPr>
            <a:r>
              <a:rPr lang="ja-JP" altLang="en-US" dirty="0"/>
              <a:t>　水面の波が、木の葉の場所を通り過ぎていくとき、木の葉は上下に振動するだけで、波と一緒に移動することはありません。</a:t>
            </a:r>
            <a:endParaRPr lang="en-US" altLang="ja-JP" dirty="0"/>
          </a:p>
          <a:p>
            <a:pPr marL="0" indent="0">
              <a:buNone/>
            </a:pPr>
            <a:r>
              <a:rPr lang="ja-JP" altLang="en-US" dirty="0"/>
              <a:t>　</a:t>
            </a:r>
            <a:r>
              <a:rPr lang="ja-JP" altLang="en-US" dirty="0">
                <a:solidFill>
                  <a:srgbClr val="FF0000"/>
                </a:solidFill>
              </a:rPr>
              <a:t>波が伝わるとき、媒質はその場で振動するだけで、波と一緒に移動することはないのです。</a:t>
            </a:r>
            <a:endParaRPr lang="en-US" altLang="ja-JP" dirty="0">
              <a:solidFill>
                <a:srgbClr val="FF0000"/>
              </a:solidFill>
            </a:endParaRPr>
          </a:p>
          <a:p>
            <a:pPr marL="0" indent="0">
              <a:buNone/>
            </a:pPr>
            <a:r>
              <a:rPr lang="ja-JP" altLang="en-US" dirty="0"/>
              <a:t>　　　　　　　</a:t>
            </a:r>
            <a:r>
              <a:rPr lang="ja-JP" altLang="en-US" dirty="0">
                <a:solidFill>
                  <a:srgbClr val="FF0000"/>
                </a:solidFill>
              </a:rPr>
              <a:t>（重要）</a:t>
            </a:r>
            <a:endParaRPr lang="en-US" altLang="ja-JP" dirty="0">
              <a:solidFill>
                <a:srgbClr val="FF0000"/>
              </a:solidFill>
            </a:endParaRPr>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3</a:t>
            </a:fld>
            <a:endParaRPr kumimoji="1" lang="ja-JP" altLang="en-US"/>
          </a:p>
        </p:txBody>
      </p:sp>
      <p:grpSp>
        <p:nvGrpSpPr>
          <p:cNvPr id="10" name="グループ化 9"/>
          <p:cNvGrpSpPr/>
          <p:nvPr/>
        </p:nvGrpSpPr>
        <p:grpSpPr>
          <a:xfrm>
            <a:off x="6547119" y="2155001"/>
            <a:ext cx="4682134" cy="996784"/>
            <a:chOff x="0" y="0"/>
            <a:chExt cx="4682134" cy="996784"/>
          </a:xfrm>
        </p:grpSpPr>
        <p:pic>
          <p:nvPicPr>
            <p:cNvPr id="11" name="図 10"/>
            <p:cNvPicPr>
              <a:picLocks noChangeAspect="1"/>
            </p:cNvPicPr>
            <p:nvPr/>
          </p:nvPicPr>
          <p:blipFill>
            <a:blip r:embed="rId2"/>
            <a:stretch>
              <a:fillRect/>
            </a:stretch>
          </p:blipFill>
          <p:spPr>
            <a:xfrm>
              <a:off x="0" y="0"/>
              <a:ext cx="4682134" cy="996784"/>
            </a:xfrm>
            <a:prstGeom prst="rect">
              <a:avLst/>
            </a:prstGeom>
          </p:spPr>
        </p:pic>
        <p:grpSp>
          <p:nvGrpSpPr>
            <p:cNvPr id="12" name="グループ化 11"/>
            <p:cNvGrpSpPr/>
            <p:nvPr/>
          </p:nvGrpSpPr>
          <p:grpSpPr>
            <a:xfrm>
              <a:off x="2559050" y="419100"/>
              <a:ext cx="107950" cy="158750"/>
              <a:chOff x="2559050" y="419100"/>
              <a:chExt cx="107950" cy="158750"/>
            </a:xfrm>
          </p:grpSpPr>
          <p:sp>
            <p:nvSpPr>
              <p:cNvPr id="15" name="斜め縞 14"/>
              <p:cNvSpPr/>
              <p:nvPr/>
            </p:nvSpPr>
            <p:spPr>
              <a:xfrm>
                <a:off x="2559050" y="431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6" name="斜め縞 15"/>
              <p:cNvSpPr/>
              <p:nvPr/>
            </p:nvSpPr>
            <p:spPr>
              <a:xfrm flipH="1" flipV="1">
                <a:off x="2571750" y="419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17" name="グループ化 16"/>
          <p:cNvGrpSpPr/>
          <p:nvPr/>
        </p:nvGrpSpPr>
        <p:grpSpPr>
          <a:xfrm>
            <a:off x="6547119" y="2148734"/>
            <a:ext cx="4682134" cy="996784"/>
            <a:chOff x="0" y="0"/>
            <a:chExt cx="4682134" cy="996784"/>
          </a:xfrm>
        </p:grpSpPr>
        <p:pic>
          <p:nvPicPr>
            <p:cNvPr id="18" name="図 17"/>
            <p:cNvPicPr>
              <a:picLocks noChangeAspect="1"/>
            </p:cNvPicPr>
            <p:nvPr/>
          </p:nvPicPr>
          <p:blipFill>
            <a:blip r:embed="rId2"/>
            <a:stretch>
              <a:fillRect/>
            </a:stretch>
          </p:blipFill>
          <p:spPr>
            <a:xfrm>
              <a:off x="0" y="0"/>
              <a:ext cx="4682134" cy="996784"/>
            </a:xfrm>
            <a:prstGeom prst="rect">
              <a:avLst/>
            </a:prstGeom>
          </p:spPr>
        </p:pic>
        <p:grpSp>
          <p:nvGrpSpPr>
            <p:cNvPr id="19" name="グループ化 18"/>
            <p:cNvGrpSpPr/>
            <p:nvPr/>
          </p:nvGrpSpPr>
          <p:grpSpPr>
            <a:xfrm>
              <a:off x="2559050" y="419100"/>
              <a:ext cx="107950" cy="158750"/>
              <a:chOff x="2559050" y="419100"/>
              <a:chExt cx="107950" cy="158750"/>
            </a:xfrm>
          </p:grpSpPr>
          <p:sp>
            <p:nvSpPr>
              <p:cNvPr id="20" name="斜め縞 19"/>
              <p:cNvSpPr/>
              <p:nvPr/>
            </p:nvSpPr>
            <p:spPr>
              <a:xfrm>
                <a:off x="2559050" y="431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斜め縞 20"/>
              <p:cNvSpPr/>
              <p:nvPr/>
            </p:nvSpPr>
            <p:spPr>
              <a:xfrm flipH="1" flipV="1">
                <a:off x="2571750" y="419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22" name="グループ化 21"/>
          <p:cNvGrpSpPr/>
          <p:nvPr/>
        </p:nvGrpSpPr>
        <p:grpSpPr>
          <a:xfrm>
            <a:off x="6547119" y="2149075"/>
            <a:ext cx="4682134" cy="1008977"/>
            <a:chOff x="0" y="0"/>
            <a:chExt cx="4682134" cy="1008977"/>
          </a:xfrm>
        </p:grpSpPr>
        <p:pic>
          <p:nvPicPr>
            <p:cNvPr id="23" name="図 22"/>
            <p:cNvPicPr>
              <a:picLocks noChangeAspect="1"/>
            </p:cNvPicPr>
            <p:nvPr/>
          </p:nvPicPr>
          <p:blipFill>
            <a:blip r:embed="rId3"/>
            <a:stretch>
              <a:fillRect/>
            </a:stretch>
          </p:blipFill>
          <p:spPr>
            <a:xfrm>
              <a:off x="0" y="0"/>
              <a:ext cx="4682134" cy="1008977"/>
            </a:xfrm>
            <a:prstGeom prst="rect">
              <a:avLst/>
            </a:prstGeom>
          </p:spPr>
        </p:pic>
        <p:grpSp>
          <p:nvGrpSpPr>
            <p:cNvPr id="24" name="グループ化 23"/>
            <p:cNvGrpSpPr/>
            <p:nvPr/>
          </p:nvGrpSpPr>
          <p:grpSpPr>
            <a:xfrm>
              <a:off x="2559050" y="279400"/>
              <a:ext cx="107950" cy="158750"/>
              <a:chOff x="2559050" y="279400"/>
              <a:chExt cx="107950" cy="158750"/>
            </a:xfrm>
          </p:grpSpPr>
          <p:sp>
            <p:nvSpPr>
              <p:cNvPr id="25" name="斜め縞 24"/>
              <p:cNvSpPr/>
              <p:nvPr/>
            </p:nvSpPr>
            <p:spPr>
              <a:xfrm>
                <a:off x="2559050" y="292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6" name="斜め縞 25"/>
              <p:cNvSpPr/>
              <p:nvPr/>
            </p:nvSpPr>
            <p:spPr>
              <a:xfrm flipH="1" flipV="1">
                <a:off x="2571750" y="2794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27" name="グループ化 26"/>
          <p:cNvGrpSpPr/>
          <p:nvPr/>
        </p:nvGrpSpPr>
        <p:grpSpPr>
          <a:xfrm>
            <a:off x="6547119" y="2142467"/>
            <a:ext cx="4682134" cy="996784"/>
            <a:chOff x="0" y="0"/>
            <a:chExt cx="4682134" cy="996784"/>
          </a:xfrm>
        </p:grpSpPr>
        <p:pic>
          <p:nvPicPr>
            <p:cNvPr id="28" name="図 27"/>
            <p:cNvPicPr>
              <a:picLocks noChangeAspect="1"/>
            </p:cNvPicPr>
            <p:nvPr/>
          </p:nvPicPr>
          <p:blipFill>
            <a:blip r:embed="rId4"/>
            <a:stretch>
              <a:fillRect/>
            </a:stretch>
          </p:blipFill>
          <p:spPr>
            <a:xfrm>
              <a:off x="0" y="0"/>
              <a:ext cx="4682134" cy="996784"/>
            </a:xfrm>
            <a:prstGeom prst="rect">
              <a:avLst/>
            </a:prstGeom>
          </p:spPr>
        </p:pic>
        <p:grpSp>
          <p:nvGrpSpPr>
            <p:cNvPr id="29" name="グループ化 28"/>
            <p:cNvGrpSpPr/>
            <p:nvPr/>
          </p:nvGrpSpPr>
          <p:grpSpPr>
            <a:xfrm>
              <a:off x="2559050" y="209550"/>
              <a:ext cx="107950" cy="158750"/>
              <a:chOff x="2559050" y="209550"/>
              <a:chExt cx="107950" cy="158750"/>
            </a:xfrm>
          </p:grpSpPr>
          <p:sp>
            <p:nvSpPr>
              <p:cNvPr id="30" name="斜め縞 29"/>
              <p:cNvSpPr/>
              <p:nvPr/>
            </p:nvSpPr>
            <p:spPr>
              <a:xfrm>
                <a:off x="2559050" y="2222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1" name="斜め縞 30"/>
              <p:cNvSpPr/>
              <p:nvPr/>
            </p:nvSpPr>
            <p:spPr>
              <a:xfrm flipH="1" flipV="1">
                <a:off x="2571750" y="2095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32" name="グループ化 31"/>
          <p:cNvGrpSpPr/>
          <p:nvPr/>
        </p:nvGrpSpPr>
        <p:grpSpPr>
          <a:xfrm>
            <a:off x="6547119" y="2136200"/>
            <a:ext cx="4682134" cy="1002880"/>
            <a:chOff x="0" y="0"/>
            <a:chExt cx="4682134" cy="1002880"/>
          </a:xfrm>
        </p:grpSpPr>
        <p:pic>
          <p:nvPicPr>
            <p:cNvPr id="33" name="図 32"/>
            <p:cNvPicPr>
              <a:picLocks noChangeAspect="1"/>
            </p:cNvPicPr>
            <p:nvPr/>
          </p:nvPicPr>
          <p:blipFill>
            <a:blip r:embed="rId5"/>
            <a:stretch>
              <a:fillRect/>
            </a:stretch>
          </p:blipFill>
          <p:spPr>
            <a:xfrm>
              <a:off x="0" y="0"/>
              <a:ext cx="4682134" cy="1002880"/>
            </a:xfrm>
            <a:prstGeom prst="rect">
              <a:avLst/>
            </a:prstGeom>
          </p:spPr>
        </p:pic>
        <p:grpSp>
          <p:nvGrpSpPr>
            <p:cNvPr id="34" name="グループ化 33"/>
            <p:cNvGrpSpPr/>
            <p:nvPr/>
          </p:nvGrpSpPr>
          <p:grpSpPr>
            <a:xfrm>
              <a:off x="2546350" y="171450"/>
              <a:ext cx="107950" cy="158750"/>
              <a:chOff x="2546350" y="171450"/>
              <a:chExt cx="107950" cy="158750"/>
            </a:xfrm>
          </p:grpSpPr>
          <p:sp>
            <p:nvSpPr>
              <p:cNvPr id="35" name="斜め縞 34"/>
              <p:cNvSpPr/>
              <p:nvPr/>
            </p:nvSpPr>
            <p:spPr>
              <a:xfrm>
                <a:off x="2546350" y="1841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6" name="斜め縞 35"/>
              <p:cNvSpPr/>
              <p:nvPr/>
            </p:nvSpPr>
            <p:spPr>
              <a:xfrm flipH="1" flipV="1">
                <a:off x="2559050" y="1714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37" name="グループ化 36"/>
          <p:cNvGrpSpPr/>
          <p:nvPr/>
        </p:nvGrpSpPr>
        <p:grpSpPr>
          <a:xfrm>
            <a:off x="6553216" y="2142467"/>
            <a:ext cx="4676037" cy="1008977"/>
            <a:chOff x="0" y="0"/>
            <a:chExt cx="4676037" cy="1008977"/>
          </a:xfrm>
        </p:grpSpPr>
        <p:pic>
          <p:nvPicPr>
            <p:cNvPr id="38" name="図 37"/>
            <p:cNvPicPr>
              <a:picLocks noChangeAspect="1"/>
            </p:cNvPicPr>
            <p:nvPr/>
          </p:nvPicPr>
          <p:blipFill>
            <a:blip r:embed="rId6"/>
            <a:stretch>
              <a:fillRect/>
            </a:stretch>
          </p:blipFill>
          <p:spPr>
            <a:xfrm>
              <a:off x="0" y="0"/>
              <a:ext cx="4676037" cy="1008977"/>
            </a:xfrm>
            <a:prstGeom prst="rect">
              <a:avLst/>
            </a:prstGeom>
          </p:spPr>
        </p:pic>
        <p:grpSp>
          <p:nvGrpSpPr>
            <p:cNvPr id="39" name="グループ化 38"/>
            <p:cNvGrpSpPr/>
            <p:nvPr/>
          </p:nvGrpSpPr>
          <p:grpSpPr>
            <a:xfrm>
              <a:off x="2552700" y="209550"/>
              <a:ext cx="107950" cy="158750"/>
              <a:chOff x="2552700" y="209550"/>
              <a:chExt cx="107950" cy="158750"/>
            </a:xfrm>
          </p:grpSpPr>
          <p:sp>
            <p:nvSpPr>
              <p:cNvPr id="40" name="斜め縞 39"/>
              <p:cNvSpPr/>
              <p:nvPr/>
            </p:nvSpPr>
            <p:spPr>
              <a:xfrm>
                <a:off x="2552700" y="2222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1" name="斜め縞 40"/>
              <p:cNvSpPr/>
              <p:nvPr/>
            </p:nvSpPr>
            <p:spPr>
              <a:xfrm flipH="1" flipV="1">
                <a:off x="2565400" y="2095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42" name="グループ化 41"/>
          <p:cNvGrpSpPr/>
          <p:nvPr/>
        </p:nvGrpSpPr>
        <p:grpSpPr>
          <a:xfrm>
            <a:off x="6547119" y="2136200"/>
            <a:ext cx="4676037" cy="1002880"/>
            <a:chOff x="0" y="0"/>
            <a:chExt cx="4676037" cy="1002880"/>
          </a:xfrm>
        </p:grpSpPr>
        <p:pic>
          <p:nvPicPr>
            <p:cNvPr id="43" name="図 42"/>
            <p:cNvPicPr>
              <a:picLocks noChangeAspect="1"/>
            </p:cNvPicPr>
            <p:nvPr/>
          </p:nvPicPr>
          <p:blipFill>
            <a:blip r:embed="rId7"/>
            <a:stretch>
              <a:fillRect/>
            </a:stretch>
          </p:blipFill>
          <p:spPr>
            <a:xfrm>
              <a:off x="0" y="0"/>
              <a:ext cx="4676037" cy="1002880"/>
            </a:xfrm>
            <a:prstGeom prst="rect">
              <a:avLst/>
            </a:prstGeom>
          </p:spPr>
        </p:pic>
        <p:grpSp>
          <p:nvGrpSpPr>
            <p:cNvPr id="44" name="グループ化 43"/>
            <p:cNvGrpSpPr/>
            <p:nvPr/>
          </p:nvGrpSpPr>
          <p:grpSpPr>
            <a:xfrm>
              <a:off x="2559050" y="304800"/>
              <a:ext cx="107950" cy="158750"/>
              <a:chOff x="2559050" y="304800"/>
              <a:chExt cx="107950" cy="158750"/>
            </a:xfrm>
          </p:grpSpPr>
          <p:sp>
            <p:nvSpPr>
              <p:cNvPr id="45" name="斜め縞 44"/>
              <p:cNvSpPr/>
              <p:nvPr/>
            </p:nvSpPr>
            <p:spPr>
              <a:xfrm>
                <a:off x="2559050" y="317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6" name="斜め縞 45"/>
              <p:cNvSpPr/>
              <p:nvPr/>
            </p:nvSpPr>
            <p:spPr>
              <a:xfrm flipH="1" flipV="1">
                <a:off x="2571750" y="304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47" name="グループ化 46"/>
          <p:cNvGrpSpPr/>
          <p:nvPr/>
        </p:nvGrpSpPr>
        <p:grpSpPr>
          <a:xfrm>
            <a:off x="6553216" y="2142809"/>
            <a:ext cx="4682134" cy="1002880"/>
            <a:chOff x="0" y="0"/>
            <a:chExt cx="4682134" cy="1002880"/>
          </a:xfrm>
        </p:grpSpPr>
        <p:pic>
          <p:nvPicPr>
            <p:cNvPr id="48" name="図 47"/>
            <p:cNvPicPr>
              <a:picLocks noChangeAspect="1"/>
            </p:cNvPicPr>
            <p:nvPr/>
          </p:nvPicPr>
          <p:blipFill>
            <a:blip r:embed="rId8"/>
            <a:stretch>
              <a:fillRect/>
            </a:stretch>
          </p:blipFill>
          <p:spPr>
            <a:xfrm>
              <a:off x="0" y="0"/>
              <a:ext cx="4682134" cy="1002880"/>
            </a:xfrm>
            <a:prstGeom prst="rect">
              <a:avLst/>
            </a:prstGeom>
          </p:spPr>
        </p:pic>
        <p:grpSp>
          <p:nvGrpSpPr>
            <p:cNvPr id="49" name="グループ化 48"/>
            <p:cNvGrpSpPr/>
            <p:nvPr/>
          </p:nvGrpSpPr>
          <p:grpSpPr>
            <a:xfrm>
              <a:off x="2552700" y="444500"/>
              <a:ext cx="107950" cy="158750"/>
              <a:chOff x="2552700" y="444500"/>
              <a:chExt cx="107950" cy="158750"/>
            </a:xfrm>
          </p:grpSpPr>
          <p:sp>
            <p:nvSpPr>
              <p:cNvPr id="50" name="斜め縞 49"/>
              <p:cNvSpPr/>
              <p:nvPr/>
            </p:nvSpPr>
            <p:spPr>
              <a:xfrm>
                <a:off x="2552700" y="4572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51" name="斜め縞 50"/>
              <p:cNvSpPr/>
              <p:nvPr/>
            </p:nvSpPr>
            <p:spPr>
              <a:xfrm flipH="1" flipV="1">
                <a:off x="2565400" y="444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52" name="グループ化 51"/>
          <p:cNvGrpSpPr/>
          <p:nvPr/>
        </p:nvGrpSpPr>
        <p:grpSpPr>
          <a:xfrm>
            <a:off x="6553216" y="2136200"/>
            <a:ext cx="4688230" cy="1002880"/>
            <a:chOff x="0" y="0"/>
            <a:chExt cx="4688230" cy="1002880"/>
          </a:xfrm>
        </p:grpSpPr>
        <p:pic>
          <p:nvPicPr>
            <p:cNvPr id="53" name="図 52"/>
            <p:cNvPicPr>
              <a:picLocks noChangeAspect="1"/>
            </p:cNvPicPr>
            <p:nvPr/>
          </p:nvPicPr>
          <p:blipFill>
            <a:blip r:embed="rId9"/>
            <a:stretch>
              <a:fillRect/>
            </a:stretch>
          </p:blipFill>
          <p:spPr>
            <a:xfrm>
              <a:off x="0" y="0"/>
              <a:ext cx="4688230" cy="1002880"/>
            </a:xfrm>
            <a:prstGeom prst="rect">
              <a:avLst/>
            </a:prstGeom>
          </p:spPr>
        </p:pic>
        <p:grpSp>
          <p:nvGrpSpPr>
            <p:cNvPr id="54" name="グループ化 53"/>
            <p:cNvGrpSpPr/>
            <p:nvPr/>
          </p:nvGrpSpPr>
          <p:grpSpPr>
            <a:xfrm>
              <a:off x="2552700" y="558800"/>
              <a:ext cx="107950" cy="158750"/>
              <a:chOff x="2552700" y="558800"/>
              <a:chExt cx="107950" cy="158750"/>
            </a:xfrm>
          </p:grpSpPr>
          <p:sp>
            <p:nvSpPr>
              <p:cNvPr id="55" name="斜め縞 54"/>
              <p:cNvSpPr/>
              <p:nvPr/>
            </p:nvSpPr>
            <p:spPr>
              <a:xfrm>
                <a:off x="2552700" y="571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56" name="斜め縞 55"/>
              <p:cNvSpPr/>
              <p:nvPr/>
            </p:nvSpPr>
            <p:spPr>
              <a:xfrm flipH="1" flipV="1">
                <a:off x="2565400" y="558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57" name="グループ化 56"/>
          <p:cNvGrpSpPr/>
          <p:nvPr/>
        </p:nvGrpSpPr>
        <p:grpSpPr>
          <a:xfrm>
            <a:off x="6559313" y="2136200"/>
            <a:ext cx="4688230" cy="1002880"/>
            <a:chOff x="0" y="0"/>
            <a:chExt cx="4688230" cy="1002880"/>
          </a:xfrm>
        </p:grpSpPr>
        <p:pic>
          <p:nvPicPr>
            <p:cNvPr id="58" name="図 57"/>
            <p:cNvPicPr>
              <a:picLocks noChangeAspect="1"/>
            </p:cNvPicPr>
            <p:nvPr/>
          </p:nvPicPr>
          <p:blipFill>
            <a:blip r:embed="rId9"/>
            <a:stretch>
              <a:fillRect/>
            </a:stretch>
          </p:blipFill>
          <p:spPr>
            <a:xfrm>
              <a:off x="0" y="0"/>
              <a:ext cx="4688230" cy="1002880"/>
            </a:xfrm>
            <a:prstGeom prst="rect">
              <a:avLst/>
            </a:prstGeom>
          </p:spPr>
        </p:pic>
        <p:grpSp>
          <p:nvGrpSpPr>
            <p:cNvPr id="59" name="グループ化 58"/>
            <p:cNvGrpSpPr/>
            <p:nvPr/>
          </p:nvGrpSpPr>
          <p:grpSpPr>
            <a:xfrm>
              <a:off x="2546350" y="571500"/>
              <a:ext cx="107950" cy="158750"/>
              <a:chOff x="2546350" y="571500"/>
              <a:chExt cx="107950" cy="158750"/>
            </a:xfrm>
          </p:grpSpPr>
          <p:sp>
            <p:nvSpPr>
              <p:cNvPr id="60" name="斜め縞 59"/>
              <p:cNvSpPr/>
              <p:nvPr/>
            </p:nvSpPr>
            <p:spPr>
              <a:xfrm>
                <a:off x="2546350" y="5842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61" name="斜め縞 60"/>
              <p:cNvSpPr/>
              <p:nvPr/>
            </p:nvSpPr>
            <p:spPr>
              <a:xfrm flipH="1" flipV="1">
                <a:off x="2559050" y="571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62" name="グループ化 61"/>
          <p:cNvGrpSpPr/>
          <p:nvPr/>
        </p:nvGrpSpPr>
        <p:grpSpPr>
          <a:xfrm>
            <a:off x="6571506" y="2139248"/>
            <a:ext cx="4676037" cy="996784"/>
            <a:chOff x="0" y="0"/>
            <a:chExt cx="4676037" cy="996784"/>
          </a:xfrm>
        </p:grpSpPr>
        <p:pic>
          <p:nvPicPr>
            <p:cNvPr id="63" name="図 62"/>
            <p:cNvPicPr>
              <a:picLocks noChangeAspect="1"/>
            </p:cNvPicPr>
            <p:nvPr/>
          </p:nvPicPr>
          <p:blipFill>
            <a:blip r:embed="rId10"/>
            <a:stretch>
              <a:fillRect/>
            </a:stretch>
          </p:blipFill>
          <p:spPr>
            <a:xfrm>
              <a:off x="0" y="0"/>
              <a:ext cx="4676037" cy="996784"/>
            </a:xfrm>
            <a:prstGeom prst="rect">
              <a:avLst/>
            </a:prstGeom>
          </p:spPr>
        </p:pic>
        <p:grpSp>
          <p:nvGrpSpPr>
            <p:cNvPr id="64" name="グループ化 63"/>
            <p:cNvGrpSpPr/>
            <p:nvPr/>
          </p:nvGrpSpPr>
          <p:grpSpPr>
            <a:xfrm>
              <a:off x="2559050" y="641350"/>
              <a:ext cx="107950" cy="158750"/>
              <a:chOff x="2559050" y="641350"/>
              <a:chExt cx="107950" cy="158750"/>
            </a:xfrm>
          </p:grpSpPr>
          <p:sp>
            <p:nvSpPr>
              <p:cNvPr id="65" name="斜め縞 64"/>
              <p:cNvSpPr/>
              <p:nvPr/>
            </p:nvSpPr>
            <p:spPr>
              <a:xfrm>
                <a:off x="2559050" y="6540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66" name="斜め縞 65"/>
              <p:cNvSpPr/>
              <p:nvPr/>
            </p:nvSpPr>
            <p:spPr>
              <a:xfrm flipH="1" flipV="1">
                <a:off x="2571750" y="6413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67" name="グループ化 66"/>
          <p:cNvGrpSpPr/>
          <p:nvPr/>
        </p:nvGrpSpPr>
        <p:grpSpPr>
          <a:xfrm>
            <a:off x="6553216" y="2139248"/>
            <a:ext cx="4682134" cy="996784"/>
            <a:chOff x="0" y="0"/>
            <a:chExt cx="4682134" cy="996784"/>
          </a:xfrm>
        </p:grpSpPr>
        <p:pic>
          <p:nvPicPr>
            <p:cNvPr id="68" name="図 67"/>
            <p:cNvPicPr>
              <a:picLocks noChangeAspect="1"/>
            </p:cNvPicPr>
            <p:nvPr/>
          </p:nvPicPr>
          <p:blipFill>
            <a:blip r:embed="rId11"/>
            <a:stretch>
              <a:fillRect/>
            </a:stretch>
          </p:blipFill>
          <p:spPr>
            <a:xfrm>
              <a:off x="0" y="0"/>
              <a:ext cx="4682134" cy="996784"/>
            </a:xfrm>
            <a:prstGeom prst="rect">
              <a:avLst/>
            </a:prstGeom>
          </p:spPr>
        </p:pic>
        <p:grpSp>
          <p:nvGrpSpPr>
            <p:cNvPr id="69" name="グループ化 68"/>
            <p:cNvGrpSpPr/>
            <p:nvPr/>
          </p:nvGrpSpPr>
          <p:grpSpPr>
            <a:xfrm>
              <a:off x="2552700" y="660400"/>
              <a:ext cx="107950" cy="158750"/>
              <a:chOff x="2552700" y="660400"/>
              <a:chExt cx="107950" cy="158750"/>
            </a:xfrm>
          </p:grpSpPr>
          <p:sp>
            <p:nvSpPr>
              <p:cNvPr id="70" name="斜め縞 69"/>
              <p:cNvSpPr/>
              <p:nvPr/>
            </p:nvSpPr>
            <p:spPr>
              <a:xfrm>
                <a:off x="2552700" y="673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71" name="斜め縞 70"/>
              <p:cNvSpPr/>
              <p:nvPr/>
            </p:nvSpPr>
            <p:spPr>
              <a:xfrm flipH="1" flipV="1">
                <a:off x="2565400" y="6604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72" name="グループ化 71"/>
          <p:cNvGrpSpPr/>
          <p:nvPr/>
        </p:nvGrpSpPr>
        <p:grpSpPr>
          <a:xfrm>
            <a:off x="6556264" y="2155001"/>
            <a:ext cx="4676037" cy="978494"/>
            <a:chOff x="0" y="0"/>
            <a:chExt cx="4676037" cy="978494"/>
          </a:xfrm>
        </p:grpSpPr>
        <p:pic>
          <p:nvPicPr>
            <p:cNvPr id="73" name="図 72"/>
            <p:cNvPicPr>
              <a:picLocks noChangeAspect="1"/>
            </p:cNvPicPr>
            <p:nvPr/>
          </p:nvPicPr>
          <p:blipFill>
            <a:blip r:embed="rId12"/>
            <a:stretch>
              <a:fillRect/>
            </a:stretch>
          </p:blipFill>
          <p:spPr>
            <a:xfrm>
              <a:off x="0" y="0"/>
              <a:ext cx="4676037" cy="978494"/>
            </a:xfrm>
            <a:prstGeom prst="rect">
              <a:avLst/>
            </a:prstGeom>
          </p:spPr>
        </p:pic>
        <p:grpSp>
          <p:nvGrpSpPr>
            <p:cNvPr id="74" name="グループ化 73"/>
            <p:cNvGrpSpPr/>
            <p:nvPr/>
          </p:nvGrpSpPr>
          <p:grpSpPr>
            <a:xfrm>
              <a:off x="2559050" y="619760"/>
              <a:ext cx="107950" cy="158750"/>
              <a:chOff x="2559050" y="619760"/>
              <a:chExt cx="107950" cy="158750"/>
            </a:xfrm>
          </p:grpSpPr>
          <p:sp>
            <p:nvSpPr>
              <p:cNvPr id="75" name="斜め縞 74"/>
              <p:cNvSpPr/>
              <p:nvPr/>
            </p:nvSpPr>
            <p:spPr>
              <a:xfrm>
                <a:off x="2559050" y="63246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76" name="斜め縞 75"/>
              <p:cNvSpPr/>
              <p:nvPr/>
            </p:nvSpPr>
            <p:spPr>
              <a:xfrm flipH="1" flipV="1">
                <a:off x="2571750" y="61976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77" name="グループ化 76"/>
          <p:cNvGrpSpPr/>
          <p:nvPr/>
        </p:nvGrpSpPr>
        <p:grpSpPr>
          <a:xfrm>
            <a:off x="6544070" y="2154490"/>
            <a:ext cx="4657748" cy="1002880"/>
            <a:chOff x="0" y="0"/>
            <a:chExt cx="4657748" cy="1002880"/>
          </a:xfrm>
        </p:grpSpPr>
        <p:pic>
          <p:nvPicPr>
            <p:cNvPr id="78" name="図 77"/>
            <p:cNvPicPr>
              <a:picLocks noChangeAspect="1"/>
            </p:cNvPicPr>
            <p:nvPr/>
          </p:nvPicPr>
          <p:blipFill>
            <a:blip r:embed="rId13"/>
            <a:stretch>
              <a:fillRect/>
            </a:stretch>
          </p:blipFill>
          <p:spPr>
            <a:xfrm>
              <a:off x="0" y="0"/>
              <a:ext cx="4657748" cy="1002880"/>
            </a:xfrm>
            <a:prstGeom prst="rect">
              <a:avLst/>
            </a:prstGeom>
          </p:spPr>
        </p:pic>
        <p:grpSp>
          <p:nvGrpSpPr>
            <p:cNvPr id="79" name="グループ化 78"/>
            <p:cNvGrpSpPr/>
            <p:nvPr/>
          </p:nvGrpSpPr>
          <p:grpSpPr>
            <a:xfrm>
              <a:off x="2546350" y="527050"/>
              <a:ext cx="107950" cy="158750"/>
              <a:chOff x="2546350" y="527050"/>
              <a:chExt cx="107950" cy="158750"/>
            </a:xfrm>
          </p:grpSpPr>
          <p:sp>
            <p:nvSpPr>
              <p:cNvPr id="80" name="斜め縞 79"/>
              <p:cNvSpPr/>
              <p:nvPr/>
            </p:nvSpPr>
            <p:spPr>
              <a:xfrm>
                <a:off x="2546350" y="5397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81" name="斜め縞 80"/>
              <p:cNvSpPr/>
              <p:nvPr/>
            </p:nvSpPr>
            <p:spPr>
              <a:xfrm flipH="1" flipV="1">
                <a:off x="2559050" y="5270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82" name="グループ化 81"/>
          <p:cNvGrpSpPr/>
          <p:nvPr/>
        </p:nvGrpSpPr>
        <p:grpSpPr>
          <a:xfrm>
            <a:off x="6550167" y="2137052"/>
            <a:ext cx="4651651" cy="996784"/>
            <a:chOff x="0" y="0"/>
            <a:chExt cx="4651651" cy="996784"/>
          </a:xfrm>
        </p:grpSpPr>
        <p:pic>
          <p:nvPicPr>
            <p:cNvPr id="83" name="図 82"/>
            <p:cNvPicPr>
              <a:picLocks noChangeAspect="1"/>
            </p:cNvPicPr>
            <p:nvPr/>
          </p:nvPicPr>
          <p:blipFill>
            <a:blip r:embed="rId14"/>
            <a:stretch>
              <a:fillRect/>
            </a:stretch>
          </p:blipFill>
          <p:spPr>
            <a:xfrm>
              <a:off x="0" y="0"/>
              <a:ext cx="4651651" cy="996784"/>
            </a:xfrm>
            <a:prstGeom prst="rect">
              <a:avLst/>
            </a:prstGeom>
          </p:spPr>
        </p:pic>
        <p:grpSp>
          <p:nvGrpSpPr>
            <p:cNvPr id="84" name="グループ化 83"/>
            <p:cNvGrpSpPr/>
            <p:nvPr/>
          </p:nvGrpSpPr>
          <p:grpSpPr>
            <a:xfrm>
              <a:off x="2559050" y="400050"/>
              <a:ext cx="107950" cy="158750"/>
              <a:chOff x="2559050" y="400050"/>
              <a:chExt cx="107950" cy="158750"/>
            </a:xfrm>
          </p:grpSpPr>
          <p:sp>
            <p:nvSpPr>
              <p:cNvPr id="85" name="斜め縞 84"/>
              <p:cNvSpPr/>
              <p:nvPr/>
            </p:nvSpPr>
            <p:spPr>
              <a:xfrm>
                <a:off x="2559050" y="4127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86" name="斜め縞 85"/>
              <p:cNvSpPr/>
              <p:nvPr/>
            </p:nvSpPr>
            <p:spPr>
              <a:xfrm flipH="1" flipV="1">
                <a:off x="2571750" y="4000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spTree>
    <p:extLst>
      <p:ext uri="{BB962C8B-B14F-4D97-AF65-F5344CB8AC3E}">
        <p14:creationId xmlns:p14="http://schemas.microsoft.com/office/powerpoint/2010/main" val="35447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250"/>
                            </p:stCondLst>
                            <p:childTnLst>
                              <p:par>
                                <p:cTn id="8" presetID="1" presetClass="exit" presetSubtype="0" fill="hold" nodeType="afterEffect">
                                  <p:stCondLst>
                                    <p:cond delay="250"/>
                                  </p:stCondLst>
                                  <p:childTnLst>
                                    <p:set>
                                      <p:cBhvr>
                                        <p:cTn id="9" dur="1" fill="hold">
                                          <p:stCondLst>
                                            <p:cond delay="0"/>
                                          </p:stCondLst>
                                        </p:cTn>
                                        <p:tgtEl>
                                          <p:spTgt spid="17"/>
                                        </p:tgtEl>
                                        <p:attrNameLst>
                                          <p:attrName>style.visibility</p:attrName>
                                        </p:attrNameLst>
                                      </p:cBhvr>
                                      <p:to>
                                        <p:strVal val="hidden"/>
                                      </p:to>
                                    </p:set>
                                  </p:childTnLst>
                                </p:cTn>
                              </p:par>
                              <p:par>
                                <p:cTn id="10" presetID="1"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500"/>
                            </p:stCondLst>
                            <p:childTnLst>
                              <p:par>
                                <p:cTn id="13" presetID="1" presetClass="exit" presetSubtype="0" fill="hold" nodeType="afterEffect">
                                  <p:stCondLst>
                                    <p:cond delay="25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750"/>
                            </p:stCondLst>
                            <p:childTnLst>
                              <p:par>
                                <p:cTn id="18" presetID="1" presetClass="exit" presetSubtype="0" fill="hold" nodeType="afterEffect">
                                  <p:stCondLst>
                                    <p:cond delay="250"/>
                                  </p:stCondLst>
                                  <p:childTnLst>
                                    <p:set>
                                      <p:cBhvr>
                                        <p:cTn id="19" dur="1" fill="hold">
                                          <p:stCondLst>
                                            <p:cond delay="0"/>
                                          </p:stCondLst>
                                        </p:cTn>
                                        <p:tgtEl>
                                          <p:spTgt spid="27"/>
                                        </p:tgtEl>
                                        <p:attrNameLst>
                                          <p:attrName>style.visibility</p:attrName>
                                        </p:attrNameLst>
                                      </p:cBhvr>
                                      <p:to>
                                        <p:strVal val="hidden"/>
                                      </p:to>
                                    </p:set>
                                  </p:childTnLst>
                                </p:cTn>
                              </p:par>
                              <p:par>
                                <p:cTn id="20" presetID="1"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1000"/>
                            </p:stCondLst>
                            <p:childTnLst>
                              <p:par>
                                <p:cTn id="23" presetID="1" presetClass="exit" presetSubtype="0" fill="hold" nodeType="afterEffect">
                                  <p:stCondLst>
                                    <p:cond delay="25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childTnLst>
                                </p:cTn>
                              </p:par>
                            </p:childTnLst>
                          </p:cTn>
                        </p:par>
                        <p:par>
                          <p:cTn id="27" fill="hold">
                            <p:stCondLst>
                              <p:cond delay="1250"/>
                            </p:stCondLst>
                            <p:childTnLst>
                              <p:par>
                                <p:cTn id="28" presetID="1" presetClass="exit" presetSubtype="0" fill="hold" nodeType="afterEffect">
                                  <p:stCondLst>
                                    <p:cond delay="250"/>
                                  </p:stCondLst>
                                  <p:childTnLst>
                                    <p:set>
                                      <p:cBhvr>
                                        <p:cTn id="29" dur="1" fill="hold">
                                          <p:stCondLst>
                                            <p:cond delay="0"/>
                                          </p:stCondLst>
                                        </p:cTn>
                                        <p:tgtEl>
                                          <p:spTgt spid="37"/>
                                        </p:tgtEl>
                                        <p:attrNameLst>
                                          <p:attrName>style.visibility</p:attrName>
                                        </p:attrNameLst>
                                      </p:cBhvr>
                                      <p:to>
                                        <p:strVal val="hidden"/>
                                      </p:to>
                                    </p:set>
                                  </p:childTnLst>
                                </p:cTn>
                              </p:par>
                              <p:par>
                                <p:cTn id="30" presetID="1" presetClass="entr" presetSubtype="0" fill="hold" nodeType="withEffect">
                                  <p:stCondLst>
                                    <p:cond delay="250"/>
                                  </p:stCondLst>
                                  <p:childTnLst>
                                    <p:set>
                                      <p:cBhvr>
                                        <p:cTn id="31" dur="1" fill="hold">
                                          <p:stCondLst>
                                            <p:cond delay="0"/>
                                          </p:stCondLst>
                                        </p:cTn>
                                        <p:tgtEl>
                                          <p:spTgt spid="42"/>
                                        </p:tgtEl>
                                        <p:attrNameLst>
                                          <p:attrName>style.visibility</p:attrName>
                                        </p:attrNameLst>
                                      </p:cBhvr>
                                      <p:to>
                                        <p:strVal val="visible"/>
                                      </p:to>
                                    </p:set>
                                  </p:childTnLst>
                                </p:cTn>
                              </p:par>
                            </p:childTnLst>
                          </p:cTn>
                        </p:par>
                        <p:par>
                          <p:cTn id="32" fill="hold">
                            <p:stCondLst>
                              <p:cond delay="1500"/>
                            </p:stCondLst>
                            <p:childTnLst>
                              <p:par>
                                <p:cTn id="33" presetID="1" presetClass="exit" presetSubtype="0" fill="hold" nodeType="afterEffect">
                                  <p:stCondLst>
                                    <p:cond delay="25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ntr" presetSubtype="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childTnLst>
                                </p:cTn>
                              </p:par>
                            </p:childTnLst>
                          </p:cTn>
                        </p:par>
                        <p:par>
                          <p:cTn id="37" fill="hold">
                            <p:stCondLst>
                              <p:cond delay="1750"/>
                            </p:stCondLst>
                            <p:childTnLst>
                              <p:par>
                                <p:cTn id="38" presetID="1" presetClass="exit" presetSubtype="0" fill="hold" nodeType="afterEffect">
                                  <p:stCondLst>
                                    <p:cond delay="250"/>
                                  </p:stCondLst>
                                  <p:childTnLst>
                                    <p:set>
                                      <p:cBhvr>
                                        <p:cTn id="39" dur="1" fill="hold">
                                          <p:stCondLst>
                                            <p:cond delay="0"/>
                                          </p:stCondLst>
                                        </p:cTn>
                                        <p:tgtEl>
                                          <p:spTgt spid="47"/>
                                        </p:tgtEl>
                                        <p:attrNameLst>
                                          <p:attrName>style.visibility</p:attrName>
                                        </p:attrNameLst>
                                      </p:cBhvr>
                                      <p:to>
                                        <p:strVal val="hidden"/>
                                      </p:to>
                                    </p:set>
                                  </p:childTnLst>
                                </p:cTn>
                              </p:par>
                              <p:par>
                                <p:cTn id="40" presetID="1" presetClass="entr" presetSubtype="0" fill="hold" nodeType="withEffect">
                                  <p:stCondLst>
                                    <p:cond delay="250"/>
                                  </p:stCondLst>
                                  <p:childTnLst>
                                    <p:set>
                                      <p:cBhvr>
                                        <p:cTn id="41" dur="1" fill="hold">
                                          <p:stCondLst>
                                            <p:cond delay="0"/>
                                          </p:stCondLst>
                                        </p:cTn>
                                        <p:tgtEl>
                                          <p:spTgt spid="57"/>
                                        </p:tgtEl>
                                        <p:attrNameLst>
                                          <p:attrName>style.visibility</p:attrName>
                                        </p:attrNameLst>
                                      </p:cBhvr>
                                      <p:to>
                                        <p:strVal val="visible"/>
                                      </p:to>
                                    </p:set>
                                  </p:childTnLst>
                                </p:cTn>
                              </p:par>
                            </p:childTnLst>
                          </p:cTn>
                        </p:par>
                        <p:par>
                          <p:cTn id="42" fill="hold">
                            <p:stCondLst>
                              <p:cond delay="2000"/>
                            </p:stCondLst>
                            <p:childTnLst>
                              <p:par>
                                <p:cTn id="43" presetID="1" presetClass="exit" presetSubtype="0" fill="hold" nodeType="afterEffect">
                                  <p:stCondLst>
                                    <p:cond delay="250"/>
                                  </p:stCondLst>
                                  <p:childTnLst>
                                    <p:set>
                                      <p:cBhvr>
                                        <p:cTn id="44" dur="1" fill="hold">
                                          <p:stCondLst>
                                            <p:cond delay="0"/>
                                          </p:stCondLst>
                                        </p:cTn>
                                        <p:tgtEl>
                                          <p:spTgt spid="57"/>
                                        </p:tgtEl>
                                        <p:attrNameLst>
                                          <p:attrName>style.visibility</p:attrName>
                                        </p:attrNameLst>
                                      </p:cBhvr>
                                      <p:to>
                                        <p:strVal val="hidden"/>
                                      </p:to>
                                    </p:set>
                                  </p:childTnLst>
                                </p:cTn>
                              </p:par>
                              <p:par>
                                <p:cTn id="45" presetID="1" presetClass="entr" presetSubtype="0" fill="hold" nodeType="withEffect">
                                  <p:stCondLst>
                                    <p:cond delay="250"/>
                                  </p:stCondLst>
                                  <p:childTnLst>
                                    <p:set>
                                      <p:cBhvr>
                                        <p:cTn id="46" dur="1" fill="hold">
                                          <p:stCondLst>
                                            <p:cond delay="0"/>
                                          </p:stCondLst>
                                        </p:cTn>
                                        <p:tgtEl>
                                          <p:spTgt spid="62"/>
                                        </p:tgtEl>
                                        <p:attrNameLst>
                                          <p:attrName>style.visibility</p:attrName>
                                        </p:attrNameLst>
                                      </p:cBhvr>
                                      <p:to>
                                        <p:strVal val="visible"/>
                                      </p:to>
                                    </p:set>
                                  </p:childTnLst>
                                </p:cTn>
                              </p:par>
                            </p:childTnLst>
                          </p:cTn>
                        </p:par>
                        <p:par>
                          <p:cTn id="47" fill="hold">
                            <p:stCondLst>
                              <p:cond delay="2250"/>
                            </p:stCondLst>
                            <p:childTnLst>
                              <p:par>
                                <p:cTn id="48" presetID="1" presetClass="exit" presetSubtype="0" fill="hold" nodeType="afterEffect">
                                  <p:stCondLst>
                                    <p:cond delay="250"/>
                                  </p:stCondLst>
                                  <p:childTnLst>
                                    <p:set>
                                      <p:cBhvr>
                                        <p:cTn id="49" dur="1" fill="hold">
                                          <p:stCondLst>
                                            <p:cond delay="0"/>
                                          </p:stCondLst>
                                        </p:cTn>
                                        <p:tgtEl>
                                          <p:spTgt spid="62"/>
                                        </p:tgtEl>
                                        <p:attrNameLst>
                                          <p:attrName>style.visibility</p:attrName>
                                        </p:attrNameLst>
                                      </p:cBhvr>
                                      <p:to>
                                        <p:strVal val="hidden"/>
                                      </p:to>
                                    </p:set>
                                  </p:childTnLst>
                                </p:cTn>
                              </p:par>
                              <p:par>
                                <p:cTn id="50" presetID="1" presetClass="entr" presetSubtype="0" fill="hold" nodeType="withEffect">
                                  <p:stCondLst>
                                    <p:cond delay="250"/>
                                  </p:stCondLst>
                                  <p:childTnLst>
                                    <p:set>
                                      <p:cBhvr>
                                        <p:cTn id="51" dur="1" fill="hold">
                                          <p:stCondLst>
                                            <p:cond delay="0"/>
                                          </p:stCondLst>
                                        </p:cTn>
                                        <p:tgtEl>
                                          <p:spTgt spid="67"/>
                                        </p:tgtEl>
                                        <p:attrNameLst>
                                          <p:attrName>style.visibility</p:attrName>
                                        </p:attrNameLst>
                                      </p:cBhvr>
                                      <p:to>
                                        <p:strVal val="visible"/>
                                      </p:to>
                                    </p:set>
                                  </p:childTnLst>
                                </p:cTn>
                              </p:par>
                            </p:childTnLst>
                          </p:cTn>
                        </p:par>
                        <p:par>
                          <p:cTn id="52" fill="hold">
                            <p:stCondLst>
                              <p:cond delay="2500"/>
                            </p:stCondLst>
                            <p:childTnLst>
                              <p:par>
                                <p:cTn id="53" presetID="1" presetClass="exit" presetSubtype="0" fill="hold" nodeType="afterEffect">
                                  <p:stCondLst>
                                    <p:cond delay="250"/>
                                  </p:stCondLst>
                                  <p:childTnLst>
                                    <p:set>
                                      <p:cBhvr>
                                        <p:cTn id="54" dur="1" fill="hold">
                                          <p:stCondLst>
                                            <p:cond delay="0"/>
                                          </p:stCondLst>
                                        </p:cTn>
                                        <p:tgtEl>
                                          <p:spTgt spid="67"/>
                                        </p:tgtEl>
                                        <p:attrNameLst>
                                          <p:attrName>style.visibility</p:attrName>
                                        </p:attrNameLst>
                                      </p:cBhvr>
                                      <p:to>
                                        <p:strVal val="hidden"/>
                                      </p:to>
                                    </p:set>
                                  </p:childTnLst>
                                </p:cTn>
                              </p:par>
                              <p:par>
                                <p:cTn id="55" presetID="1" presetClass="entr" presetSubtype="0" fill="hold" nodeType="withEffect">
                                  <p:stCondLst>
                                    <p:cond delay="250"/>
                                  </p:stCondLst>
                                  <p:childTnLst>
                                    <p:set>
                                      <p:cBhvr>
                                        <p:cTn id="56" dur="1" fill="hold">
                                          <p:stCondLst>
                                            <p:cond delay="0"/>
                                          </p:stCondLst>
                                        </p:cTn>
                                        <p:tgtEl>
                                          <p:spTgt spid="72"/>
                                        </p:tgtEl>
                                        <p:attrNameLst>
                                          <p:attrName>style.visibility</p:attrName>
                                        </p:attrNameLst>
                                      </p:cBhvr>
                                      <p:to>
                                        <p:strVal val="visible"/>
                                      </p:to>
                                    </p:set>
                                  </p:childTnLst>
                                </p:cTn>
                              </p:par>
                            </p:childTnLst>
                          </p:cTn>
                        </p:par>
                        <p:par>
                          <p:cTn id="57" fill="hold">
                            <p:stCondLst>
                              <p:cond delay="2750"/>
                            </p:stCondLst>
                            <p:childTnLst>
                              <p:par>
                                <p:cTn id="58" presetID="1" presetClass="exit" presetSubtype="0" fill="hold" nodeType="afterEffect">
                                  <p:stCondLst>
                                    <p:cond delay="250"/>
                                  </p:stCondLst>
                                  <p:childTnLst>
                                    <p:set>
                                      <p:cBhvr>
                                        <p:cTn id="59" dur="1" fill="hold">
                                          <p:stCondLst>
                                            <p:cond delay="0"/>
                                          </p:stCondLst>
                                        </p:cTn>
                                        <p:tgtEl>
                                          <p:spTgt spid="72"/>
                                        </p:tgtEl>
                                        <p:attrNameLst>
                                          <p:attrName>style.visibility</p:attrName>
                                        </p:attrNameLst>
                                      </p:cBhvr>
                                      <p:to>
                                        <p:strVal val="hidden"/>
                                      </p:to>
                                    </p:set>
                                  </p:childTnLst>
                                </p:cTn>
                              </p:par>
                              <p:par>
                                <p:cTn id="60" presetID="1" presetClass="entr" presetSubtype="0" fill="hold" nodeType="withEffect">
                                  <p:stCondLst>
                                    <p:cond delay="250"/>
                                  </p:stCondLst>
                                  <p:childTnLst>
                                    <p:set>
                                      <p:cBhvr>
                                        <p:cTn id="61" dur="1" fill="hold">
                                          <p:stCondLst>
                                            <p:cond delay="0"/>
                                          </p:stCondLst>
                                        </p:cTn>
                                        <p:tgtEl>
                                          <p:spTgt spid="77"/>
                                        </p:tgtEl>
                                        <p:attrNameLst>
                                          <p:attrName>style.visibility</p:attrName>
                                        </p:attrNameLst>
                                      </p:cBhvr>
                                      <p:to>
                                        <p:strVal val="visible"/>
                                      </p:to>
                                    </p:set>
                                  </p:childTnLst>
                                </p:cTn>
                              </p:par>
                            </p:childTnLst>
                          </p:cTn>
                        </p:par>
                        <p:par>
                          <p:cTn id="62" fill="hold">
                            <p:stCondLst>
                              <p:cond delay="3000"/>
                            </p:stCondLst>
                            <p:childTnLst>
                              <p:par>
                                <p:cTn id="63" presetID="1" presetClass="exit" presetSubtype="0" fill="hold" nodeType="afterEffect">
                                  <p:stCondLst>
                                    <p:cond delay="250"/>
                                  </p:stCondLst>
                                  <p:childTnLst>
                                    <p:set>
                                      <p:cBhvr>
                                        <p:cTn id="64" dur="1" fill="hold">
                                          <p:stCondLst>
                                            <p:cond delay="0"/>
                                          </p:stCondLst>
                                        </p:cTn>
                                        <p:tgtEl>
                                          <p:spTgt spid="77"/>
                                        </p:tgtEl>
                                        <p:attrNameLst>
                                          <p:attrName>style.visibility</p:attrName>
                                        </p:attrNameLst>
                                      </p:cBhvr>
                                      <p:to>
                                        <p:strVal val="hidden"/>
                                      </p:to>
                                    </p:set>
                                  </p:childTnLst>
                                </p:cTn>
                              </p:par>
                              <p:par>
                                <p:cTn id="65" presetID="1" presetClass="entr" presetSubtype="0" fill="hold" nodeType="withEffect">
                                  <p:stCondLst>
                                    <p:cond delay="250"/>
                                  </p:stCondLst>
                                  <p:childTnLst>
                                    <p:set>
                                      <p:cBhvr>
                                        <p:cTn id="66" dur="1" fill="hold">
                                          <p:stCondLst>
                                            <p:cond delay="0"/>
                                          </p:stCondLst>
                                        </p:cTn>
                                        <p:tgtEl>
                                          <p:spTgt spid="82"/>
                                        </p:tgtEl>
                                        <p:attrNameLst>
                                          <p:attrName>style.visibility</p:attrName>
                                        </p:attrNameLst>
                                      </p:cBhvr>
                                      <p:to>
                                        <p:strVal val="visible"/>
                                      </p:to>
                                    </p:set>
                                  </p:childTnLst>
                                </p:cTn>
                              </p:par>
                            </p:childTnLst>
                          </p:cTn>
                        </p:par>
                        <p:par>
                          <p:cTn id="67" fill="hold">
                            <p:stCondLst>
                              <p:cond delay="3250"/>
                            </p:stCondLst>
                            <p:childTnLst>
                              <p:par>
                                <p:cTn id="68" presetID="1" presetClass="exit" presetSubtype="0" fill="hold" nodeType="afterEffect">
                                  <p:stCondLst>
                                    <p:cond delay="250"/>
                                  </p:stCondLst>
                                  <p:childTnLst>
                                    <p:set>
                                      <p:cBhvr>
                                        <p:cTn id="69" dur="1" fill="hold">
                                          <p:stCondLst>
                                            <p:cond delay="0"/>
                                          </p:stCondLst>
                                        </p:cTn>
                                        <p:tgtEl>
                                          <p:spTgt spid="82"/>
                                        </p:tgtEl>
                                        <p:attrNameLst>
                                          <p:attrName>style.visibility</p:attrName>
                                        </p:attrNameLst>
                                      </p:cBhvr>
                                      <p:to>
                                        <p:strVal val="hidden"/>
                                      </p:to>
                                    </p:set>
                                  </p:childTnLst>
                                </p:cTn>
                              </p:par>
                              <p:par>
                                <p:cTn id="70" presetID="1" presetClass="entr" presetSubtype="0" fill="hold" nodeType="withEffect">
                                  <p:stCondLst>
                                    <p:cond delay="250"/>
                                  </p:stCondLst>
                                  <p:childTnLst>
                                    <p:set>
                                      <p:cBhvr>
                                        <p:cTn id="71" dur="1" fill="hold">
                                          <p:stCondLst>
                                            <p:cond delay="0"/>
                                          </p:stCondLst>
                                        </p:cTn>
                                        <p:tgtEl>
                                          <p:spTgt spid="22"/>
                                        </p:tgtEl>
                                        <p:attrNameLst>
                                          <p:attrName>style.visibility</p:attrName>
                                        </p:attrNameLst>
                                      </p:cBhvr>
                                      <p:to>
                                        <p:strVal val="visible"/>
                                      </p:to>
                                    </p:set>
                                  </p:childTnLst>
                                </p:cTn>
                              </p:par>
                            </p:childTnLst>
                          </p:cTn>
                        </p:par>
                        <p:par>
                          <p:cTn id="72" fill="hold">
                            <p:stCondLst>
                              <p:cond delay="3500"/>
                            </p:stCondLst>
                            <p:childTnLst>
                              <p:par>
                                <p:cTn id="73" presetID="1" presetClass="exit" presetSubtype="0" fill="hold" nodeType="afterEffect">
                                  <p:stCondLst>
                                    <p:cond delay="25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ntr" presetSubtype="0" fill="hold" nodeType="withEffect">
                                  <p:stCondLst>
                                    <p:cond delay="25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3750"/>
                            </p:stCondLst>
                            <p:childTnLst>
                              <p:par>
                                <p:cTn id="78" presetID="1" presetClass="exit" presetSubtype="0" fill="hold" nodeType="afterEffect">
                                  <p:stCondLst>
                                    <p:cond delay="25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ntr" presetSubtype="0" fill="hold" nodeType="withEffect">
                                  <p:stCondLst>
                                    <p:cond delay="250"/>
                                  </p:stCondLst>
                                  <p:childTnLst>
                                    <p:set>
                                      <p:cBhvr>
                                        <p:cTn id="81" dur="1" fill="hold">
                                          <p:stCondLst>
                                            <p:cond delay="0"/>
                                          </p:stCondLst>
                                        </p:cTn>
                                        <p:tgtEl>
                                          <p:spTgt spid="32"/>
                                        </p:tgtEl>
                                        <p:attrNameLst>
                                          <p:attrName>style.visibility</p:attrName>
                                        </p:attrNameLst>
                                      </p:cBhvr>
                                      <p:to>
                                        <p:strVal val="visible"/>
                                      </p:to>
                                    </p:set>
                                  </p:childTnLst>
                                </p:cTn>
                              </p:par>
                            </p:childTnLst>
                          </p:cTn>
                        </p:par>
                        <p:par>
                          <p:cTn id="82" fill="hold">
                            <p:stCondLst>
                              <p:cond delay="4000"/>
                            </p:stCondLst>
                            <p:childTnLst>
                              <p:par>
                                <p:cTn id="83" presetID="1" presetClass="exit" presetSubtype="0" fill="hold" nodeType="afterEffect">
                                  <p:stCondLst>
                                    <p:cond delay="250"/>
                                  </p:stCondLst>
                                  <p:childTnLst>
                                    <p:set>
                                      <p:cBhvr>
                                        <p:cTn id="84" dur="1" fill="hold">
                                          <p:stCondLst>
                                            <p:cond delay="0"/>
                                          </p:stCondLst>
                                        </p:cTn>
                                        <p:tgtEl>
                                          <p:spTgt spid="32"/>
                                        </p:tgtEl>
                                        <p:attrNameLst>
                                          <p:attrName>style.visibility</p:attrName>
                                        </p:attrNameLst>
                                      </p:cBhvr>
                                      <p:to>
                                        <p:strVal val="hidden"/>
                                      </p:to>
                                    </p:set>
                                  </p:childTnLst>
                                </p:cTn>
                              </p:par>
                              <p:par>
                                <p:cTn id="85" presetID="1" presetClass="entr" presetSubtype="0" fill="hold" nodeType="withEffect">
                                  <p:stCondLst>
                                    <p:cond delay="250"/>
                                  </p:stCondLst>
                                  <p:childTnLst>
                                    <p:set>
                                      <p:cBhvr>
                                        <p:cTn id="86" dur="1" fill="hold">
                                          <p:stCondLst>
                                            <p:cond delay="0"/>
                                          </p:stCondLst>
                                        </p:cTn>
                                        <p:tgtEl>
                                          <p:spTgt spid="37"/>
                                        </p:tgtEl>
                                        <p:attrNameLst>
                                          <p:attrName>style.visibility</p:attrName>
                                        </p:attrNameLst>
                                      </p:cBhvr>
                                      <p:to>
                                        <p:strVal val="visible"/>
                                      </p:to>
                                    </p:set>
                                  </p:childTnLst>
                                </p:cTn>
                              </p:par>
                            </p:childTnLst>
                          </p:cTn>
                        </p:par>
                        <p:par>
                          <p:cTn id="87" fill="hold">
                            <p:stCondLst>
                              <p:cond delay="4250"/>
                            </p:stCondLst>
                            <p:childTnLst>
                              <p:par>
                                <p:cTn id="88" presetID="1" presetClass="exit" presetSubtype="0" fill="hold" nodeType="afterEffect">
                                  <p:stCondLst>
                                    <p:cond delay="25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ntr" presetSubtype="0" fill="hold" nodeType="withEffect">
                                  <p:stCondLst>
                                    <p:cond delay="250"/>
                                  </p:stCondLst>
                                  <p:childTnLst>
                                    <p:set>
                                      <p:cBhvr>
                                        <p:cTn id="91" dur="1" fill="hold">
                                          <p:stCondLst>
                                            <p:cond delay="0"/>
                                          </p:stCondLst>
                                        </p:cTn>
                                        <p:tgtEl>
                                          <p:spTgt spid="42"/>
                                        </p:tgtEl>
                                        <p:attrNameLst>
                                          <p:attrName>style.visibility</p:attrName>
                                        </p:attrNameLst>
                                      </p:cBhvr>
                                      <p:to>
                                        <p:strVal val="visible"/>
                                      </p:to>
                                    </p:set>
                                  </p:childTnLst>
                                </p:cTn>
                              </p:par>
                            </p:childTnLst>
                          </p:cTn>
                        </p:par>
                        <p:par>
                          <p:cTn id="92" fill="hold">
                            <p:stCondLst>
                              <p:cond delay="4500"/>
                            </p:stCondLst>
                            <p:childTnLst>
                              <p:par>
                                <p:cTn id="93" presetID="1" presetClass="exit" presetSubtype="0" fill="hold" nodeType="afterEffect">
                                  <p:stCondLst>
                                    <p:cond delay="250"/>
                                  </p:stCondLst>
                                  <p:childTnLst>
                                    <p:set>
                                      <p:cBhvr>
                                        <p:cTn id="94" dur="1" fill="hold">
                                          <p:stCondLst>
                                            <p:cond delay="0"/>
                                          </p:stCondLst>
                                        </p:cTn>
                                        <p:tgtEl>
                                          <p:spTgt spid="42"/>
                                        </p:tgtEl>
                                        <p:attrNameLst>
                                          <p:attrName>style.visibility</p:attrName>
                                        </p:attrNameLst>
                                      </p:cBhvr>
                                      <p:to>
                                        <p:strVal val="hidden"/>
                                      </p:to>
                                    </p:set>
                                  </p:childTnLst>
                                </p:cTn>
                              </p:par>
                              <p:par>
                                <p:cTn id="95" presetID="1" presetClass="entr" presetSubtype="0" fill="hold" nodeType="withEffect">
                                  <p:stCondLst>
                                    <p:cond delay="250"/>
                                  </p:stCondLst>
                                  <p:childTnLst>
                                    <p:set>
                                      <p:cBhvr>
                                        <p:cTn id="96" dur="1" fill="hold">
                                          <p:stCondLst>
                                            <p:cond delay="0"/>
                                          </p:stCondLst>
                                        </p:cTn>
                                        <p:tgtEl>
                                          <p:spTgt spid="47"/>
                                        </p:tgtEl>
                                        <p:attrNameLst>
                                          <p:attrName>style.visibility</p:attrName>
                                        </p:attrNameLst>
                                      </p:cBhvr>
                                      <p:to>
                                        <p:strVal val="visible"/>
                                      </p:to>
                                    </p:set>
                                  </p:childTnLst>
                                </p:cTn>
                              </p:par>
                            </p:childTnLst>
                          </p:cTn>
                        </p:par>
                        <p:par>
                          <p:cTn id="97" fill="hold">
                            <p:stCondLst>
                              <p:cond delay="4750"/>
                            </p:stCondLst>
                            <p:childTnLst>
                              <p:par>
                                <p:cTn id="98" presetID="1" presetClass="exit" presetSubtype="0" fill="hold" nodeType="afterEffect">
                                  <p:stCondLst>
                                    <p:cond delay="250"/>
                                  </p:stCondLst>
                                  <p:childTnLst>
                                    <p:set>
                                      <p:cBhvr>
                                        <p:cTn id="99" dur="1" fill="hold">
                                          <p:stCondLst>
                                            <p:cond delay="0"/>
                                          </p:stCondLst>
                                        </p:cTn>
                                        <p:tgtEl>
                                          <p:spTgt spid="47"/>
                                        </p:tgtEl>
                                        <p:attrNameLst>
                                          <p:attrName>style.visibility</p:attrName>
                                        </p:attrNameLst>
                                      </p:cBhvr>
                                      <p:to>
                                        <p:strVal val="hidden"/>
                                      </p:to>
                                    </p:set>
                                  </p:childTnLst>
                                </p:cTn>
                              </p:par>
                              <p:par>
                                <p:cTn id="100" presetID="1" presetClass="entr" presetSubtype="0" fill="hold" nodeType="withEffect">
                                  <p:stCondLst>
                                    <p:cond delay="250"/>
                                  </p:stCondLst>
                                  <p:childTnLst>
                                    <p:set>
                                      <p:cBhvr>
                                        <p:cTn id="101" dur="1" fill="hold">
                                          <p:stCondLst>
                                            <p:cond delay="0"/>
                                          </p:stCondLst>
                                        </p:cTn>
                                        <p:tgtEl>
                                          <p:spTgt spid="52"/>
                                        </p:tgtEl>
                                        <p:attrNameLst>
                                          <p:attrName>style.visibility</p:attrName>
                                        </p:attrNameLst>
                                      </p:cBhvr>
                                      <p:to>
                                        <p:strVal val="visible"/>
                                      </p:to>
                                    </p:set>
                                  </p:childTnLst>
                                </p:cTn>
                              </p:par>
                            </p:childTnLst>
                          </p:cTn>
                        </p:par>
                        <p:par>
                          <p:cTn id="102" fill="hold">
                            <p:stCondLst>
                              <p:cond delay="5000"/>
                            </p:stCondLst>
                            <p:childTnLst>
                              <p:par>
                                <p:cTn id="103" presetID="1" presetClass="exit" presetSubtype="0" fill="hold" nodeType="afterEffect">
                                  <p:stCondLst>
                                    <p:cond delay="250"/>
                                  </p:stCondLst>
                                  <p:childTnLst>
                                    <p:set>
                                      <p:cBhvr>
                                        <p:cTn id="104" dur="1" fill="hold">
                                          <p:stCondLst>
                                            <p:cond delay="0"/>
                                          </p:stCondLst>
                                        </p:cTn>
                                        <p:tgtEl>
                                          <p:spTgt spid="52"/>
                                        </p:tgtEl>
                                        <p:attrNameLst>
                                          <p:attrName>style.visibility</p:attrName>
                                        </p:attrNameLst>
                                      </p:cBhvr>
                                      <p:to>
                                        <p:strVal val="hidden"/>
                                      </p:to>
                                    </p:set>
                                  </p:childTnLst>
                                </p:cTn>
                              </p:par>
                              <p:par>
                                <p:cTn id="105" presetID="1" presetClass="entr" presetSubtype="0" fill="hold" nodeType="withEffect">
                                  <p:stCondLst>
                                    <p:cond delay="250"/>
                                  </p:stCondLst>
                                  <p:childTnLst>
                                    <p:set>
                                      <p:cBhvr>
                                        <p:cTn id="106" dur="1" fill="hold">
                                          <p:stCondLst>
                                            <p:cond delay="0"/>
                                          </p:stCondLst>
                                        </p:cTn>
                                        <p:tgtEl>
                                          <p:spTgt spid="62"/>
                                        </p:tgtEl>
                                        <p:attrNameLst>
                                          <p:attrName>style.visibility</p:attrName>
                                        </p:attrNameLst>
                                      </p:cBhvr>
                                      <p:to>
                                        <p:strVal val="visible"/>
                                      </p:to>
                                    </p:set>
                                  </p:childTnLst>
                                </p:cTn>
                              </p:par>
                            </p:childTnLst>
                          </p:cTn>
                        </p:par>
                        <p:par>
                          <p:cTn id="107" fill="hold">
                            <p:stCondLst>
                              <p:cond delay="5250"/>
                            </p:stCondLst>
                            <p:childTnLst>
                              <p:par>
                                <p:cTn id="108" presetID="1" presetClass="exit" presetSubtype="0" fill="hold" nodeType="afterEffect">
                                  <p:stCondLst>
                                    <p:cond delay="250"/>
                                  </p:stCondLst>
                                  <p:childTnLst>
                                    <p:set>
                                      <p:cBhvr>
                                        <p:cTn id="109" dur="1" fill="hold">
                                          <p:stCondLst>
                                            <p:cond delay="0"/>
                                          </p:stCondLst>
                                        </p:cTn>
                                        <p:tgtEl>
                                          <p:spTgt spid="62"/>
                                        </p:tgtEl>
                                        <p:attrNameLst>
                                          <p:attrName>style.visibility</p:attrName>
                                        </p:attrNameLst>
                                      </p:cBhvr>
                                      <p:to>
                                        <p:strVal val="hidden"/>
                                      </p:to>
                                    </p:set>
                                  </p:childTnLst>
                                </p:cTn>
                              </p:par>
                              <p:par>
                                <p:cTn id="110" presetID="1" presetClass="entr" presetSubtype="0" fill="hold" nodeType="withEffect">
                                  <p:stCondLst>
                                    <p:cond delay="250"/>
                                  </p:stCondLst>
                                  <p:childTnLst>
                                    <p:set>
                                      <p:cBhvr>
                                        <p:cTn id="111" dur="1" fill="hold">
                                          <p:stCondLst>
                                            <p:cond delay="0"/>
                                          </p:stCondLst>
                                        </p:cTn>
                                        <p:tgtEl>
                                          <p:spTgt spid="67"/>
                                        </p:tgtEl>
                                        <p:attrNameLst>
                                          <p:attrName>style.visibility</p:attrName>
                                        </p:attrNameLst>
                                      </p:cBhvr>
                                      <p:to>
                                        <p:strVal val="visible"/>
                                      </p:to>
                                    </p:set>
                                  </p:childTnLst>
                                </p:cTn>
                              </p:par>
                            </p:childTnLst>
                          </p:cTn>
                        </p:par>
                        <p:par>
                          <p:cTn id="112" fill="hold">
                            <p:stCondLst>
                              <p:cond delay="5500"/>
                            </p:stCondLst>
                            <p:childTnLst>
                              <p:par>
                                <p:cTn id="113" presetID="1" presetClass="exit" presetSubtype="0" fill="hold" nodeType="afterEffect">
                                  <p:stCondLst>
                                    <p:cond delay="250"/>
                                  </p:stCondLst>
                                  <p:childTnLst>
                                    <p:set>
                                      <p:cBhvr>
                                        <p:cTn id="114" dur="1" fill="hold">
                                          <p:stCondLst>
                                            <p:cond delay="0"/>
                                          </p:stCondLst>
                                        </p:cTn>
                                        <p:tgtEl>
                                          <p:spTgt spid="67"/>
                                        </p:tgtEl>
                                        <p:attrNameLst>
                                          <p:attrName>style.visibility</p:attrName>
                                        </p:attrNameLst>
                                      </p:cBhvr>
                                      <p:to>
                                        <p:strVal val="hidden"/>
                                      </p:to>
                                    </p:set>
                                  </p:childTnLst>
                                </p:cTn>
                              </p:par>
                              <p:par>
                                <p:cTn id="115" presetID="1" presetClass="entr" presetSubtype="0" fill="hold" nodeType="withEffect">
                                  <p:stCondLst>
                                    <p:cond delay="250"/>
                                  </p:stCondLst>
                                  <p:childTnLst>
                                    <p:set>
                                      <p:cBhvr>
                                        <p:cTn id="116" dur="1" fill="hold">
                                          <p:stCondLst>
                                            <p:cond delay="0"/>
                                          </p:stCondLst>
                                        </p:cTn>
                                        <p:tgtEl>
                                          <p:spTgt spid="72"/>
                                        </p:tgtEl>
                                        <p:attrNameLst>
                                          <p:attrName>style.visibility</p:attrName>
                                        </p:attrNameLst>
                                      </p:cBhvr>
                                      <p:to>
                                        <p:strVal val="visible"/>
                                      </p:to>
                                    </p:set>
                                  </p:childTnLst>
                                </p:cTn>
                              </p:par>
                            </p:childTnLst>
                          </p:cTn>
                        </p:par>
                        <p:par>
                          <p:cTn id="117" fill="hold">
                            <p:stCondLst>
                              <p:cond delay="5750"/>
                            </p:stCondLst>
                            <p:childTnLst>
                              <p:par>
                                <p:cTn id="118" presetID="1" presetClass="exit" presetSubtype="0" fill="hold" nodeType="afterEffect">
                                  <p:stCondLst>
                                    <p:cond delay="250"/>
                                  </p:stCondLst>
                                  <p:childTnLst>
                                    <p:set>
                                      <p:cBhvr>
                                        <p:cTn id="119" dur="1" fill="hold">
                                          <p:stCondLst>
                                            <p:cond delay="0"/>
                                          </p:stCondLst>
                                        </p:cTn>
                                        <p:tgtEl>
                                          <p:spTgt spid="72"/>
                                        </p:tgtEl>
                                        <p:attrNameLst>
                                          <p:attrName>style.visibility</p:attrName>
                                        </p:attrNameLst>
                                      </p:cBhvr>
                                      <p:to>
                                        <p:strVal val="hidden"/>
                                      </p:to>
                                    </p:set>
                                  </p:childTnLst>
                                </p:cTn>
                              </p:par>
                              <p:par>
                                <p:cTn id="120" presetID="1" presetClass="entr" presetSubtype="0" fill="hold" nodeType="withEffect">
                                  <p:stCondLst>
                                    <p:cond delay="250"/>
                                  </p:stCondLst>
                                  <p:childTnLst>
                                    <p:set>
                                      <p:cBhvr>
                                        <p:cTn id="121" dur="1" fill="hold">
                                          <p:stCondLst>
                                            <p:cond delay="0"/>
                                          </p:stCondLst>
                                        </p:cTn>
                                        <p:tgtEl>
                                          <p:spTgt spid="77"/>
                                        </p:tgtEl>
                                        <p:attrNameLst>
                                          <p:attrName>style.visibility</p:attrName>
                                        </p:attrNameLst>
                                      </p:cBhvr>
                                      <p:to>
                                        <p:strVal val="visible"/>
                                      </p:to>
                                    </p:set>
                                  </p:childTnLst>
                                </p:cTn>
                              </p:par>
                            </p:childTnLst>
                          </p:cTn>
                        </p:par>
                        <p:par>
                          <p:cTn id="122" fill="hold">
                            <p:stCondLst>
                              <p:cond delay="6000"/>
                            </p:stCondLst>
                            <p:childTnLst>
                              <p:par>
                                <p:cTn id="123" presetID="1" presetClass="exit" presetSubtype="0" fill="hold" nodeType="afterEffect">
                                  <p:stCondLst>
                                    <p:cond delay="250"/>
                                  </p:stCondLst>
                                  <p:childTnLst>
                                    <p:set>
                                      <p:cBhvr>
                                        <p:cTn id="124" dur="1" fill="hold">
                                          <p:stCondLst>
                                            <p:cond delay="0"/>
                                          </p:stCondLst>
                                        </p:cTn>
                                        <p:tgtEl>
                                          <p:spTgt spid="77"/>
                                        </p:tgtEl>
                                        <p:attrNameLst>
                                          <p:attrName>style.visibility</p:attrName>
                                        </p:attrNameLst>
                                      </p:cBhvr>
                                      <p:to>
                                        <p:strVal val="hidden"/>
                                      </p:to>
                                    </p:set>
                                  </p:childTnLst>
                                </p:cTn>
                              </p:par>
                              <p:par>
                                <p:cTn id="125" presetID="1" presetClass="entr" presetSubtype="0" fill="hold" nodeType="withEffect">
                                  <p:stCondLst>
                                    <p:cond delay="250"/>
                                  </p:stCondLst>
                                  <p:childTnLst>
                                    <p:set>
                                      <p:cBhvr>
                                        <p:cTn id="126" dur="1" fill="hold">
                                          <p:stCondLst>
                                            <p:cond delay="0"/>
                                          </p:stCondLst>
                                        </p:cTn>
                                        <p:tgtEl>
                                          <p:spTgt spid="82"/>
                                        </p:tgtEl>
                                        <p:attrNameLst>
                                          <p:attrName>style.visibility</p:attrName>
                                        </p:attrNameLst>
                                      </p:cBhvr>
                                      <p:to>
                                        <p:strVal val="visible"/>
                                      </p:to>
                                    </p:set>
                                  </p:childTnLst>
                                </p:cTn>
                              </p:par>
                            </p:childTnLst>
                          </p:cTn>
                        </p:par>
                        <p:par>
                          <p:cTn id="127" fill="hold">
                            <p:stCondLst>
                              <p:cond delay="6250"/>
                            </p:stCondLst>
                            <p:childTnLst>
                              <p:par>
                                <p:cTn id="128" presetID="45" presetClass="entr" presetSubtype="0" fill="hold" nodeType="afterEffect">
                                  <p:stCondLst>
                                    <p:cond delay="4000"/>
                                  </p:stCondLst>
                                  <p:childTnLst>
                                    <p:set>
                                      <p:cBhvr>
                                        <p:cTn id="129" dur="1" fill="hold">
                                          <p:stCondLst>
                                            <p:cond delay="0"/>
                                          </p:stCondLst>
                                        </p:cTn>
                                        <p:tgtEl>
                                          <p:spTgt spid="5">
                                            <p:txEl>
                                              <p:pRg st="3" end="3"/>
                                            </p:txEl>
                                          </p:spTgt>
                                        </p:tgtEl>
                                        <p:attrNameLst>
                                          <p:attrName>style.visibility</p:attrName>
                                        </p:attrNameLst>
                                      </p:cBhvr>
                                      <p:to>
                                        <p:strVal val="visible"/>
                                      </p:to>
                                    </p:set>
                                    <p:animEffect transition="in" filter="fade">
                                      <p:cBhvr>
                                        <p:cTn id="130" dur="2000"/>
                                        <p:tgtEl>
                                          <p:spTgt spid="5">
                                            <p:txEl>
                                              <p:pRg st="3" end="3"/>
                                            </p:txEl>
                                          </p:spTgt>
                                        </p:tgtEl>
                                      </p:cBhvr>
                                    </p:animEffect>
                                    <p:anim calcmode="lin" valueType="num">
                                      <p:cBhvr>
                                        <p:cTn id="131"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132"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133" fill="hold">
                            <p:stCondLst>
                              <p:cond delay="12250"/>
                            </p:stCondLst>
                            <p:childTnLst>
                              <p:par>
                                <p:cTn id="134" presetID="53" presetClass="entr" presetSubtype="16" fill="hold" nodeType="afterEffect">
                                  <p:stCondLst>
                                    <p:cond delay="1000"/>
                                  </p:stCondLst>
                                  <p:childTnLst>
                                    <p:set>
                                      <p:cBhvr>
                                        <p:cTn id="135" dur="1" fill="hold">
                                          <p:stCondLst>
                                            <p:cond delay="0"/>
                                          </p:stCondLst>
                                        </p:cTn>
                                        <p:tgtEl>
                                          <p:spTgt spid="5">
                                            <p:txEl>
                                              <p:pRg st="4" end="4"/>
                                            </p:txEl>
                                          </p:spTgt>
                                        </p:tgtEl>
                                        <p:attrNameLst>
                                          <p:attrName>style.visibility</p:attrName>
                                        </p:attrNameLst>
                                      </p:cBhvr>
                                      <p:to>
                                        <p:strVal val="visible"/>
                                      </p:to>
                                    </p:set>
                                    <p:anim calcmode="lin" valueType="num">
                                      <p:cBhvr>
                                        <p:cTn id="13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7"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kumimoji="1" lang="ja-JP" altLang="en-US" dirty="0" smtClean="0"/>
              <a:t>波の伝わりと媒質の振動</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kumimoji="1" lang="en-US" altLang="ja-JP" dirty="0" smtClean="0"/>
              <a:t>〔</a:t>
            </a:r>
            <a:r>
              <a:rPr lang="ja-JP" altLang="en-US" dirty="0" smtClean="0"/>
              <a:t>水面波の観察（その２）</a:t>
            </a:r>
            <a:r>
              <a:rPr kumimoji="1" lang="en-US" altLang="ja-JP" dirty="0" smtClean="0"/>
              <a:t>〕</a:t>
            </a:r>
          </a:p>
          <a:p>
            <a:pPr marL="0" indent="0">
              <a:buNone/>
            </a:pPr>
            <a:r>
              <a:rPr lang="ja-JP" altLang="en-US" dirty="0"/>
              <a:t>　</a:t>
            </a:r>
            <a:r>
              <a:rPr lang="ja-JP" altLang="en-US" dirty="0" smtClean="0"/>
              <a:t>もう一度見てみましょう。水面波</a:t>
            </a:r>
            <a:r>
              <a:rPr lang="ja-JP" altLang="en-US" dirty="0"/>
              <a:t>がつぎつぎと伝わっているとき</a:t>
            </a:r>
            <a:r>
              <a:rPr lang="ja-JP" altLang="en-US" dirty="0" smtClean="0"/>
              <a:t>、木の葉は</a:t>
            </a:r>
            <a:r>
              <a:rPr lang="ja-JP" altLang="en-US" dirty="0">
                <a:solidFill>
                  <a:srgbClr val="FF0000"/>
                </a:solidFill>
              </a:rPr>
              <a:t>波が一つ通過するごとに上下に</a:t>
            </a:r>
            <a:r>
              <a:rPr lang="ja-JP" altLang="en-US" dirty="0" smtClean="0">
                <a:solidFill>
                  <a:srgbClr val="FF0000"/>
                </a:solidFill>
              </a:rPr>
              <a:t>一回ずつ振動</a:t>
            </a:r>
            <a:r>
              <a:rPr lang="ja-JP" altLang="en-US" dirty="0"/>
              <a:t>をして</a:t>
            </a:r>
            <a:r>
              <a:rPr lang="ja-JP" altLang="en-US" dirty="0" smtClean="0"/>
              <a:t>いるのがわかりますか。</a:t>
            </a:r>
            <a:endParaRPr lang="en-US" altLang="ja-JP" dirty="0" smtClean="0"/>
          </a:p>
          <a:p>
            <a:pPr marL="0" indent="0">
              <a:buNone/>
            </a:pPr>
            <a:r>
              <a:rPr lang="ja-JP" altLang="en-US" dirty="0"/>
              <a:t>　</a:t>
            </a:r>
            <a:r>
              <a:rPr lang="ja-JP" altLang="en-US" dirty="0" smtClean="0"/>
              <a:t>すなわち・・・</a:t>
            </a:r>
            <a:endParaRPr lang="en-US" altLang="ja-JP" dirty="0" smtClean="0"/>
          </a:p>
          <a:p>
            <a:pPr marL="0" indent="0">
              <a:buNone/>
            </a:pPr>
            <a:r>
              <a:rPr lang="ja-JP" altLang="en-US" dirty="0" smtClean="0">
                <a:solidFill>
                  <a:srgbClr val="FF0000"/>
                </a:solidFill>
              </a:rPr>
              <a:t>　媒質中を波が一つ通過するごとに媒質の各点は一回だけ振動するのです。</a:t>
            </a:r>
            <a:endParaRPr lang="en-US" altLang="ja-JP" dirty="0">
              <a:solidFill>
                <a:srgbClr val="FF0000"/>
              </a:solidFill>
            </a:endParaRPr>
          </a:p>
          <a:p>
            <a:pPr marL="0" indent="0">
              <a:buNone/>
            </a:pPr>
            <a:r>
              <a:rPr lang="ja-JP" altLang="en-US" dirty="0" smtClean="0"/>
              <a:t>　　</a:t>
            </a:r>
            <a:r>
              <a:rPr lang="ja-JP" altLang="en-US" sz="3600" dirty="0" smtClean="0">
                <a:solidFill>
                  <a:srgbClr val="FF0000"/>
                </a:solidFill>
              </a:rPr>
              <a:t>（これも非常に重要）</a:t>
            </a:r>
            <a:endParaRPr lang="en-US" altLang="ja-JP" sz="3600" dirty="0">
              <a:solidFill>
                <a:srgbClr val="FF0000"/>
              </a:solidFill>
            </a:endParaRPr>
          </a:p>
          <a:p>
            <a:pPr marL="0" indent="0">
              <a:buNone/>
            </a:pPr>
            <a:endParaRPr kumimoji="1" lang="en-US" altLang="ja-JP" dirty="0" smtClean="0">
              <a:solidFill>
                <a:srgbClr val="FF0000"/>
              </a:solidFill>
            </a:endParaRPr>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4</a:t>
            </a:fld>
            <a:endParaRPr kumimoji="1" lang="ja-JP" altLang="en-US"/>
          </a:p>
        </p:txBody>
      </p:sp>
      <p:sp>
        <p:nvSpPr>
          <p:cNvPr id="2" name="コンテンツ プレースホルダー 1"/>
          <p:cNvSpPr>
            <a:spLocks noGrp="1"/>
          </p:cNvSpPr>
          <p:nvPr>
            <p:ph sz="half" idx="2"/>
          </p:nvPr>
        </p:nvSpPr>
        <p:spPr>
          <a:xfrm>
            <a:off x="6172200" y="4653023"/>
            <a:ext cx="5181600" cy="1523940"/>
          </a:xfrm>
        </p:spPr>
        <p:txBody>
          <a:bodyPr>
            <a:normAutofit/>
          </a:bodyPr>
          <a:lstStyle/>
          <a:p>
            <a:endParaRPr kumimoji="1" lang="ja-JP" altLang="en-US" dirty="0"/>
          </a:p>
        </p:txBody>
      </p:sp>
      <p:grpSp>
        <p:nvGrpSpPr>
          <p:cNvPr id="10" name="グループ化 9"/>
          <p:cNvGrpSpPr/>
          <p:nvPr/>
        </p:nvGrpSpPr>
        <p:grpSpPr>
          <a:xfrm>
            <a:off x="6547119" y="2155001"/>
            <a:ext cx="4682134" cy="996784"/>
            <a:chOff x="0" y="0"/>
            <a:chExt cx="4682134" cy="996784"/>
          </a:xfrm>
        </p:grpSpPr>
        <p:pic>
          <p:nvPicPr>
            <p:cNvPr id="11" name="図 10"/>
            <p:cNvPicPr>
              <a:picLocks noChangeAspect="1"/>
            </p:cNvPicPr>
            <p:nvPr/>
          </p:nvPicPr>
          <p:blipFill>
            <a:blip r:embed="rId2"/>
            <a:stretch>
              <a:fillRect/>
            </a:stretch>
          </p:blipFill>
          <p:spPr>
            <a:xfrm>
              <a:off x="0" y="0"/>
              <a:ext cx="4682134" cy="996784"/>
            </a:xfrm>
            <a:prstGeom prst="rect">
              <a:avLst/>
            </a:prstGeom>
          </p:spPr>
        </p:pic>
        <p:grpSp>
          <p:nvGrpSpPr>
            <p:cNvPr id="12" name="グループ化 11"/>
            <p:cNvGrpSpPr/>
            <p:nvPr/>
          </p:nvGrpSpPr>
          <p:grpSpPr>
            <a:xfrm>
              <a:off x="2559050" y="419100"/>
              <a:ext cx="107950" cy="158750"/>
              <a:chOff x="2559050" y="419100"/>
              <a:chExt cx="107950" cy="158750"/>
            </a:xfrm>
          </p:grpSpPr>
          <p:sp>
            <p:nvSpPr>
              <p:cNvPr id="15" name="斜め縞 14"/>
              <p:cNvSpPr/>
              <p:nvPr/>
            </p:nvSpPr>
            <p:spPr>
              <a:xfrm>
                <a:off x="2559050" y="431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6" name="斜め縞 15"/>
              <p:cNvSpPr/>
              <p:nvPr/>
            </p:nvSpPr>
            <p:spPr>
              <a:xfrm flipH="1" flipV="1">
                <a:off x="2571750" y="419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17" name="グループ化 16"/>
          <p:cNvGrpSpPr/>
          <p:nvPr/>
        </p:nvGrpSpPr>
        <p:grpSpPr>
          <a:xfrm>
            <a:off x="6547119" y="2148734"/>
            <a:ext cx="4682134" cy="996784"/>
            <a:chOff x="0" y="0"/>
            <a:chExt cx="4682134" cy="996784"/>
          </a:xfrm>
        </p:grpSpPr>
        <p:pic>
          <p:nvPicPr>
            <p:cNvPr id="18" name="図 17"/>
            <p:cNvPicPr>
              <a:picLocks noChangeAspect="1"/>
            </p:cNvPicPr>
            <p:nvPr/>
          </p:nvPicPr>
          <p:blipFill>
            <a:blip r:embed="rId2"/>
            <a:stretch>
              <a:fillRect/>
            </a:stretch>
          </p:blipFill>
          <p:spPr>
            <a:xfrm>
              <a:off x="0" y="0"/>
              <a:ext cx="4682134" cy="996784"/>
            </a:xfrm>
            <a:prstGeom prst="rect">
              <a:avLst/>
            </a:prstGeom>
          </p:spPr>
        </p:pic>
        <p:grpSp>
          <p:nvGrpSpPr>
            <p:cNvPr id="19" name="グループ化 18"/>
            <p:cNvGrpSpPr/>
            <p:nvPr/>
          </p:nvGrpSpPr>
          <p:grpSpPr>
            <a:xfrm>
              <a:off x="2559050" y="419100"/>
              <a:ext cx="107950" cy="158750"/>
              <a:chOff x="2559050" y="419100"/>
              <a:chExt cx="107950" cy="158750"/>
            </a:xfrm>
          </p:grpSpPr>
          <p:sp>
            <p:nvSpPr>
              <p:cNvPr id="20" name="斜め縞 19"/>
              <p:cNvSpPr/>
              <p:nvPr/>
            </p:nvSpPr>
            <p:spPr>
              <a:xfrm>
                <a:off x="2559050" y="431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斜め縞 20"/>
              <p:cNvSpPr/>
              <p:nvPr/>
            </p:nvSpPr>
            <p:spPr>
              <a:xfrm flipH="1" flipV="1">
                <a:off x="2571750" y="419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22" name="グループ化 21"/>
          <p:cNvGrpSpPr/>
          <p:nvPr/>
        </p:nvGrpSpPr>
        <p:grpSpPr>
          <a:xfrm>
            <a:off x="6547119" y="2149075"/>
            <a:ext cx="4682134" cy="1008977"/>
            <a:chOff x="0" y="0"/>
            <a:chExt cx="4682134" cy="1008977"/>
          </a:xfrm>
        </p:grpSpPr>
        <p:pic>
          <p:nvPicPr>
            <p:cNvPr id="23" name="図 22"/>
            <p:cNvPicPr>
              <a:picLocks noChangeAspect="1"/>
            </p:cNvPicPr>
            <p:nvPr/>
          </p:nvPicPr>
          <p:blipFill>
            <a:blip r:embed="rId3"/>
            <a:stretch>
              <a:fillRect/>
            </a:stretch>
          </p:blipFill>
          <p:spPr>
            <a:xfrm>
              <a:off x="0" y="0"/>
              <a:ext cx="4682134" cy="1008977"/>
            </a:xfrm>
            <a:prstGeom prst="rect">
              <a:avLst/>
            </a:prstGeom>
          </p:spPr>
        </p:pic>
        <p:grpSp>
          <p:nvGrpSpPr>
            <p:cNvPr id="24" name="グループ化 23"/>
            <p:cNvGrpSpPr/>
            <p:nvPr/>
          </p:nvGrpSpPr>
          <p:grpSpPr>
            <a:xfrm>
              <a:off x="2559050" y="279400"/>
              <a:ext cx="107950" cy="158750"/>
              <a:chOff x="2559050" y="279400"/>
              <a:chExt cx="107950" cy="158750"/>
            </a:xfrm>
          </p:grpSpPr>
          <p:sp>
            <p:nvSpPr>
              <p:cNvPr id="25" name="斜め縞 24"/>
              <p:cNvSpPr/>
              <p:nvPr/>
            </p:nvSpPr>
            <p:spPr>
              <a:xfrm>
                <a:off x="2559050" y="292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6" name="斜め縞 25"/>
              <p:cNvSpPr/>
              <p:nvPr/>
            </p:nvSpPr>
            <p:spPr>
              <a:xfrm flipH="1" flipV="1">
                <a:off x="2571750" y="2794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27" name="グループ化 26"/>
          <p:cNvGrpSpPr/>
          <p:nvPr/>
        </p:nvGrpSpPr>
        <p:grpSpPr>
          <a:xfrm>
            <a:off x="6547119" y="2142467"/>
            <a:ext cx="4682134" cy="996784"/>
            <a:chOff x="0" y="0"/>
            <a:chExt cx="4682134" cy="996784"/>
          </a:xfrm>
        </p:grpSpPr>
        <p:pic>
          <p:nvPicPr>
            <p:cNvPr id="28" name="図 27"/>
            <p:cNvPicPr>
              <a:picLocks noChangeAspect="1"/>
            </p:cNvPicPr>
            <p:nvPr/>
          </p:nvPicPr>
          <p:blipFill>
            <a:blip r:embed="rId4"/>
            <a:stretch>
              <a:fillRect/>
            </a:stretch>
          </p:blipFill>
          <p:spPr>
            <a:xfrm>
              <a:off x="0" y="0"/>
              <a:ext cx="4682134" cy="996784"/>
            </a:xfrm>
            <a:prstGeom prst="rect">
              <a:avLst/>
            </a:prstGeom>
          </p:spPr>
        </p:pic>
        <p:grpSp>
          <p:nvGrpSpPr>
            <p:cNvPr id="29" name="グループ化 28"/>
            <p:cNvGrpSpPr/>
            <p:nvPr/>
          </p:nvGrpSpPr>
          <p:grpSpPr>
            <a:xfrm>
              <a:off x="2559050" y="209550"/>
              <a:ext cx="107950" cy="158750"/>
              <a:chOff x="2559050" y="209550"/>
              <a:chExt cx="107950" cy="158750"/>
            </a:xfrm>
          </p:grpSpPr>
          <p:sp>
            <p:nvSpPr>
              <p:cNvPr id="30" name="斜め縞 29"/>
              <p:cNvSpPr/>
              <p:nvPr/>
            </p:nvSpPr>
            <p:spPr>
              <a:xfrm>
                <a:off x="2559050" y="2222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1" name="斜め縞 30"/>
              <p:cNvSpPr/>
              <p:nvPr/>
            </p:nvSpPr>
            <p:spPr>
              <a:xfrm flipH="1" flipV="1">
                <a:off x="2571750" y="2095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32" name="グループ化 31"/>
          <p:cNvGrpSpPr/>
          <p:nvPr/>
        </p:nvGrpSpPr>
        <p:grpSpPr>
          <a:xfrm>
            <a:off x="6547119" y="2136200"/>
            <a:ext cx="4682134" cy="1002880"/>
            <a:chOff x="0" y="0"/>
            <a:chExt cx="4682134" cy="1002880"/>
          </a:xfrm>
        </p:grpSpPr>
        <p:pic>
          <p:nvPicPr>
            <p:cNvPr id="33" name="図 32"/>
            <p:cNvPicPr>
              <a:picLocks noChangeAspect="1"/>
            </p:cNvPicPr>
            <p:nvPr/>
          </p:nvPicPr>
          <p:blipFill>
            <a:blip r:embed="rId5"/>
            <a:stretch>
              <a:fillRect/>
            </a:stretch>
          </p:blipFill>
          <p:spPr>
            <a:xfrm>
              <a:off x="0" y="0"/>
              <a:ext cx="4682134" cy="1002880"/>
            </a:xfrm>
            <a:prstGeom prst="rect">
              <a:avLst/>
            </a:prstGeom>
          </p:spPr>
        </p:pic>
        <p:grpSp>
          <p:nvGrpSpPr>
            <p:cNvPr id="34" name="グループ化 33"/>
            <p:cNvGrpSpPr/>
            <p:nvPr/>
          </p:nvGrpSpPr>
          <p:grpSpPr>
            <a:xfrm>
              <a:off x="2546350" y="171450"/>
              <a:ext cx="107950" cy="158750"/>
              <a:chOff x="2546350" y="171450"/>
              <a:chExt cx="107950" cy="158750"/>
            </a:xfrm>
          </p:grpSpPr>
          <p:sp>
            <p:nvSpPr>
              <p:cNvPr id="35" name="斜め縞 34"/>
              <p:cNvSpPr/>
              <p:nvPr/>
            </p:nvSpPr>
            <p:spPr>
              <a:xfrm>
                <a:off x="2546350" y="1841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6" name="斜め縞 35"/>
              <p:cNvSpPr/>
              <p:nvPr/>
            </p:nvSpPr>
            <p:spPr>
              <a:xfrm flipH="1" flipV="1">
                <a:off x="2559050" y="1714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37" name="グループ化 36"/>
          <p:cNvGrpSpPr/>
          <p:nvPr/>
        </p:nvGrpSpPr>
        <p:grpSpPr>
          <a:xfrm>
            <a:off x="6553216" y="2142467"/>
            <a:ext cx="4676037" cy="1008977"/>
            <a:chOff x="0" y="0"/>
            <a:chExt cx="4676037" cy="1008977"/>
          </a:xfrm>
        </p:grpSpPr>
        <p:pic>
          <p:nvPicPr>
            <p:cNvPr id="38" name="図 37"/>
            <p:cNvPicPr>
              <a:picLocks noChangeAspect="1"/>
            </p:cNvPicPr>
            <p:nvPr/>
          </p:nvPicPr>
          <p:blipFill>
            <a:blip r:embed="rId6"/>
            <a:stretch>
              <a:fillRect/>
            </a:stretch>
          </p:blipFill>
          <p:spPr>
            <a:xfrm>
              <a:off x="0" y="0"/>
              <a:ext cx="4676037" cy="1008977"/>
            </a:xfrm>
            <a:prstGeom prst="rect">
              <a:avLst/>
            </a:prstGeom>
          </p:spPr>
        </p:pic>
        <p:grpSp>
          <p:nvGrpSpPr>
            <p:cNvPr id="39" name="グループ化 38"/>
            <p:cNvGrpSpPr/>
            <p:nvPr/>
          </p:nvGrpSpPr>
          <p:grpSpPr>
            <a:xfrm>
              <a:off x="2552700" y="209550"/>
              <a:ext cx="107950" cy="158750"/>
              <a:chOff x="2552700" y="209550"/>
              <a:chExt cx="107950" cy="158750"/>
            </a:xfrm>
          </p:grpSpPr>
          <p:sp>
            <p:nvSpPr>
              <p:cNvPr id="40" name="斜め縞 39"/>
              <p:cNvSpPr/>
              <p:nvPr/>
            </p:nvSpPr>
            <p:spPr>
              <a:xfrm>
                <a:off x="2552700" y="2222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1" name="斜め縞 40"/>
              <p:cNvSpPr/>
              <p:nvPr/>
            </p:nvSpPr>
            <p:spPr>
              <a:xfrm flipH="1" flipV="1">
                <a:off x="2565400" y="2095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42" name="グループ化 41"/>
          <p:cNvGrpSpPr/>
          <p:nvPr/>
        </p:nvGrpSpPr>
        <p:grpSpPr>
          <a:xfrm>
            <a:off x="6547119" y="2136200"/>
            <a:ext cx="4676037" cy="1002880"/>
            <a:chOff x="0" y="0"/>
            <a:chExt cx="4676037" cy="1002880"/>
          </a:xfrm>
        </p:grpSpPr>
        <p:pic>
          <p:nvPicPr>
            <p:cNvPr id="43" name="図 42"/>
            <p:cNvPicPr>
              <a:picLocks noChangeAspect="1"/>
            </p:cNvPicPr>
            <p:nvPr/>
          </p:nvPicPr>
          <p:blipFill>
            <a:blip r:embed="rId7"/>
            <a:stretch>
              <a:fillRect/>
            </a:stretch>
          </p:blipFill>
          <p:spPr>
            <a:xfrm>
              <a:off x="0" y="0"/>
              <a:ext cx="4676037" cy="1002880"/>
            </a:xfrm>
            <a:prstGeom prst="rect">
              <a:avLst/>
            </a:prstGeom>
          </p:spPr>
        </p:pic>
        <p:grpSp>
          <p:nvGrpSpPr>
            <p:cNvPr id="44" name="グループ化 43"/>
            <p:cNvGrpSpPr/>
            <p:nvPr/>
          </p:nvGrpSpPr>
          <p:grpSpPr>
            <a:xfrm>
              <a:off x="2559050" y="304800"/>
              <a:ext cx="107950" cy="158750"/>
              <a:chOff x="2559050" y="304800"/>
              <a:chExt cx="107950" cy="158750"/>
            </a:xfrm>
          </p:grpSpPr>
          <p:sp>
            <p:nvSpPr>
              <p:cNvPr id="45" name="斜め縞 44"/>
              <p:cNvSpPr/>
              <p:nvPr/>
            </p:nvSpPr>
            <p:spPr>
              <a:xfrm>
                <a:off x="2559050" y="317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6" name="斜め縞 45"/>
              <p:cNvSpPr/>
              <p:nvPr/>
            </p:nvSpPr>
            <p:spPr>
              <a:xfrm flipH="1" flipV="1">
                <a:off x="2571750" y="304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47" name="グループ化 46"/>
          <p:cNvGrpSpPr/>
          <p:nvPr/>
        </p:nvGrpSpPr>
        <p:grpSpPr>
          <a:xfrm>
            <a:off x="6553216" y="2142809"/>
            <a:ext cx="4682134" cy="1002880"/>
            <a:chOff x="0" y="0"/>
            <a:chExt cx="4682134" cy="1002880"/>
          </a:xfrm>
        </p:grpSpPr>
        <p:pic>
          <p:nvPicPr>
            <p:cNvPr id="48" name="図 47"/>
            <p:cNvPicPr>
              <a:picLocks noChangeAspect="1"/>
            </p:cNvPicPr>
            <p:nvPr/>
          </p:nvPicPr>
          <p:blipFill>
            <a:blip r:embed="rId8"/>
            <a:stretch>
              <a:fillRect/>
            </a:stretch>
          </p:blipFill>
          <p:spPr>
            <a:xfrm>
              <a:off x="0" y="0"/>
              <a:ext cx="4682134" cy="1002880"/>
            </a:xfrm>
            <a:prstGeom prst="rect">
              <a:avLst/>
            </a:prstGeom>
          </p:spPr>
        </p:pic>
        <p:grpSp>
          <p:nvGrpSpPr>
            <p:cNvPr id="49" name="グループ化 48"/>
            <p:cNvGrpSpPr/>
            <p:nvPr/>
          </p:nvGrpSpPr>
          <p:grpSpPr>
            <a:xfrm>
              <a:off x="2552700" y="444500"/>
              <a:ext cx="107950" cy="158750"/>
              <a:chOff x="2552700" y="444500"/>
              <a:chExt cx="107950" cy="158750"/>
            </a:xfrm>
          </p:grpSpPr>
          <p:sp>
            <p:nvSpPr>
              <p:cNvPr id="50" name="斜め縞 49"/>
              <p:cNvSpPr/>
              <p:nvPr/>
            </p:nvSpPr>
            <p:spPr>
              <a:xfrm>
                <a:off x="2552700" y="4572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51" name="斜め縞 50"/>
              <p:cNvSpPr/>
              <p:nvPr/>
            </p:nvSpPr>
            <p:spPr>
              <a:xfrm flipH="1" flipV="1">
                <a:off x="2565400" y="444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52" name="グループ化 51"/>
          <p:cNvGrpSpPr/>
          <p:nvPr/>
        </p:nvGrpSpPr>
        <p:grpSpPr>
          <a:xfrm>
            <a:off x="6553216" y="2136200"/>
            <a:ext cx="4688230" cy="1002880"/>
            <a:chOff x="0" y="0"/>
            <a:chExt cx="4688230" cy="1002880"/>
          </a:xfrm>
        </p:grpSpPr>
        <p:pic>
          <p:nvPicPr>
            <p:cNvPr id="53" name="図 52"/>
            <p:cNvPicPr>
              <a:picLocks noChangeAspect="1"/>
            </p:cNvPicPr>
            <p:nvPr/>
          </p:nvPicPr>
          <p:blipFill>
            <a:blip r:embed="rId9"/>
            <a:stretch>
              <a:fillRect/>
            </a:stretch>
          </p:blipFill>
          <p:spPr>
            <a:xfrm>
              <a:off x="0" y="0"/>
              <a:ext cx="4688230" cy="1002880"/>
            </a:xfrm>
            <a:prstGeom prst="rect">
              <a:avLst/>
            </a:prstGeom>
          </p:spPr>
        </p:pic>
        <p:grpSp>
          <p:nvGrpSpPr>
            <p:cNvPr id="54" name="グループ化 53"/>
            <p:cNvGrpSpPr/>
            <p:nvPr/>
          </p:nvGrpSpPr>
          <p:grpSpPr>
            <a:xfrm>
              <a:off x="2552700" y="558800"/>
              <a:ext cx="107950" cy="158750"/>
              <a:chOff x="2552700" y="558800"/>
              <a:chExt cx="107950" cy="158750"/>
            </a:xfrm>
          </p:grpSpPr>
          <p:sp>
            <p:nvSpPr>
              <p:cNvPr id="55" name="斜め縞 54"/>
              <p:cNvSpPr/>
              <p:nvPr/>
            </p:nvSpPr>
            <p:spPr>
              <a:xfrm>
                <a:off x="2552700" y="571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56" name="斜め縞 55"/>
              <p:cNvSpPr/>
              <p:nvPr/>
            </p:nvSpPr>
            <p:spPr>
              <a:xfrm flipH="1" flipV="1">
                <a:off x="2565400" y="5588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57" name="グループ化 56"/>
          <p:cNvGrpSpPr/>
          <p:nvPr/>
        </p:nvGrpSpPr>
        <p:grpSpPr>
          <a:xfrm>
            <a:off x="6559313" y="2136200"/>
            <a:ext cx="4688230" cy="1002880"/>
            <a:chOff x="0" y="0"/>
            <a:chExt cx="4688230" cy="1002880"/>
          </a:xfrm>
        </p:grpSpPr>
        <p:pic>
          <p:nvPicPr>
            <p:cNvPr id="58" name="図 57"/>
            <p:cNvPicPr>
              <a:picLocks noChangeAspect="1"/>
            </p:cNvPicPr>
            <p:nvPr/>
          </p:nvPicPr>
          <p:blipFill>
            <a:blip r:embed="rId9"/>
            <a:stretch>
              <a:fillRect/>
            </a:stretch>
          </p:blipFill>
          <p:spPr>
            <a:xfrm>
              <a:off x="0" y="0"/>
              <a:ext cx="4688230" cy="1002880"/>
            </a:xfrm>
            <a:prstGeom prst="rect">
              <a:avLst/>
            </a:prstGeom>
          </p:spPr>
        </p:pic>
        <p:grpSp>
          <p:nvGrpSpPr>
            <p:cNvPr id="59" name="グループ化 58"/>
            <p:cNvGrpSpPr/>
            <p:nvPr/>
          </p:nvGrpSpPr>
          <p:grpSpPr>
            <a:xfrm>
              <a:off x="2546350" y="571500"/>
              <a:ext cx="107950" cy="158750"/>
              <a:chOff x="2546350" y="571500"/>
              <a:chExt cx="107950" cy="158750"/>
            </a:xfrm>
          </p:grpSpPr>
          <p:sp>
            <p:nvSpPr>
              <p:cNvPr id="60" name="斜め縞 59"/>
              <p:cNvSpPr/>
              <p:nvPr/>
            </p:nvSpPr>
            <p:spPr>
              <a:xfrm>
                <a:off x="2546350" y="5842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61" name="斜め縞 60"/>
              <p:cNvSpPr/>
              <p:nvPr/>
            </p:nvSpPr>
            <p:spPr>
              <a:xfrm flipH="1" flipV="1">
                <a:off x="2559050" y="5715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62" name="グループ化 61"/>
          <p:cNvGrpSpPr/>
          <p:nvPr/>
        </p:nvGrpSpPr>
        <p:grpSpPr>
          <a:xfrm>
            <a:off x="6571506" y="2139248"/>
            <a:ext cx="4676037" cy="996784"/>
            <a:chOff x="0" y="0"/>
            <a:chExt cx="4676037" cy="996784"/>
          </a:xfrm>
        </p:grpSpPr>
        <p:pic>
          <p:nvPicPr>
            <p:cNvPr id="63" name="図 62"/>
            <p:cNvPicPr>
              <a:picLocks noChangeAspect="1"/>
            </p:cNvPicPr>
            <p:nvPr/>
          </p:nvPicPr>
          <p:blipFill>
            <a:blip r:embed="rId10"/>
            <a:stretch>
              <a:fillRect/>
            </a:stretch>
          </p:blipFill>
          <p:spPr>
            <a:xfrm>
              <a:off x="0" y="0"/>
              <a:ext cx="4676037" cy="996784"/>
            </a:xfrm>
            <a:prstGeom prst="rect">
              <a:avLst/>
            </a:prstGeom>
          </p:spPr>
        </p:pic>
        <p:grpSp>
          <p:nvGrpSpPr>
            <p:cNvPr id="64" name="グループ化 63"/>
            <p:cNvGrpSpPr/>
            <p:nvPr/>
          </p:nvGrpSpPr>
          <p:grpSpPr>
            <a:xfrm>
              <a:off x="2559050" y="641350"/>
              <a:ext cx="107950" cy="158750"/>
              <a:chOff x="2559050" y="641350"/>
              <a:chExt cx="107950" cy="158750"/>
            </a:xfrm>
          </p:grpSpPr>
          <p:sp>
            <p:nvSpPr>
              <p:cNvPr id="65" name="斜め縞 64"/>
              <p:cNvSpPr/>
              <p:nvPr/>
            </p:nvSpPr>
            <p:spPr>
              <a:xfrm>
                <a:off x="2559050" y="6540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66" name="斜め縞 65"/>
              <p:cNvSpPr/>
              <p:nvPr/>
            </p:nvSpPr>
            <p:spPr>
              <a:xfrm flipH="1" flipV="1">
                <a:off x="2571750" y="6413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67" name="グループ化 66"/>
          <p:cNvGrpSpPr/>
          <p:nvPr/>
        </p:nvGrpSpPr>
        <p:grpSpPr>
          <a:xfrm>
            <a:off x="6553216" y="2139248"/>
            <a:ext cx="4682134" cy="996784"/>
            <a:chOff x="0" y="0"/>
            <a:chExt cx="4682134" cy="996784"/>
          </a:xfrm>
        </p:grpSpPr>
        <p:pic>
          <p:nvPicPr>
            <p:cNvPr id="68" name="図 67"/>
            <p:cNvPicPr>
              <a:picLocks noChangeAspect="1"/>
            </p:cNvPicPr>
            <p:nvPr/>
          </p:nvPicPr>
          <p:blipFill>
            <a:blip r:embed="rId11"/>
            <a:stretch>
              <a:fillRect/>
            </a:stretch>
          </p:blipFill>
          <p:spPr>
            <a:xfrm>
              <a:off x="0" y="0"/>
              <a:ext cx="4682134" cy="996784"/>
            </a:xfrm>
            <a:prstGeom prst="rect">
              <a:avLst/>
            </a:prstGeom>
          </p:spPr>
        </p:pic>
        <p:grpSp>
          <p:nvGrpSpPr>
            <p:cNvPr id="69" name="グループ化 68"/>
            <p:cNvGrpSpPr/>
            <p:nvPr/>
          </p:nvGrpSpPr>
          <p:grpSpPr>
            <a:xfrm>
              <a:off x="2552700" y="660400"/>
              <a:ext cx="107950" cy="158750"/>
              <a:chOff x="2552700" y="660400"/>
              <a:chExt cx="107950" cy="158750"/>
            </a:xfrm>
          </p:grpSpPr>
          <p:sp>
            <p:nvSpPr>
              <p:cNvPr id="70" name="斜め縞 69"/>
              <p:cNvSpPr/>
              <p:nvPr/>
            </p:nvSpPr>
            <p:spPr>
              <a:xfrm>
                <a:off x="2552700" y="6731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71" name="斜め縞 70"/>
              <p:cNvSpPr/>
              <p:nvPr/>
            </p:nvSpPr>
            <p:spPr>
              <a:xfrm flipH="1" flipV="1">
                <a:off x="2565400" y="66040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72" name="グループ化 71"/>
          <p:cNvGrpSpPr/>
          <p:nvPr/>
        </p:nvGrpSpPr>
        <p:grpSpPr>
          <a:xfrm>
            <a:off x="6556264" y="2155001"/>
            <a:ext cx="4676037" cy="978494"/>
            <a:chOff x="0" y="0"/>
            <a:chExt cx="4676037" cy="978494"/>
          </a:xfrm>
        </p:grpSpPr>
        <p:pic>
          <p:nvPicPr>
            <p:cNvPr id="73" name="図 72"/>
            <p:cNvPicPr>
              <a:picLocks noChangeAspect="1"/>
            </p:cNvPicPr>
            <p:nvPr/>
          </p:nvPicPr>
          <p:blipFill>
            <a:blip r:embed="rId12"/>
            <a:stretch>
              <a:fillRect/>
            </a:stretch>
          </p:blipFill>
          <p:spPr>
            <a:xfrm>
              <a:off x="0" y="0"/>
              <a:ext cx="4676037" cy="978494"/>
            </a:xfrm>
            <a:prstGeom prst="rect">
              <a:avLst/>
            </a:prstGeom>
          </p:spPr>
        </p:pic>
        <p:grpSp>
          <p:nvGrpSpPr>
            <p:cNvPr id="74" name="グループ化 73"/>
            <p:cNvGrpSpPr/>
            <p:nvPr/>
          </p:nvGrpSpPr>
          <p:grpSpPr>
            <a:xfrm>
              <a:off x="2559050" y="619760"/>
              <a:ext cx="107950" cy="158750"/>
              <a:chOff x="2559050" y="619760"/>
              <a:chExt cx="107950" cy="158750"/>
            </a:xfrm>
          </p:grpSpPr>
          <p:sp>
            <p:nvSpPr>
              <p:cNvPr id="75" name="斜め縞 74"/>
              <p:cNvSpPr/>
              <p:nvPr/>
            </p:nvSpPr>
            <p:spPr>
              <a:xfrm>
                <a:off x="2559050" y="63246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76" name="斜め縞 75"/>
              <p:cNvSpPr/>
              <p:nvPr/>
            </p:nvSpPr>
            <p:spPr>
              <a:xfrm flipH="1" flipV="1">
                <a:off x="2571750" y="61976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77" name="グループ化 76"/>
          <p:cNvGrpSpPr/>
          <p:nvPr/>
        </p:nvGrpSpPr>
        <p:grpSpPr>
          <a:xfrm>
            <a:off x="6544070" y="2154490"/>
            <a:ext cx="4657748" cy="1002880"/>
            <a:chOff x="0" y="0"/>
            <a:chExt cx="4657748" cy="1002880"/>
          </a:xfrm>
        </p:grpSpPr>
        <p:pic>
          <p:nvPicPr>
            <p:cNvPr id="78" name="図 77"/>
            <p:cNvPicPr>
              <a:picLocks noChangeAspect="1"/>
            </p:cNvPicPr>
            <p:nvPr/>
          </p:nvPicPr>
          <p:blipFill>
            <a:blip r:embed="rId13"/>
            <a:stretch>
              <a:fillRect/>
            </a:stretch>
          </p:blipFill>
          <p:spPr>
            <a:xfrm>
              <a:off x="0" y="0"/>
              <a:ext cx="4657748" cy="1002880"/>
            </a:xfrm>
            <a:prstGeom prst="rect">
              <a:avLst/>
            </a:prstGeom>
          </p:spPr>
        </p:pic>
        <p:grpSp>
          <p:nvGrpSpPr>
            <p:cNvPr id="79" name="グループ化 78"/>
            <p:cNvGrpSpPr/>
            <p:nvPr/>
          </p:nvGrpSpPr>
          <p:grpSpPr>
            <a:xfrm>
              <a:off x="2546350" y="527050"/>
              <a:ext cx="107950" cy="158750"/>
              <a:chOff x="2546350" y="527050"/>
              <a:chExt cx="107950" cy="158750"/>
            </a:xfrm>
          </p:grpSpPr>
          <p:sp>
            <p:nvSpPr>
              <p:cNvPr id="80" name="斜め縞 79"/>
              <p:cNvSpPr/>
              <p:nvPr/>
            </p:nvSpPr>
            <p:spPr>
              <a:xfrm>
                <a:off x="2546350" y="5397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81" name="斜め縞 80"/>
              <p:cNvSpPr/>
              <p:nvPr/>
            </p:nvSpPr>
            <p:spPr>
              <a:xfrm flipH="1" flipV="1">
                <a:off x="2559050" y="5270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grpSp>
        <p:nvGrpSpPr>
          <p:cNvPr id="82" name="グループ化 81"/>
          <p:cNvGrpSpPr/>
          <p:nvPr/>
        </p:nvGrpSpPr>
        <p:grpSpPr>
          <a:xfrm>
            <a:off x="6550167" y="2137052"/>
            <a:ext cx="4651651" cy="996784"/>
            <a:chOff x="0" y="0"/>
            <a:chExt cx="4651651" cy="996784"/>
          </a:xfrm>
        </p:grpSpPr>
        <p:pic>
          <p:nvPicPr>
            <p:cNvPr id="83" name="図 82"/>
            <p:cNvPicPr>
              <a:picLocks noChangeAspect="1"/>
            </p:cNvPicPr>
            <p:nvPr/>
          </p:nvPicPr>
          <p:blipFill>
            <a:blip r:embed="rId14"/>
            <a:stretch>
              <a:fillRect/>
            </a:stretch>
          </p:blipFill>
          <p:spPr>
            <a:xfrm>
              <a:off x="0" y="0"/>
              <a:ext cx="4651651" cy="996784"/>
            </a:xfrm>
            <a:prstGeom prst="rect">
              <a:avLst/>
            </a:prstGeom>
          </p:spPr>
        </p:pic>
        <p:grpSp>
          <p:nvGrpSpPr>
            <p:cNvPr id="84" name="グループ化 83"/>
            <p:cNvGrpSpPr/>
            <p:nvPr/>
          </p:nvGrpSpPr>
          <p:grpSpPr>
            <a:xfrm>
              <a:off x="2559050" y="400050"/>
              <a:ext cx="107950" cy="158750"/>
              <a:chOff x="2559050" y="400050"/>
              <a:chExt cx="107950" cy="158750"/>
            </a:xfrm>
          </p:grpSpPr>
          <p:sp>
            <p:nvSpPr>
              <p:cNvPr id="85" name="斜め縞 84"/>
              <p:cNvSpPr/>
              <p:nvPr/>
            </p:nvSpPr>
            <p:spPr>
              <a:xfrm>
                <a:off x="2559050" y="4127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86" name="斜め縞 85"/>
              <p:cNvSpPr/>
              <p:nvPr/>
            </p:nvSpPr>
            <p:spPr>
              <a:xfrm flipH="1" flipV="1">
                <a:off x="2571750" y="400050"/>
                <a:ext cx="95250" cy="146050"/>
              </a:xfrm>
              <a:prstGeom prst="diagStripe">
                <a:avLst/>
              </a:prstGeom>
              <a:gradFill flip="none" rotWithShape="1">
                <a:gsLst>
                  <a:gs pos="0">
                    <a:schemeClr val="accent3">
                      <a:lumMod val="0"/>
                      <a:lumOff val="100000"/>
                    </a:schemeClr>
                  </a:gs>
                  <a:gs pos="0">
                    <a:schemeClr val="bg1"/>
                  </a:gs>
                  <a:gs pos="100000">
                    <a:schemeClr val="accent3">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grpSp>
    </p:spTree>
    <p:extLst>
      <p:ext uri="{BB962C8B-B14F-4D97-AF65-F5344CB8AC3E}">
        <p14:creationId xmlns:p14="http://schemas.microsoft.com/office/powerpoint/2010/main" val="12859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250"/>
                            </p:stCondLst>
                            <p:childTnLst>
                              <p:par>
                                <p:cTn id="8" presetID="1" presetClass="exit" presetSubtype="0" fill="hold" nodeType="afterEffect">
                                  <p:stCondLst>
                                    <p:cond delay="250"/>
                                  </p:stCondLst>
                                  <p:childTnLst>
                                    <p:set>
                                      <p:cBhvr>
                                        <p:cTn id="9" dur="1" fill="hold">
                                          <p:stCondLst>
                                            <p:cond delay="0"/>
                                          </p:stCondLst>
                                        </p:cTn>
                                        <p:tgtEl>
                                          <p:spTgt spid="17"/>
                                        </p:tgtEl>
                                        <p:attrNameLst>
                                          <p:attrName>style.visibility</p:attrName>
                                        </p:attrNameLst>
                                      </p:cBhvr>
                                      <p:to>
                                        <p:strVal val="hidden"/>
                                      </p:to>
                                    </p:set>
                                  </p:childTnLst>
                                </p:cTn>
                              </p:par>
                              <p:par>
                                <p:cTn id="10" presetID="1" presetClass="entr" presetSubtype="0"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500"/>
                            </p:stCondLst>
                            <p:childTnLst>
                              <p:par>
                                <p:cTn id="13" presetID="1" presetClass="exit" presetSubtype="0" fill="hold" nodeType="afterEffect">
                                  <p:stCondLst>
                                    <p:cond delay="25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750"/>
                            </p:stCondLst>
                            <p:childTnLst>
                              <p:par>
                                <p:cTn id="18" presetID="1" presetClass="exit" presetSubtype="0" fill="hold" nodeType="afterEffect">
                                  <p:stCondLst>
                                    <p:cond delay="250"/>
                                  </p:stCondLst>
                                  <p:childTnLst>
                                    <p:set>
                                      <p:cBhvr>
                                        <p:cTn id="19" dur="1" fill="hold">
                                          <p:stCondLst>
                                            <p:cond delay="0"/>
                                          </p:stCondLst>
                                        </p:cTn>
                                        <p:tgtEl>
                                          <p:spTgt spid="27"/>
                                        </p:tgtEl>
                                        <p:attrNameLst>
                                          <p:attrName>style.visibility</p:attrName>
                                        </p:attrNameLst>
                                      </p:cBhvr>
                                      <p:to>
                                        <p:strVal val="hidden"/>
                                      </p:to>
                                    </p:set>
                                  </p:childTnLst>
                                </p:cTn>
                              </p:par>
                              <p:par>
                                <p:cTn id="20" presetID="1"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1000"/>
                            </p:stCondLst>
                            <p:childTnLst>
                              <p:par>
                                <p:cTn id="23" presetID="1" presetClass="exit" presetSubtype="0" fill="hold" nodeType="afterEffect">
                                  <p:stCondLst>
                                    <p:cond delay="25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nodeType="withEffect">
                                  <p:stCondLst>
                                    <p:cond delay="250"/>
                                  </p:stCondLst>
                                  <p:childTnLst>
                                    <p:set>
                                      <p:cBhvr>
                                        <p:cTn id="26" dur="1" fill="hold">
                                          <p:stCondLst>
                                            <p:cond delay="0"/>
                                          </p:stCondLst>
                                        </p:cTn>
                                        <p:tgtEl>
                                          <p:spTgt spid="37"/>
                                        </p:tgtEl>
                                        <p:attrNameLst>
                                          <p:attrName>style.visibility</p:attrName>
                                        </p:attrNameLst>
                                      </p:cBhvr>
                                      <p:to>
                                        <p:strVal val="visible"/>
                                      </p:to>
                                    </p:set>
                                  </p:childTnLst>
                                </p:cTn>
                              </p:par>
                            </p:childTnLst>
                          </p:cTn>
                        </p:par>
                        <p:par>
                          <p:cTn id="27" fill="hold">
                            <p:stCondLst>
                              <p:cond delay="1250"/>
                            </p:stCondLst>
                            <p:childTnLst>
                              <p:par>
                                <p:cTn id="28" presetID="1" presetClass="exit" presetSubtype="0" fill="hold" nodeType="afterEffect">
                                  <p:stCondLst>
                                    <p:cond delay="250"/>
                                  </p:stCondLst>
                                  <p:childTnLst>
                                    <p:set>
                                      <p:cBhvr>
                                        <p:cTn id="29" dur="1" fill="hold">
                                          <p:stCondLst>
                                            <p:cond delay="0"/>
                                          </p:stCondLst>
                                        </p:cTn>
                                        <p:tgtEl>
                                          <p:spTgt spid="37"/>
                                        </p:tgtEl>
                                        <p:attrNameLst>
                                          <p:attrName>style.visibility</p:attrName>
                                        </p:attrNameLst>
                                      </p:cBhvr>
                                      <p:to>
                                        <p:strVal val="hidden"/>
                                      </p:to>
                                    </p:set>
                                  </p:childTnLst>
                                </p:cTn>
                              </p:par>
                              <p:par>
                                <p:cTn id="30" presetID="1" presetClass="entr" presetSubtype="0" fill="hold" nodeType="withEffect">
                                  <p:stCondLst>
                                    <p:cond delay="250"/>
                                  </p:stCondLst>
                                  <p:childTnLst>
                                    <p:set>
                                      <p:cBhvr>
                                        <p:cTn id="31" dur="1" fill="hold">
                                          <p:stCondLst>
                                            <p:cond delay="0"/>
                                          </p:stCondLst>
                                        </p:cTn>
                                        <p:tgtEl>
                                          <p:spTgt spid="42"/>
                                        </p:tgtEl>
                                        <p:attrNameLst>
                                          <p:attrName>style.visibility</p:attrName>
                                        </p:attrNameLst>
                                      </p:cBhvr>
                                      <p:to>
                                        <p:strVal val="visible"/>
                                      </p:to>
                                    </p:set>
                                  </p:childTnLst>
                                </p:cTn>
                              </p:par>
                            </p:childTnLst>
                          </p:cTn>
                        </p:par>
                        <p:par>
                          <p:cTn id="32" fill="hold">
                            <p:stCondLst>
                              <p:cond delay="1500"/>
                            </p:stCondLst>
                            <p:childTnLst>
                              <p:par>
                                <p:cTn id="33" presetID="1" presetClass="exit" presetSubtype="0" fill="hold" nodeType="afterEffect">
                                  <p:stCondLst>
                                    <p:cond delay="25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ntr" presetSubtype="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childTnLst>
                                </p:cTn>
                              </p:par>
                            </p:childTnLst>
                          </p:cTn>
                        </p:par>
                        <p:par>
                          <p:cTn id="37" fill="hold">
                            <p:stCondLst>
                              <p:cond delay="1750"/>
                            </p:stCondLst>
                            <p:childTnLst>
                              <p:par>
                                <p:cTn id="38" presetID="1" presetClass="exit" presetSubtype="0" fill="hold" nodeType="afterEffect">
                                  <p:stCondLst>
                                    <p:cond delay="250"/>
                                  </p:stCondLst>
                                  <p:childTnLst>
                                    <p:set>
                                      <p:cBhvr>
                                        <p:cTn id="39" dur="1" fill="hold">
                                          <p:stCondLst>
                                            <p:cond delay="0"/>
                                          </p:stCondLst>
                                        </p:cTn>
                                        <p:tgtEl>
                                          <p:spTgt spid="47"/>
                                        </p:tgtEl>
                                        <p:attrNameLst>
                                          <p:attrName>style.visibility</p:attrName>
                                        </p:attrNameLst>
                                      </p:cBhvr>
                                      <p:to>
                                        <p:strVal val="hidden"/>
                                      </p:to>
                                    </p:set>
                                  </p:childTnLst>
                                </p:cTn>
                              </p:par>
                              <p:par>
                                <p:cTn id="40" presetID="1" presetClass="entr" presetSubtype="0" fill="hold" nodeType="withEffect">
                                  <p:stCondLst>
                                    <p:cond delay="250"/>
                                  </p:stCondLst>
                                  <p:childTnLst>
                                    <p:set>
                                      <p:cBhvr>
                                        <p:cTn id="41" dur="1" fill="hold">
                                          <p:stCondLst>
                                            <p:cond delay="0"/>
                                          </p:stCondLst>
                                        </p:cTn>
                                        <p:tgtEl>
                                          <p:spTgt spid="57"/>
                                        </p:tgtEl>
                                        <p:attrNameLst>
                                          <p:attrName>style.visibility</p:attrName>
                                        </p:attrNameLst>
                                      </p:cBhvr>
                                      <p:to>
                                        <p:strVal val="visible"/>
                                      </p:to>
                                    </p:set>
                                  </p:childTnLst>
                                </p:cTn>
                              </p:par>
                            </p:childTnLst>
                          </p:cTn>
                        </p:par>
                        <p:par>
                          <p:cTn id="42" fill="hold">
                            <p:stCondLst>
                              <p:cond delay="2000"/>
                            </p:stCondLst>
                            <p:childTnLst>
                              <p:par>
                                <p:cTn id="43" presetID="1" presetClass="exit" presetSubtype="0" fill="hold" nodeType="afterEffect">
                                  <p:stCondLst>
                                    <p:cond delay="250"/>
                                  </p:stCondLst>
                                  <p:childTnLst>
                                    <p:set>
                                      <p:cBhvr>
                                        <p:cTn id="44" dur="1" fill="hold">
                                          <p:stCondLst>
                                            <p:cond delay="0"/>
                                          </p:stCondLst>
                                        </p:cTn>
                                        <p:tgtEl>
                                          <p:spTgt spid="57"/>
                                        </p:tgtEl>
                                        <p:attrNameLst>
                                          <p:attrName>style.visibility</p:attrName>
                                        </p:attrNameLst>
                                      </p:cBhvr>
                                      <p:to>
                                        <p:strVal val="hidden"/>
                                      </p:to>
                                    </p:set>
                                  </p:childTnLst>
                                </p:cTn>
                              </p:par>
                              <p:par>
                                <p:cTn id="45" presetID="1" presetClass="entr" presetSubtype="0" fill="hold" nodeType="withEffect">
                                  <p:stCondLst>
                                    <p:cond delay="250"/>
                                  </p:stCondLst>
                                  <p:childTnLst>
                                    <p:set>
                                      <p:cBhvr>
                                        <p:cTn id="46" dur="1" fill="hold">
                                          <p:stCondLst>
                                            <p:cond delay="0"/>
                                          </p:stCondLst>
                                        </p:cTn>
                                        <p:tgtEl>
                                          <p:spTgt spid="62"/>
                                        </p:tgtEl>
                                        <p:attrNameLst>
                                          <p:attrName>style.visibility</p:attrName>
                                        </p:attrNameLst>
                                      </p:cBhvr>
                                      <p:to>
                                        <p:strVal val="visible"/>
                                      </p:to>
                                    </p:set>
                                  </p:childTnLst>
                                </p:cTn>
                              </p:par>
                            </p:childTnLst>
                          </p:cTn>
                        </p:par>
                        <p:par>
                          <p:cTn id="47" fill="hold">
                            <p:stCondLst>
                              <p:cond delay="2250"/>
                            </p:stCondLst>
                            <p:childTnLst>
                              <p:par>
                                <p:cTn id="48" presetID="1" presetClass="exit" presetSubtype="0" fill="hold" nodeType="afterEffect">
                                  <p:stCondLst>
                                    <p:cond delay="250"/>
                                  </p:stCondLst>
                                  <p:childTnLst>
                                    <p:set>
                                      <p:cBhvr>
                                        <p:cTn id="49" dur="1" fill="hold">
                                          <p:stCondLst>
                                            <p:cond delay="0"/>
                                          </p:stCondLst>
                                        </p:cTn>
                                        <p:tgtEl>
                                          <p:spTgt spid="62"/>
                                        </p:tgtEl>
                                        <p:attrNameLst>
                                          <p:attrName>style.visibility</p:attrName>
                                        </p:attrNameLst>
                                      </p:cBhvr>
                                      <p:to>
                                        <p:strVal val="hidden"/>
                                      </p:to>
                                    </p:set>
                                  </p:childTnLst>
                                </p:cTn>
                              </p:par>
                              <p:par>
                                <p:cTn id="50" presetID="1" presetClass="entr" presetSubtype="0" fill="hold" nodeType="withEffect">
                                  <p:stCondLst>
                                    <p:cond delay="250"/>
                                  </p:stCondLst>
                                  <p:childTnLst>
                                    <p:set>
                                      <p:cBhvr>
                                        <p:cTn id="51" dur="1" fill="hold">
                                          <p:stCondLst>
                                            <p:cond delay="0"/>
                                          </p:stCondLst>
                                        </p:cTn>
                                        <p:tgtEl>
                                          <p:spTgt spid="67"/>
                                        </p:tgtEl>
                                        <p:attrNameLst>
                                          <p:attrName>style.visibility</p:attrName>
                                        </p:attrNameLst>
                                      </p:cBhvr>
                                      <p:to>
                                        <p:strVal val="visible"/>
                                      </p:to>
                                    </p:set>
                                  </p:childTnLst>
                                </p:cTn>
                              </p:par>
                            </p:childTnLst>
                          </p:cTn>
                        </p:par>
                        <p:par>
                          <p:cTn id="52" fill="hold">
                            <p:stCondLst>
                              <p:cond delay="2500"/>
                            </p:stCondLst>
                            <p:childTnLst>
                              <p:par>
                                <p:cTn id="53" presetID="1" presetClass="exit" presetSubtype="0" fill="hold" nodeType="afterEffect">
                                  <p:stCondLst>
                                    <p:cond delay="250"/>
                                  </p:stCondLst>
                                  <p:childTnLst>
                                    <p:set>
                                      <p:cBhvr>
                                        <p:cTn id="54" dur="1" fill="hold">
                                          <p:stCondLst>
                                            <p:cond delay="0"/>
                                          </p:stCondLst>
                                        </p:cTn>
                                        <p:tgtEl>
                                          <p:spTgt spid="67"/>
                                        </p:tgtEl>
                                        <p:attrNameLst>
                                          <p:attrName>style.visibility</p:attrName>
                                        </p:attrNameLst>
                                      </p:cBhvr>
                                      <p:to>
                                        <p:strVal val="hidden"/>
                                      </p:to>
                                    </p:set>
                                  </p:childTnLst>
                                </p:cTn>
                              </p:par>
                              <p:par>
                                <p:cTn id="55" presetID="1" presetClass="entr" presetSubtype="0" fill="hold" nodeType="withEffect">
                                  <p:stCondLst>
                                    <p:cond delay="250"/>
                                  </p:stCondLst>
                                  <p:childTnLst>
                                    <p:set>
                                      <p:cBhvr>
                                        <p:cTn id="56" dur="1" fill="hold">
                                          <p:stCondLst>
                                            <p:cond delay="0"/>
                                          </p:stCondLst>
                                        </p:cTn>
                                        <p:tgtEl>
                                          <p:spTgt spid="72"/>
                                        </p:tgtEl>
                                        <p:attrNameLst>
                                          <p:attrName>style.visibility</p:attrName>
                                        </p:attrNameLst>
                                      </p:cBhvr>
                                      <p:to>
                                        <p:strVal val="visible"/>
                                      </p:to>
                                    </p:set>
                                  </p:childTnLst>
                                </p:cTn>
                              </p:par>
                            </p:childTnLst>
                          </p:cTn>
                        </p:par>
                        <p:par>
                          <p:cTn id="57" fill="hold">
                            <p:stCondLst>
                              <p:cond delay="2750"/>
                            </p:stCondLst>
                            <p:childTnLst>
                              <p:par>
                                <p:cTn id="58" presetID="1" presetClass="exit" presetSubtype="0" fill="hold" nodeType="afterEffect">
                                  <p:stCondLst>
                                    <p:cond delay="250"/>
                                  </p:stCondLst>
                                  <p:childTnLst>
                                    <p:set>
                                      <p:cBhvr>
                                        <p:cTn id="59" dur="1" fill="hold">
                                          <p:stCondLst>
                                            <p:cond delay="0"/>
                                          </p:stCondLst>
                                        </p:cTn>
                                        <p:tgtEl>
                                          <p:spTgt spid="72"/>
                                        </p:tgtEl>
                                        <p:attrNameLst>
                                          <p:attrName>style.visibility</p:attrName>
                                        </p:attrNameLst>
                                      </p:cBhvr>
                                      <p:to>
                                        <p:strVal val="hidden"/>
                                      </p:to>
                                    </p:set>
                                  </p:childTnLst>
                                </p:cTn>
                              </p:par>
                              <p:par>
                                <p:cTn id="60" presetID="1" presetClass="entr" presetSubtype="0" fill="hold" nodeType="withEffect">
                                  <p:stCondLst>
                                    <p:cond delay="250"/>
                                  </p:stCondLst>
                                  <p:childTnLst>
                                    <p:set>
                                      <p:cBhvr>
                                        <p:cTn id="61" dur="1" fill="hold">
                                          <p:stCondLst>
                                            <p:cond delay="0"/>
                                          </p:stCondLst>
                                        </p:cTn>
                                        <p:tgtEl>
                                          <p:spTgt spid="77"/>
                                        </p:tgtEl>
                                        <p:attrNameLst>
                                          <p:attrName>style.visibility</p:attrName>
                                        </p:attrNameLst>
                                      </p:cBhvr>
                                      <p:to>
                                        <p:strVal val="visible"/>
                                      </p:to>
                                    </p:set>
                                  </p:childTnLst>
                                </p:cTn>
                              </p:par>
                            </p:childTnLst>
                          </p:cTn>
                        </p:par>
                        <p:par>
                          <p:cTn id="62" fill="hold">
                            <p:stCondLst>
                              <p:cond delay="3000"/>
                            </p:stCondLst>
                            <p:childTnLst>
                              <p:par>
                                <p:cTn id="63" presetID="1" presetClass="exit" presetSubtype="0" fill="hold" nodeType="afterEffect">
                                  <p:stCondLst>
                                    <p:cond delay="250"/>
                                  </p:stCondLst>
                                  <p:childTnLst>
                                    <p:set>
                                      <p:cBhvr>
                                        <p:cTn id="64" dur="1" fill="hold">
                                          <p:stCondLst>
                                            <p:cond delay="0"/>
                                          </p:stCondLst>
                                        </p:cTn>
                                        <p:tgtEl>
                                          <p:spTgt spid="77"/>
                                        </p:tgtEl>
                                        <p:attrNameLst>
                                          <p:attrName>style.visibility</p:attrName>
                                        </p:attrNameLst>
                                      </p:cBhvr>
                                      <p:to>
                                        <p:strVal val="hidden"/>
                                      </p:to>
                                    </p:set>
                                  </p:childTnLst>
                                </p:cTn>
                              </p:par>
                              <p:par>
                                <p:cTn id="65" presetID="1" presetClass="entr" presetSubtype="0" fill="hold" nodeType="withEffect">
                                  <p:stCondLst>
                                    <p:cond delay="250"/>
                                  </p:stCondLst>
                                  <p:childTnLst>
                                    <p:set>
                                      <p:cBhvr>
                                        <p:cTn id="66" dur="1" fill="hold">
                                          <p:stCondLst>
                                            <p:cond delay="0"/>
                                          </p:stCondLst>
                                        </p:cTn>
                                        <p:tgtEl>
                                          <p:spTgt spid="82"/>
                                        </p:tgtEl>
                                        <p:attrNameLst>
                                          <p:attrName>style.visibility</p:attrName>
                                        </p:attrNameLst>
                                      </p:cBhvr>
                                      <p:to>
                                        <p:strVal val="visible"/>
                                      </p:to>
                                    </p:set>
                                  </p:childTnLst>
                                </p:cTn>
                              </p:par>
                            </p:childTnLst>
                          </p:cTn>
                        </p:par>
                        <p:par>
                          <p:cTn id="67" fill="hold">
                            <p:stCondLst>
                              <p:cond delay="3250"/>
                            </p:stCondLst>
                            <p:childTnLst>
                              <p:par>
                                <p:cTn id="68" presetID="1" presetClass="exit" presetSubtype="0" fill="hold" nodeType="afterEffect">
                                  <p:stCondLst>
                                    <p:cond delay="250"/>
                                  </p:stCondLst>
                                  <p:childTnLst>
                                    <p:set>
                                      <p:cBhvr>
                                        <p:cTn id="69" dur="1" fill="hold">
                                          <p:stCondLst>
                                            <p:cond delay="0"/>
                                          </p:stCondLst>
                                        </p:cTn>
                                        <p:tgtEl>
                                          <p:spTgt spid="82"/>
                                        </p:tgtEl>
                                        <p:attrNameLst>
                                          <p:attrName>style.visibility</p:attrName>
                                        </p:attrNameLst>
                                      </p:cBhvr>
                                      <p:to>
                                        <p:strVal val="hidden"/>
                                      </p:to>
                                    </p:set>
                                  </p:childTnLst>
                                </p:cTn>
                              </p:par>
                              <p:par>
                                <p:cTn id="70" presetID="1" presetClass="entr" presetSubtype="0" fill="hold" nodeType="withEffect">
                                  <p:stCondLst>
                                    <p:cond delay="250"/>
                                  </p:stCondLst>
                                  <p:childTnLst>
                                    <p:set>
                                      <p:cBhvr>
                                        <p:cTn id="71" dur="1" fill="hold">
                                          <p:stCondLst>
                                            <p:cond delay="0"/>
                                          </p:stCondLst>
                                        </p:cTn>
                                        <p:tgtEl>
                                          <p:spTgt spid="22"/>
                                        </p:tgtEl>
                                        <p:attrNameLst>
                                          <p:attrName>style.visibility</p:attrName>
                                        </p:attrNameLst>
                                      </p:cBhvr>
                                      <p:to>
                                        <p:strVal val="visible"/>
                                      </p:to>
                                    </p:set>
                                  </p:childTnLst>
                                </p:cTn>
                              </p:par>
                            </p:childTnLst>
                          </p:cTn>
                        </p:par>
                        <p:par>
                          <p:cTn id="72" fill="hold">
                            <p:stCondLst>
                              <p:cond delay="3500"/>
                            </p:stCondLst>
                            <p:childTnLst>
                              <p:par>
                                <p:cTn id="73" presetID="1" presetClass="exit" presetSubtype="0" fill="hold" nodeType="afterEffect">
                                  <p:stCondLst>
                                    <p:cond delay="25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ntr" presetSubtype="0" fill="hold" nodeType="withEffect">
                                  <p:stCondLst>
                                    <p:cond delay="25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3750"/>
                            </p:stCondLst>
                            <p:childTnLst>
                              <p:par>
                                <p:cTn id="78" presetID="1" presetClass="exit" presetSubtype="0" fill="hold" nodeType="afterEffect">
                                  <p:stCondLst>
                                    <p:cond delay="25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ntr" presetSubtype="0" fill="hold" nodeType="withEffect">
                                  <p:stCondLst>
                                    <p:cond delay="250"/>
                                  </p:stCondLst>
                                  <p:childTnLst>
                                    <p:set>
                                      <p:cBhvr>
                                        <p:cTn id="81" dur="1" fill="hold">
                                          <p:stCondLst>
                                            <p:cond delay="0"/>
                                          </p:stCondLst>
                                        </p:cTn>
                                        <p:tgtEl>
                                          <p:spTgt spid="32"/>
                                        </p:tgtEl>
                                        <p:attrNameLst>
                                          <p:attrName>style.visibility</p:attrName>
                                        </p:attrNameLst>
                                      </p:cBhvr>
                                      <p:to>
                                        <p:strVal val="visible"/>
                                      </p:to>
                                    </p:set>
                                  </p:childTnLst>
                                </p:cTn>
                              </p:par>
                            </p:childTnLst>
                          </p:cTn>
                        </p:par>
                        <p:par>
                          <p:cTn id="82" fill="hold">
                            <p:stCondLst>
                              <p:cond delay="4000"/>
                            </p:stCondLst>
                            <p:childTnLst>
                              <p:par>
                                <p:cTn id="83" presetID="1" presetClass="exit" presetSubtype="0" fill="hold" nodeType="afterEffect">
                                  <p:stCondLst>
                                    <p:cond delay="250"/>
                                  </p:stCondLst>
                                  <p:childTnLst>
                                    <p:set>
                                      <p:cBhvr>
                                        <p:cTn id="84" dur="1" fill="hold">
                                          <p:stCondLst>
                                            <p:cond delay="0"/>
                                          </p:stCondLst>
                                        </p:cTn>
                                        <p:tgtEl>
                                          <p:spTgt spid="32"/>
                                        </p:tgtEl>
                                        <p:attrNameLst>
                                          <p:attrName>style.visibility</p:attrName>
                                        </p:attrNameLst>
                                      </p:cBhvr>
                                      <p:to>
                                        <p:strVal val="hidden"/>
                                      </p:to>
                                    </p:set>
                                  </p:childTnLst>
                                </p:cTn>
                              </p:par>
                              <p:par>
                                <p:cTn id="85" presetID="1" presetClass="entr" presetSubtype="0" fill="hold" nodeType="withEffect">
                                  <p:stCondLst>
                                    <p:cond delay="250"/>
                                  </p:stCondLst>
                                  <p:childTnLst>
                                    <p:set>
                                      <p:cBhvr>
                                        <p:cTn id="86" dur="1" fill="hold">
                                          <p:stCondLst>
                                            <p:cond delay="0"/>
                                          </p:stCondLst>
                                        </p:cTn>
                                        <p:tgtEl>
                                          <p:spTgt spid="37"/>
                                        </p:tgtEl>
                                        <p:attrNameLst>
                                          <p:attrName>style.visibility</p:attrName>
                                        </p:attrNameLst>
                                      </p:cBhvr>
                                      <p:to>
                                        <p:strVal val="visible"/>
                                      </p:to>
                                    </p:set>
                                  </p:childTnLst>
                                </p:cTn>
                              </p:par>
                            </p:childTnLst>
                          </p:cTn>
                        </p:par>
                        <p:par>
                          <p:cTn id="87" fill="hold">
                            <p:stCondLst>
                              <p:cond delay="4250"/>
                            </p:stCondLst>
                            <p:childTnLst>
                              <p:par>
                                <p:cTn id="88" presetID="1" presetClass="exit" presetSubtype="0" fill="hold" nodeType="afterEffect">
                                  <p:stCondLst>
                                    <p:cond delay="25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ntr" presetSubtype="0" fill="hold" nodeType="withEffect">
                                  <p:stCondLst>
                                    <p:cond delay="250"/>
                                  </p:stCondLst>
                                  <p:childTnLst>
                                    <p:set>
                                      <p:cBhvr>
                                        <p:cTn id="91" dur="1" fill="hold">
                                          <p:stCondLst>
                                            <p:cond delay="0"/>
                                          </p:stCondLst>
                                        </p:cTn>
                                        <p:tgtEl>
                                          <p:spTgt spid="42"/>
                                        </p:tgtEl>
                                        <p:attrNameLst>
                                          <p:attrName>style.visibility</p:attrName>
                                        </p:attrNameLst>
                                      </p:cBhvr>
                                      <p:to>
                                        <p:strVal val="visible"/>
                                      </p:to>
                                    </p:set>
                                  </p:childTnLst>
                                </p:cTn>
                              </p:par>
                            </p:childTnLst>
                          </p:cTn>
                        </p:par>
                        <p:par>
                          <p:cTn id="92" fill="hold">
                            <p:stCondLst>
                              <p:cond delay="4500"/>
                            </p:stCondLst>
                            <p:childTnLst>
                              <p:par>
                                <p:cTn id="93" presetID="1" presetClass="exit" presetSubtype="0" fill="hold" nodeType="afterEffect">
                                  <p:stCondLst>
                                    <p:cond delay="250"/>
                                  </p:stCondLst>
                                  <p:childTnLst>
                                    <p:set>
                                      <p:cBhvr>
                                        <p:cTn id="94" dur="1" fill="hold">
                                          <p:stCondLst>
                                            <p:cond delay="0"/>
                                          </p:stCondLst>
                                        </p:cTn>
                                        <p:tgtEl>
                                          <p:spTgt spid="42"/>
                                        </p:tgtEl>
                                        <p:attrNameLst>
                                          <p:attrName>style.visibility</p:attrName>
                                        </p:attrNameLst>
                                      </p:cBhvr>
                                      <p:to>
                                        <p:strVal val="hidden"/>
                                      </p:to>
                                    </p:set>
                                  </p:childTnLst>
                                </p:cTn>
                              </p:par>
                              <p:par>
                                <p:cTn id="95" presetID="1" presetClass="entr" presetSubtype="0" fill="hold" nodeType="withEffect">
                                  <p:stCondLst>
                                    <p:cond delay="250"/>
                                  </p:stCondLst>
                                  <p:childTnLst>
                                    <p:set>
                                      <p:cBhvr>
                                        <p:cTn id="96" dur="1" fill="hold">
                                          <p:stCondLst>
                                            <p:cond delay="0"/>
                                          </p:stCondLst>
                                        </p:cTn>
                                        <p:tgtEl>
                                          <p:spTgt spid="47"/>
                                        </p:tgtEl>
                                        <p:attrNameLst>
                                          <p:attrName>style.visibility</p:attrName>
                                        </p:attrNameLst>
                                      </p:cBhvr>
                                      <p:to>
                                        <p:strVal val="visible"/>
                                      </p:to>
                                    </p:set>
                                  </p:childTnLst>
                                </p:cTn>
                              </p:par>
                            </p:childTnLst>
                          </p:cTn>
                        </p:par>
                        <p:par>
                          <p:cTn id="97" fill="hold">
                            <p:stCondLst>
                              <p:cond delay="4750"/>
                            </p:stCondLst>
                            <p:childTnLst>
                              <p:par>
                                <p:cTn id="98" presetID="1" presetClass="exit" presetSubtype="0" fill="hold" nodeType="afterEffect">
                                  <p:stCondLst>
                                    <p:cond delay="250"/>
                                  </p:stCondLst>
                                  <p:childTnLst>
                                    <p:set>
                                      <p:cBhvr>
                                        <p:cTn id="99" dur="1" fill="hold">
                                          <p:stCondLst>
                                            <p:cond delay="0"/>
                                          </p:stCondLst>
                                        </p:cTn>
                                        <p:tgtEl>
                                          <p:spTgt spid="47"/>
                                        </p:tgtEl>
                                        <p:attrNameLst>
                                          <p:attrName>style.visibility</p:attrName>
                                        </p:attrNameLst>
                                      </p:cBhvr>
                                      <p:to>
                                        <p:strVal val="hidden"/>
                                      </p:to>
                                    </p:set>
                                  </p:childTnLst>
                                </p:cTn>
                              </p:par>
                              <p:par>
                                <p:cTn id="100" presetID="1" presetClass="entr" presetSubtype="0" fill="hold" nodeType="withEffect">
                                  <p:stCondLst>
                                    <p:cond delay="250"/>
                                  </p:stCondLst>
                                  <p:childTnLst>
                                    <p:set>
                                      <p:cBhvr>
                                        <p:cTn id="101" dur="1" fill="hold">
                                          <p:stCondLst>
                                            <p:cond delay="0"/>
                                          </p:stCondLst>
                                        </p:cTn>
                                        <p:tgtEl>
                                          <p:spTgt spid="52"/>
                                        </p:tgtEl>
                                        <p:attrNameLst>
                                          <p:attrName>style.visibility</p:attrName>
                                        </p:attrNameLst>
                                      </p:cBhvr>
                                      <p:to>
                                        <p:strVal val="visible"/>
                                      </p:to>
                                    </p:set>
                                  </p:childTnLst>
                                </p:cTn>
                              </p:par>
                            </p:childTnLst>
                          </p:cTn>
                        </p:par>
                        <p:par>
                          <p:cTn id="102" fill="hold">
                            <p:stCondLst>
                              <p:cond delay="5000"/>
                            </p:stCondLst>
                            <p:childTnLst>
                              <p:par>
                                <p:cTn id="103" presetID="1" presetClass="exit" presetSubtype="0" fill="hold" nodeType="afterEffect">
                                  <p:stCondLst>
                                    <p:cond delay="250"/>
                                  </p:stCondLst>
                                  <p:childTnLst>
                                    <p:set>
                                      <p:cBhvr>
                                        <p:cTn id="104" dur="1" fill="hold">
                                          <p:stCondLst>
                                            <p:cond delay="0"/>
                                          </p:stCondLst>
                                        </p:cTn>
                                        <p:tgtEl>
                                          <p:spTgt spid="52"/>
                                        </p:tgtEl>
                                        <p:attrNameLst>
                                          <p:attrName>style.visibility</p:attrName>
                                        </p:attrNameLst>
                                      </p:cBhvr>
                                      <p:to>
                                        <p:strVal val="hidden"/>
                                      </p:to>
                                    </p:set>
                                  </p:childTnLst>
                                </p:cTn>
                              </p:par>
                              <p:par>
                                <p:cTn id="105" presetID="1" presetClass="entr" presetSubtype="0" fill="hold" nodeType="withEffect">
                                  <p:stCondLst>
                                    <p:cond delay="250"/>
                                  </p:stCondLst>
                                  <p:childTnLst>
                                    <p:set>
                                      <p:cBhvr>
                                        <p:cTn id="106" dur="1" fill="hold">
                                          <p:stCondLst>
                                            <p:cond delay="0"/>
                                          </p:stCondLst>
                                        </p:cTn>
                                        <p:tgtEl>
                                          <p:spTgt spid="62"/>
                                        </p:tgtEl>
                                        <p:attrNameLst>
                                          <p:attrName>style.visibility</p:attrName>
                                        </p:attrNameLst>
                                      </p:cBhvr>
                                      <p:to>
                                        <p:strVal val="visible"/>
                                      </p:to>
                                    </p:set>
                                  </p:childTnLst>
                                </p:cTn>
                              </p:par>
                            </p:childTnLst>
                          </p:cTn>
                        </p:par>
                        <p:par>
                          <p:cTn id="107" fill="hold">
                            <p:stCondLst>
                              <p:cond delay="5250"/>
                            </p:stCondLst>
                            <p:childTnLst>
                              <p:par>
                                <p:cTn id="108" presetID="1" presetClass="exit" presetSubtype="0" fill="hold" nodeType="afterEffect">
                                  <p:stCondLst>
                                    <p:cond delay="250"/>
                                  </p:stCondLst>
                                  <p:childTnLst>
                                    <p:set>
                                      <p:cBhvr>
                                        <p:cTn id="109" dur="1" fill="hold">
                                          <p:stCondLst>
                                            <p:cond delay="0"/>
                                          </p:stCondLst>
                                        </p:cTn>
                                        <p:tgtEl>
                                          <p:spTgt spid="62"/>
                                        </p:tgtEl>
                                        <p:attrNameLst>
                                          <p:attrName>style.visibility</p:attrName>
                                        </p:attrNameLst>
                                      </p:cBhvr>
                                      <p:to>
                                        <p:strVal val="hidden"/>
                                      </p:to>
                                    </p:set>
                                  </p:childTnLst>
                                </p:cTn>
                              </p:par>
                              <p:par>
                                <p:cTn id="110" presetID="1" presetClass="entr" presetSubtype="0" fill="hold" nodeType="withEffect">
                                  <p:stCondLst>
                                    <p:cond delay="250"/>
                                  </p:stCondLst>
                                  <p:childTnLst>
                                    <p:set>
                                      <p:cBhvr>
                                        <p:cTn id="111" dur="1" fill="hold">
                                          <p:stCondLst>
                                            <p:cond delay="0"/>
                                          </p:stCondLst>
                                        </p:cTn>
                                        <p:tgtEl>
                                          <p:spTgt spid="67"/>
                                        </p:tgtEl>
                                        <p:attrNameLst>
                                          <p:attrName>style.visibility</p:attrName>
                                        </p:attrNameLst>
                                      </p:cBhvr>
                                      <p:to>
                                        <p:strVal val="visible"/>
                                      </p:to>
                                    </p:set>
                                  </p:childTnLst>
                                </p:cTn>
                              </p:par>
                            </p:childTnLst>
                          </p:cTn>
                        </p:par>
                        <p:par>
                          <p:cTn id="112" fill="hold">
                            <p:stCondLst>
                              <p:cond delay="5500"/>
                            </p:stCondLst>
                            <p:childTnLst>
                              <p:par>
                                <p:cTn id="113" presetID="1" presetClass="exit" presetSubtype="0" fill="hold" nodeType="afterEffect">
                                  <p:stCondLst>
                                    <p:cond delay="250"/>
                                  </p:stCondLst>
                                  <p:childTnLst>
                                    <p:set>
                                      <p:cBhvr>
                                        <p:cTn id="114" dur="1" fill="hold">
                                          <p:stCondLst>
                                            <p:cond delay="0"/>
                                          </p:stCondLst>
                                        </p:cTn>
                                        <p:tgtEl>
                                          <p:spTgt spid="67"/>
                                        </p:tgtEl>
                                        <p:attrNameLst>
                                          <p:attrName>style.visibility</p:attrName>
                                        </p:attrNameLst>
                                      </p:cBhvr>
                                      <p:to>
                                        <p:strVal val="hidden"/>
                                      </p:to>
                                    </p:set>
                                  </p:childTnLst>
                                </p:cTn>
                              </p:par>
                              <p:par>
                                <p:cTn id="115" presetID="1" presetClass="entr" presetSubtype="0" fill="hold" nodeType="withEffect">
                                  <p:stCondLst>
                                    <p:cond delay="250"/>
                                  </p:stCondLst>
                                  <p:childTnLst>
                                    <p:set>
                                      <p:cBhvr>
                                        <p:cTn id="116" dur="1" fill="hold">
                                          <p:stCondLst>
                                            <p:cond delay="0"/>
                                          </p:stCondLst>
                                        </p:cTn>
                                        <p:tgtEl>
                                          <p:spTgt spid="72"/>
                                        </p:tgtEl>
                                        <p:attrNameLst>
                                          <p:attrName>style.visibility</p:attrName>
                                        </p:attrNameLst>
                                      </p:cBhvr>
                                      <p:to>
                                        <p:strVal val="visible"/>
                                      </p:to>
                                    </p:set>
                                  </p:childTnLst>
                                </p:cTn>
                              </p:par>
                            </p:childTnLst>
                          </p:cTn>
                        </p:par>
                        <p:par>
                          <p:cTn id="117" fill="hold">
                            <p:stCondLst>
                              <p:cond delay="5750"/>
                            </p:stCondLst>
                            <p:childTnLst>
                              <p:par>
                                <p:cTn id="118" presetID="1" presetClass="exit" presetSubtype="0" fill="hold" nodeType="afterEffect">
                                  <p:stCondLst>
                                    <p:cond delay="250"/>
                                  </p:stCondLst>
                                  <p:childTnLst>
                                    <p:set>
                                      <p:cBhvr>
                                        <p:cTn id="119" dur="1" fill="hold">
                                          <p:stCondLst>
                                            <p:cond delay="0"/>
                                          </p:stCondLst>
                                        </p:cTn>
                                        <p:tgtEl>
                                          <p:spTgt spid="72"/>
                                        </p:tgtEl>
                                        <p:attrNameLst>
                                          <p:attrName>style.visibility</p:attrName>
                                        </p:attrNameLst>
                                      </p:cBhvr>
                                      <p:to>
                                        <p:strVal val="hidden"/>
                                      </p:to>
                                    </p:set>
                                  </p:childTnLst>
                                </p:cTn>
                              </p:par>
                              <p:par>
                                <p:cTn id="120" presetID="1" presetClass="entr" presetSubtype="0" fill="hold" nodeType="withEffect">
                                  <p:stCondLst>
                                    <p:cond delay="250"/>
                                  </p:stCondLst>
                                  <p:childTnLst>
                                    <p:set>
                                      <p:cBhvr>
                                        <p:cTn id="121" dur="1" fill="hold">
                                          <p:stCondLst>
                                            <p:cond delay="0"/>
                                          </p:stCondLst>
                                        </p:cTn>
                                        <p:tgtEl>
                                          <p:spTgt spid="77"/>
                                        </p:tgtEl>
                                        <p:attrNameLst>
                                          <p:attrName>style.visibility</p:attrName>
                                        </p:attrNameLst>
                                      </p:cBhvr>
                                      <p:to>
                                        <p:strVal val="visible"/>
                                      </p:to>
                                    </p:set>
                                  </p:childTnLst>
                                </p:cTn>
                              </p:par>
                            </p:childTnLst>
                          </p:cTn>
                        </p:par>
                        <p:par>
                          <p:cTn id="122" fill="hold">
                            <p:stCondLst>
                              <p:cond delay="6000"/>
                            </p:stCondLst>
                            <p:childTnLst>
                              <p:par>
                                <p:cTn id="123" presetID="1" presetClass="exit" presetSubtype="0" fill="hold" nodeType="afterEffect">
                                  <p:stCondLst>
                                    <p:cond delay="250"/>
                                  </p:stCondLst>
                                  <p:childTnLst>
                                    <p:set>
                                      <p:cBhvr>
                                        <p:cTn id="124" dur="1" fill="hold">
                                          <p:stCondLst>
                                            <p:cond delay="0"/>
                                          </p:stCondLst>
                                        </p:cTn>
                                        <p:tgtEl>
                                          <p:spTgt spid="77"/>
                                        </p:tgtEl>
                                        <p:attrNameLst>
                                          <p:attrName>style.visibility</p:attrName>
                                        </p:attrNameLst>
                                      </p:cBhvr>
                                      <p:to>
                                        <p:strVal val="hidden"/>
                                      </p:to>
                                    </p:set>
                                  </p:childTnLst>
                                </p:cTn>
                              </p:par>
                              <p:par>
                                <p:cTn id="125" presetID="1" presetClass="entr" presetSubtype="0" fill="hold" nodeType="withEffect">
                                  <p:stCondLst>
                                    <p:cond delay="250"/>
                                  </p:stCondLst>
                                  <p:childTnLst>
                                    <p:set>
                                      <p:cBhvr>
                                        <p:cTn id="126" dur="1" fill="hold">
                                          <p:stCondLst>
                                            <p:cond delay="0"/>
                                          </p:stCondLst>
                                        </p:cTn>
                                        <p:tgtEl>
                                          <p:spTgt spid="82"/>
                                        </p:tgtEl>
                                        <p:attrNameLst>
                                          <p:attrName>style.visibility</p:attrName>
                                        </p:attrNameLst>
                                      </p:cBhvr>
                                      <p:to>
                                        <p:strVal val="visible"/>
                                      </p:to>
                                    </p:set>
                                  </p:childTnLst>
                                </p:cTn>
                              </p:par>
                            </p:childTnLst>
                          </p:cTn>
                        </p:par>
                        <p:par>
                          <p:cTn id="127" fill="hold">
                            <p:stCondLst>
                              <p:cond delay="6250"/>
                            </p:stCondLst>
                            <p:childTnLst>
                              <p:par>
                                <p:cTn id="128" presetID="45" presetClass="entr" presetSubtype="0" fill="hold" nodeType="afterEffect">
                                  <p:stCondLst>
                                    <p:cond delay="4000"/>
                                  </p:stCondLst>
                                  <p:childTnLst>
                                    <p:set>
                                      <p:cBhvr>
                                        <p:cTn id="129" dur="1" fill="hold">
                                          <p:stCondLst>
                                            <p:cond delay="0"/>
                                          </p:stCondLst>
                                        </p:cTn>
                                        <p:tgtEl>
                                          <p:spTgt spid="5">
                                            <p:txEl>
                                              <p:pRg st="3" end="3"/>
                                            </p:txEl>
                                          </p:spTgt>
                                        </p:tgtEl>
                                        <p:attrNameLst>
                                          <p:attrName>style.visibility</p:attrName>
                                        </p:attrNameLst>
                                      </p:cBhvr>
                                      <p:to>
                                        <p:strVal val="visible"/>
                                      </p:to>
                                    </p:set>
                                    <p:animEffect transition="in" filter="fade">
                                      <p:cBhvr>
                                        <p:cTn id="130" dur="2000"/>
                                        <p:tgtEl>
                                          <p:spTgt spid="5">
                                            <p:txEl>
                                              <p:pRg st="3" end="3"/>
                                            </p:txEl>
                                          </p:spTgt>
                                        </p:tgtEl>
                                      </p:cBhvr>
                                    </p:animEffect>
                                    <p:anim calcmode="lin" valueType="num">
                                      <p:cBhvr>
                                        <p:cTn id="131"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132"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par>
                          <p:cTn id="133" fill="hold">
                            <p:stCondLst>
                              <p:cond delay="12250"/>
                            </p:stCondLst>
                            <p:childTnLst>
                              <p:par>
                                <p:cTn id="134" presetID="53" presetClass="entr" presetSubtype="16" fill="hold" nodeType="afterEffect">
                                  <p:stCondLst>
                                    <p:cond delay="1000"/>
                                  </p:stCondLst>
                                  <p:childTnLst>
                                    <p:set>
                                      <p:cBhvr>
                                        <p:cTn id="135" dur="1" fill="hold">
                                          <p:stCondLst>
                                            <p:cond delay="0"/>
                                          </p:stCondLst>
                                        </p:cTn>
                                        <p:tgtEl>
                                          <p:spTgt spid="5">
                                            <p:txEl>
                                              <p:pRg st="4" end="4"/>
                                            </p:txEl>
                                          </p:spTgt>
                                        </p:tgtEl>
                                        <p:attrNameLst>
                                          <p:attrName>style.visibility</p:attrName>
                                        </p:attrNameLst>
                                      </p:cBhvr>
                                      <p:to>
                                        <p:strVal val="visible"/>
                                      </p:to>
                                    </p:set>
                                    <p:anim calcmode="lin" valueType="num">
                                      <p:cBhvr>
                                        <p:cTn id="136"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7"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媒質</a:t>
            </a:r>
            <a:r>
              <a:rPr lang="ja-JP" altLang="en-US" dirty="0" smtClean="0"/>
              <a:t>の振動を表す量</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a:bodyPr>
          <a:lstStyle/>
          <a:p>
            <a:pPr marL="0" indent="0">
              <a:buNone/>
            </a:pPr>
            <a:r>
              <a:rPr kumimoji="1" lang="en-US" altLang="ja-JP" dirty="0" smtClean="0"/>
              <a:t>〔</a:t>
            </a:r>
            <a:r>
              <a:rPr kumimoji="1" lang="ja-JP" altLang="en-US" dirty="0" smtClean="0"/>
              <a:t>振動の周期と振動数</a:t>
            </a:r>
            <a:r>
              <a:rPr kumimoji="1" lang="en-US" altLang="ja-JP" dirty="0" smtClean="0"/>
              <a:t>〕</a:t>
            </a:r>
          </a:p>
          <a:p>
            <a:pPr marL="0" indent="0">
              <a:buNone/>
            </a:pPr>
            <a:r>
              <a:rPr kumimoji="1" lang="ja-JP" altLang="en-US" dirty="0"/>
              <a:t>　</a:t>
            </a:r>
            <a:r>
              <a:rPr kumimoji="1" lang="ja-JP" altLang="en-US" dirty="0" smtClean="0"/>
              <a:t>規則正し</a:t>
            </a:r>
            <a:r>
              <a:rPr lang="ja-JP" altLang="en-US" dirty="0"/>
              <a:t>く</a:t>
            </a:r>
            <a:r>
              <a:rPr kumimoji="1" lang="ja-JP" altLang="en-US" dirty="0" smtClean="0"/>
              <a:t>振動している媒質の一点が一回だけ振動するのにかかる時間を振動の</a:t>
            </a:r>
            <a:r>
              <a:rPr kumimoji="1" lang="ja-JP" altLang="en-US" dirty="0" smtClean="0">
                <a:solidFill>
                  <a:srgbClr val="FF0000"/>
                </a:solidFill>
              </a:rPr>
              <a:t>周期</a:t>
            </a:r>
            <a:r>
              <a:rPr kumimoji="1" lang="ja-JP" altLang="en-US" dirty="0" smtClean="0"/>
              <a:t>といいます。記号は</a:t>
            </a:r>
            <a:r>
              <a:rPr lang="en-US" altLang="ja-JP" i="1" dirty="0" smtClean="0">
                <a:latin typeface="Times New Roman" panose="02020603050405020304" pitchFamily="18" charset="0"/>
                <a:cs typeface="Times New Roman" panose="02020603050405020304" pitchFamily="18" charset="0"/>
              </a:rPr>
              <a:t>T</a:t>
            </a:r>
            <a:r>
              <a:rPr lang="ja-JP" altLang="en-US" i="1" dirty="0" err="1"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単位は</a:t>
            </a:r>
            <a:r>
              <a:rPr lang="en-US" altLang="ja-JP" dirty="0" smtClean="0">
                <a:latin typeface="Times New Roman" panose="02020603050405020304" pitchFamily="18" charset="0"/>
                <a:cs typeface="Times New Roman" panose="02020603050405020304" pitchFamily="18" charset="0"/>
              </a:rPr>
              <a:t>s</a:t>
            </a:r>
            <a:r>
              <a:rPr lang="ja-JP" altLang="en-US" dirty="0" smtClean="0">
                <a:latin typeface="Times New Roman" panose="02020603050405020304" pitchFamily="18" charset="0"/>
                <a:cs typeface="Times New Roman" panose="02020603050405020304" pitchFamily="18" charset="0"/>
              </a:rPr>
              <a:t>（秒）です。</a:t>
            </a:r>
            <a:endParaRPr lang="en-US" altLang="ja-JP" dirty="0" smtClean="0">
              <a:latin typeface="Times New Roman" panose="02020603050405020304" pitchFamily="18" charset="0"/>
              <a:cs typeface="Times New Roman" panose="02020603050405020304" pitchFamily="18" charset="0"/>
            </a:endParaRPr>
          </a:p>
          <a:p>
            <a:pPr marL="0" indent="0">
              <a:buNone/>
            </a:pPr>
            <a:r>
              <a:rPr kumimoji="1"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また、</a:t>
            </a:r>
            <a:r>
              <a:rPr lang="en-US" altLang="ja-JP" dirty="0" smtClean="0">
                <a:latin typeface="Times New Roman" panose="02020603050405020304" pitchFamily="18" charset="0"/>
                <a:cs typeface="Times New Roman" panose="02020603050405020304" pitchFamily="18" charset="0"/>
              </a:rPr>
              <a:t>1</a:t>
            </a:r>
            <a:r>
              <a:rPr lang="ja-JP" altLang="en-US" dirty="0" smtClean="0">
                <a:latin typeface="Times New Roman" panose="02020603050405020304" pitchFamily="18" charset="0"/>
                <a:cs typeface="Times New Roman" panose="02020603050405020304" pitchFamily="18" charset="0"/>
              </a:rPr>
              <a:t>秒間に媒質が振動する回数を</a:t>
            </a:r>
            <a:r>
              <a:rPr lang="ja-JP" altLang="en-US" dirty="0" smtClean="0">
                <a:solidFill>
                  <a:srgbClr val="FF0000"/>
                </a:solidFill>
                <a:latin typeface="Times New Roman" panose="02020603050405020304" pitchFamily="18" charset="0"/>
                <a:cs typeface="Times New Roman" panose="02020603050405020304" pitchFamily="18" charset="0"/>
              </a:rPr>
              <a:t>振動数</a:t>
            </a:r>
            <a:r>
              <a:rPr lang="ja-JP" altLang="en-US" dirty="0" smtClean="0">
                <a:latin typeface="Times New Roman" panose="02020603050405020304" pitchFamily="18" charset="0"/>
                <a:cs typeface="Times New Roman" panose="02020603050405020304" pitchFamily="18" charset="0"/>
              </a:rPr>
              <a:t>または周波数といいます。記号は</a:t>
            </a:r>
            <a:r>
              <a:rPr lang="en-US" altLang="ja-JP" i="1" dirty="0" smtClean="0">
                <a:latin typeface="Times New Roman" panose="02020603050405020304" pitchFamily="18" charset="0"/>
                <a:cs typeface="Times New Roman" panose="02020603050405020304" pitchFamily="18" charset="0"/>
              </a:rPr>
              <a:t>f</a:t>
            </a:r>
            <a:r>
              <a:rPr lang="ja-JP" altLang="en-US" dirty="0" err="1"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単位は</a:t>
            </a:r>
            <a:r>
              <a:rPr lang="en-US" altLang="ja-JP" dirty="0" smtClean="0">
                <a:latin typeface="Times New Roman" panose="02020603050405020304" pitchFamily="18" charset="0"/>
                <a:cs typeface="Times New Roman" panose="02020603050405020304" pitchFamily="18" charset="0"/>
              </a:rPr>
              <a:t>Hz(</a:t>
            </a:r>
            <a:r>
              <a:rPr lang="ja-JP" altLang="en-US" dirty="0" smtClean="0">
                <a:latin typeface="Times New Roman" panose="02020603050405020304" pitchFamily="18" charset="0"/>
                <a:cs typeface="Times New Roman" panose="02020603050405020304" pitchFamily="18" charset="0"/>
              </a:rPr>
              <a:t>ヘルツ）です。</a:t>
            </a:r>
            <a:endParaRPr lang="en-US" altLang="ja-JP" dirty="0" smtClean="0">
              <a:latin typeface="Times New Roman" panose="02020603050405020304" pitchFamily="18" charset="0"/>
              <a:cs typeface="Times New Roman" panose="02020603050405020304" pitchFamily="18" charset="0"/>
            </a:endParaRPr>
          </a:p>
          <a:p>
            <a:pPr marL="0" indent="0">
              <a:buNone/>
            </a:pPr>
            <a:r>
              <a:rPr lang="en-US" altLang="ja-JP" dirty="0">
                <a:solidFill>
                  <a:srgbClr val="FF0000"/>
                </a:solidFill>
                <a:latin typeface="Times New Roman" panose="02020603050405020304" pitchFamily="18" charset="0"/>
                <a:cs typeface="Times New Roman" panose="02020603050405020304" pitchFamily="18" charset="0"/>
              </a:rPr>
              <a:t>〔</a:t>
            </a:r>
            <a:r>
              <a:rPr lang="ja-JP" altLang="en-US" dirty="0">
                <a:solidFill>
                  <a:srgbClr val="FF0000"/>
                </a:solidFill>
                <a:latin typeface="Times New Roman" panose="02020603050405020304" pitchFamily="18" charset="0"/>
                <a:cs typeface="Times New Roman" panose="02020603050405020304" pitchFamily="18" charset="0"/>
              </a:rPr>
              <a:t>重要</a:t>
            </a:r>
            <a:r>
              <a:rPr lang="en-US" altLang="ja-JP" dirty="0">
                <a:solidFill>
                  <a:srgbClr val="FF0000"/>
                </a:solidFill>
                <a:latin typeface="Times New Roman" panose="02020603050405020304" pitchFamily="18" charset="0"/>
                <a:cs typeface="Times New Roman" panose="02020603050405020304" pitchFamily="18" charset="0"/>
              </a:rPr>
              <a:t>〕</a:t>
            </a:r>
            <a:r>
              <a:rPr lang="ja-JP" altLang="en-US" dirty="0">
                <a:solidFill>
                  <a:srgbClr val="FF0000"/>
                </a:solidFill>
                <a:latin typeface="Times New Roman" panose="02020603050405020304" pitchFamily="18" charset="0"/>
                <a:cs typeface="Times New Roman" panose="02020603050405020304" pitchFamily="18" charset="0"/>
              </a:rPr>
              <a:t>    周期   　</a:t>
            </a:r>
            <a:r>
              <a:rPr lang="en-US" altLang="ja-JP" i="1" dirty="0">
                <a:solidFill>
                  <a:srgbClr val="FF0000"/>
                </a:solidFill>
                <a:latin typeface="Times New Roman" panose="02020603050405020304" pitchFamily="18" charset="0"/>
                <a:cs typeface="Times New Roman" panose="02020603050405020304" pitchFamily="18" charset="0"/>
              </a:rPr>
              <a:t>T</a:t>
            </a:r>
            <a:r>
              <a:rPr lang="ja-JP" altLang="en-US" i="1"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latin typeface="Times New Roman" panose="02020603050405020304" pitchFamily="18" charset="0"/>
                <a:cs typeface="Times New Roman" panose="02020603050405020304" pitchFamily="18" charset="0"/>
              </a:rPr>
              <a:t>〔s〕</a:t>
            </a:r>
          </a:p>
          <a:p>
            <a:pPr marL="0" indent="0">
              <a:buNone/>
            </a:pPr>
            <a:r>
              <a:rPr lang="ja-JP" altLang="en-US" dirty="0"/>
              <a:t>　　　　　　</a:t>
            </a:r>
            <a:r>
              <a:rPr lang="ja-JP" altLang="en-US" dirty="0">
                <a:solidFill>
                  <a:srgbClr val="FF0000"/>
                </a:solidFill>
              </a:rPr>
              <a:t>振動数　</a:t>
            </a:r>
            <a:r>
              <a:rPr lang="en-US" altLang="ja-JP" i="1" dirty="0">
                <a:solidFill>
                  <a:srgbClr val="FF0000"/>
                </a:solidFill>
                <a:latin typeface="Times New Roman" panose="02020603050405020304" pitchFamily="18" charset="0"/>
                <a:cs typeface="Times New Roman" panose="02020603050405020304" pitchFamily="18" charset="0"/>
              </a:rPr>
              <a:t>f </a:t>
            </a:r>
            <a:r>
              <a:rPr lang="en-US" altLang="ja-JP" dirty="0">
                <a:solidFill>
                  <a:srgbClr val="FF0000"/>
                </a:solidFill>
              </a:rPr>
              <a:t>〔</a:t>
            </a:r>
            <a:r>
              <a:rPr lang="en-US" altLang="ja-JP" dirty="0">
                <a:solidFill>
                  <a:srgbClr val="FF0000"/>
                </a:solidFill>
                <a:latin typeface="Times New Roman" panose="02020603050405020304" pitchFamily="18" charset="0"/>
                <a:cs typeface="Times New Roman" panose="02020603050405020304" pitchFamily="18" charset="0"/>
              </a:rPr>
              <a:t>Hz</a:t>
            </a:r>
            <a:r>
              <a:rPr lang="en-US" altLang="ja-JP" dirty="0">
                <a:solidFill>
                  <a:srgbClr val="FF0000"/>
                </a:solidFill>
              </a:rPr>
              <a:t>〕</a:t>
            </a:r>
          </a:p>
          <a:p>
            <a:pPr marL="0" indent="0">
              <a:buNone/>
            </a:pPr>
            <a:endParaRPr kumimoji="1" lang="en-US" altLang="ja-JP" dirty="0" smtClean="0"/>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sz="half" idx="2"/>
              </p:nvPr>
            </p:nvSpPr>
            <p:spPr>
              <a:xfrm>
                <a:off x="6339348" y="1426296"/>
                <a:ext cx="5181600" cy="5071485"/>
              </a:xfrm>
            </p:spPr>
            <p:txBody>
              <a:bodyPr>
                <a:normAutofit/>
              </a:bodyPr>
              <a:lstStyle/>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周期が</a:t>
                </a:r>
                <a:r>
                  <a:rPr lang="en-US" altLang="ja-JP" dirty="0" smtClean="0">
                    <a:latin typeface="Times New Roman" panose="02020603050405020304" pitchFamily="18" charset="0"/>
                    <a:cs typeface="Times New Roman" panose="02020603050405020304" pitchFamily="18" charset="0"/>
                  </a:rPr>
                  <a:t>0.2</a:t>
                </a:r>
                <a:r>
                  <a:rPr lang="ja-JP" altLang="en-US" dirty="0" smtClean="0">
                    <a:latin typeface="Times New Roman" panose="02020603050405020304" pitchFamily="18" charset="0"/>
                    <a:cs typeface="Times New Roman" panose="02020603050405020304" pitchFamily="18" charset="0"/>
                  </a:rPr>
                  <a:t>秒だと振動数は何</a:t>
                </a:r>
                <a:r>
                  <a:rPr lang="en-US" altLang="ja-JP" dirty="0" smtClean="0">
                    <a:latin typeface="Times New Roman" panose="02020603050405020304" pitchFamily="18" charset="0"/>
                    <a:cs typeface="Times New Roman" panose="02020603050405020304" pitchFamily="18" charset="0"/>
                  </a:rPr>
                  <a:t>Hz</a:t>
                </a:r>
                <a:r>
                  <a:rPr lang="ja-JP" altLang="en-US" dirty="0" smtClean="0">
                    <a:latin typeface="Times New Roman" panose="02020603050405020304" pitchFamily="18" charset="0"/>
                    <a:cs typeface="Times New Roman" panose="02020603050405020304" pitchFamily="18" charset="0"/>
                  </a:rPr>
                  <a:t>？（わかったらクリック）</a:t>
                </a:r>
                <a:endParaRPr lang="en-US" altLang="ja-JP" dirty="0" smtClean="0">
                  <a:latin typeface="Times New Roman" panose="02020603050405020304" pitchFamily="18" charset="0"/>
                  <a:cs typeface="Times New Roman" panose="02020603050405020304" pitchFamily="18" charset="0"/>
                </a:endParaRPr>
              </a:p>
              <a:p>
                <a:pPr marL="0" indent="0">
                  <a:buNone/>
                </a:pPr>
                <a:r>
                  <a:rPr lang="en-US" altLang="ja-JP" b="1"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b="1" dirty="0" smtClean="0">
                    <a:solidFill>
                      <a:schemeClr val="accent1">
                        <a:lumMod val="50000"/>
                      </a:schemeClr>
                    </a:solidFill>
                    <a:latin typeface="Times New Roman" panose="02020603050405020304" pitchFamily="18" charset="0"/>
                    <a:cs typeface="Times New Roman" panose="02020603050405020304" pitchFamily="18" charset="0"/>
                  </a:rPr>
                  <a:t>答</a:t>
                </a:r>
                <a:r>
                  <a:rPr lang="en-US" altLang="ja-JP" b="1"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ja-JP" b="1" dirty="0">
                    <a:solidFill>
                      <a:schemeClr val="accent1">
                        <a:lumMod val="50000"/>
                      </a:schemeClr>
                    </a:solidFill>
                    <a:latin typeface="Times New Roman" panose="02020603050405020304" pitchFamily="18" charset="0"/>
                    <a:cs typeface="Times New Roman" panose="02020603050405020304" pitchFamily="18" charset="0"/>
                  </a:rPr>
                  <a:t>5</a:t>
                </a:r>
                <a:r>
                  <a:rPr lang="en-US" altLang="ja-JP" b="1" dirty="0" smtClean="0">
                    <a:solidFill>
                      <a:schemeClr val="accent1">
                        <a:lumMod val="50000"/>
                      </a:schemeClr>
                    </a:solidFill>
                    <a:latin typeface="Times New Roman" panose="02020603050405020304" pitchFamily="18" charset="0"/>
                    <a:cs typeface="Times New Roman" panose="02020603050405020304" pitchFamily="18" charset="0"/>
                  </a:rPr>
                  <a:t>Hz</a:t>
                </a:r>
              </a:p>
              <a:p>
                <a:pPr marL="0" indent="0">
                  <a:buNone/>
                </a:pPr>
                <a:endParaRPr lang="en-US" altLang="ja-JP" dirty="0"/>
              </a:p>
              <a:p>
                <a:pPr marL="0" indent="0">
                  <a:buNone/>
                </a:pPr>
                <a:r>
                  <a:rPr lang="ja-JP" altLang="en-US" dirty="0" smtClean="0"/>
                  <a:t>　このように、</a:t>
                </a:r>
                <a:r>
                  <a:rPr lang="en-US" altLang="ja-JP" i="1" dirty="0" smtClean="0">
                    <a:solidFill>
                      <a:srgbClr val="FF0000"/>
                    </a:solidFill>
                    <a:latin typeface="Times New Roman" panose="02020603050405020304" pitchFamily="18" charset="0"/>
                    <a:cs typeface="Times New Roman" panose="02020603050405020304" pitchFamily="18" charset="0"/>
                  </a:rPr>
                  <a:t>T </a:t>
                </a:r>
                <a:r>
                  <a:rPr lang="en-US" altLang="ja-JP" dirty="0" smtClean="0">
                    <a:solidFill>
                      <a:srgbClr val="FF0000"/>
                    </a:solidFill>
                    <a:latin typeface="Times New Roman" panose="02020603050405020304" pitchFamily="18" charset="0"/>
                    <a:cs typeface="Times New Roman" panose="02020603050405020304" pitchFamily="18" charset="0"/>
                  </a:rPr>
                  <a:t>〔s〕</a:t>
                </a:r>
                <a:r>
                  <a:rPr lang="ja-JP" altLang="en-US" dirty="0" smtClean="0">
                    <a:solidFill>
                      <a:srgbClr val="FF0000"/>
                    </a:solidFill>
                  </a:rPr>
                  <a:t>と </a:t>
                </a:r>
                <a:r>
                  <a:rPr lang="en-US" altLang="ja-JP" i="1" dirty="0" smtClean="0">
                    <a:solidFill>
                      <a:srgbClr val="FF0000"/>
                    </a:solidFill>
                    <a:latin typeface="Times New Roman" panose="02020603050405020304" pitchFamily="18" charset="0"/>
                    <a:cs typeface="Times New Roman" panose="02020603050405020304" pitchFamily="18" charset="0"/>
                  </a:rPr>
                  <a:t>f </a:t>
                </a:r>
                <a:r>
                  <a:rPr lang="en-US" altLang="ja-JP" dirty="0" smtClean="0">
                    <a:solidFill>
                      <a:srgbClr val="FF0000"/>
                    </a:solidFill>
                    <a:latin typeface="Times New Roman" panose="02020603050405020304" pitchFamily="18" charset="0"/>
                    <a:cs typeface="Times New Roman" panose="02020603050405020304" pitchFamily="18" charset="0"/>
                  </a:rPr>
                  <a:t>〔Hz〕</a:t>
                </a:r>
                <a:r>
                  <a:rPr lang="ja-JP" altLang="en-US" dirty="0" smtClean="0">
                    <a:solidFill>
                      <a:srgbClr val="FF0000"/>
                    </a:solidFill>
                  </a:rPr>
                  <a:t>は互いに逆数の関係</a:t>
                </a:r>
                <a:r>
                  <a:rPr lang="ja-JP" altLang="en-US" dirty="0" smtClean="0"/>
                  <a:t>になっていることがわかります。</a:t>
                </a:r>
                <a:endParaRPr lang="en-US" altLang="ja-JP" dirty="0" smtClean="0"/>
              </a:p>
              <a:p>
                <a:pPr marL="0" indent="0">
                  <a:buNone/>
                </a:pPr>
                <a:endParaRPr lang="en-US" altLang="ja-JP" dirty="0"/>
              </a:p>
              <a:p>
                <a:pPr marL="0" indent="0">
                  <a:buNone/>
                </a:pPr>
                <a14:m>
                  <m:oMath xmlns:m="http://schemas.openxmlformats.org/officeDocument/2006/math">
                    <m:r>
                      <a:rPr lang="ja-JP" altLang="en-US" b="0" i="1" dirty="0" smtClean="0">
                        <a:solidFill>
                          <a:srgbClr val="FF0000"/>
                        </a:solidFill>
                        <a:latin typeface="Cambria Math" panose="02040503050406030204" pitchFamily="18" charset="0"/>
                      </a:rPr>
                      <m:t>　</m:t>
                    </m:r>
                    <m:r>
                      <a:rPr lang="ja-JP" altLang="en-US" i="1" dirty="0">
                        <a:solidFill>
                          <a:srgbClr val="FF0000"/>
                        </a:solidFill>
                        <a:latin typeface="Cambria Math" panose="02040503050406030204" pitchFamily="18" charset="0"/>
                      </a:rPr>
                      <m:t>　</m:t>
                    </m:r>
                    <m:r>
                      <a:rPr lang="en-US" altLang="ja-JP" b="0" i="1" smtClean="0">
                        <a:solidFill>
                          <a:srgbClr val="FF0000"/>
                        </a:solidFill>
                        <a:latin typeface="Cambria Math" panose="02040503050406030204" pitchFamily="18" charset="0"/>
                      </a:rPr>
                      <m:t>𝑇</m:t>
                    </m:r>
                    <m:r>
                      <a:rPr lang="en-US" altLang="ja-JP" i="1" smtClean="0">
                        <a:solidFill>
                          <a:srgbClr val="FF0000"/>
                        </a:solidFill>
                        <a:latin typeface="Cambria Math" panose="02040503050406030204" pitchFamily="18" charset="0"/>
                      </a:rPr>
                      <m:t>=</m:t>
                    </m:r>
                    <m:f>
                      <m:fPr>
                        <m:ctrlPr>
                          <a:rPr lang="en-US" altLang="ja-JP" i="1" smtClean="0">
                            <a:solidFill>
                              <a:srgbClr val="FF0000"/>
                            </a:solidFill>
                            <a:latin typeface="Cambria Math" panose="02040503050406030204" pitchFamily="18" charset="0"/>
                          </a:rPr>
                        </m:ctrlPr>
                      </m:fPr>
                      <m:num>
                        <m:r>
                          <a:rPr lang="en-US" altLang="ja-JP" b="0" i="1" smtClean="0">
                            <a:solidFill>
                              <a:srgbClr val="FF0000"/>
                            </a:solidFill>
                            <a:latin typeface="Cambria Math" panose="02040503050406030204" pitchFamily="18" charset="0"/>
                          </a:rPr>
                          <m:t>1</m:t>
                        </m:r>
                      </m:num>
                      <m:den>
                        <m:r>
                          <a:rPr lang="en-US" altLang="ja-JP" b="0" i="1" smtClean="0">
                            <a:solidFill>
                              <a:srgbClr val="FF0000"/>
                            </a:solidFill>
                            <a:latin typeface="Cambria Math" panose="02040503050406030204" pitchFamily="18" charset="0"/>
                          </a:rPr>
                          <m:t>𝑓</m:t>
                        </m:r>
                      </m:den>
                    </m:f>
                    <m:r>
                      <a:rPr lang="ja-JP" altLang="en-US" i="1">
                        <a:solidFill>
                          <a:srgbClr val="FF0000"/>
                        </a:solidFill>
                        <a:latin typeface="Cambria Math" panose="02040503050406030204" pitchFamily="18" charset="0"/>
                      </a:rPr>
                      <m:t>　または</m:t>
                    </m:r>
                    <m:r>
                      <a:rPr lang="ja-JP" altLang="en-US" i="1" smtClean="0">
                        <a:solidFill>
                          <a:srgbClr val="FF0000"/>
                        </a:solidFill>
                        <a:latin typeface="Cambria Math" panose="02040503050406030204" pitchFamily="18" charset="0"/>
                      </a:rPr>
                      <m:t>　</m:t>
                    </m:r>
                    <m:r>
                      <a:rPr lang="en-US" altLang="ja-JP" b="0" i="1" smtClean="0">
                        <a:solidFill>
                          <a:srgbClr val="FF0000"/>
                        </a:solidFill>
                        <a:latin typeface="Cambria Math" panose="02040503050406030204" pitchFamily="18" charset="0"/>
                      </a:rPr>
                      <m:t>𝑓</m:t>
                    </m:r>
                    <m:r>
                      <a:rPr lang="en-US" altLang="ja-JP" i="1">
                        <a:solidFill>
                          <a:srgbClr val="FF0000"/>
                        </a:solidFill>
                        <a:latin typeface="Cambria Math" panose="02040503050406030204" pitchFamily="18" charset="0"/>
                      </a:rPr>
                      <m:t>=</m:t>
                    </m:r>
                    <m:f>
                      <m:fPr>
                        <m:ctrlPr>
                          <a:rPr lang="en-US" altLang="ja-JP" i="1">
                            <a:solidFill>
                              <a:srgbClr val="FF0000"/>
                            </a:solidFill>
                            <a:latin typeface="Cambria Math" panose="02040503050406030204" pitchFamily="18" charset="0"/>
                          </a:rPr>
                        </m:ctrlPr>
                      </m:fPr>
                      <m:num>
                        <m:r>
                          <a:rPr lang="en-US" altLang="ja-JP" i="1">
                            <a:solidFill>
                              <a:srgbClr val="FF0000"/>
                            </a:solidFill>
                            <a:latin typeface="Cambria Math" panose="02040503050406030204" pitchFamily="18" charset="0"/>
                          </a:rPr>
                          <m:t>1</m:t>
                        </m:r>
                      </m:num>
                      <m:den>
                        <m:r>
                          <a:rPr lang="en-US" altLang="ja-JP" b="0" i="1" smtClean="0">
                            <a:solidFill>
                              <a:srgbClr val="FF0000"/>
                            </a:solidFill>
                            <a:latin typeface="Cambria Math" panose="02040503050406030204" pitchFamily="18" charset="0"/>
                          </a:rPr>
                          <m:t>𝑇</m:t>
                        </m:r>
                      </m:den>
                    </m:f>
                  </m:oMath>
                </a14:m>
                <a:r>
                  <a:rPr lang="ja-JP" altLang="en-US" dirty="0" smtClean="0"/>
                  <a:t>　</a:t>
                </a:r>
                <a:r>
                  <a:rPr lang="ja-JP" altLang="en-US" dirty="0" smtClean="0">
                    <a:solidFill>
                      <a:srgbClr val="FF0000"/>
                    </a:solidFill>
                  </a:rPr>
                  <a:t>（重要）</a:t>
                </a:r>
                <a:endParaRPr lang="en-US" altLang="ja-JP" dirty="0" smtClean="0">
                  <a:solidFill>
                    <a:srgbClr val="FF0000"/>
                  </a:solidFill>
                </a:endParaRPr>
              </a:p>
              <a:p>
                <a:pPr marL="0" indent="0">
                  <a:buNone/>
                </a:pPr>
                <a:endParaRPr lang="en-US" altLang="ja-JP" dirty="0"/>
              </a:p>
              <a:p>
                <a:pPr marL="0" indent="0">
                  <a:buNone/>
                </a:pPr>
                <a:endParaRPr kumimoji="1" lang="en-US" altLang="ja-JP" dirty="0" smtClean="0">
                  <a:solidFill>
                    <a:srgbClr val="FF0000"/>
                  </a:solidFill>
                </a:endParaRPr>
              </a:p>
            </p:txBody>
          </p:sp>
        </mc:Choice>
        <mc:Fallback xmlns="">
          <p:sp>
            <p:nvSpPr>
              <p:cNvPr id="6" name="コンテンツ プレースホルダー 5"/>
              <p:cNvSpPr>
                <a:spLocks noGrp="1" noRot="1" noChangeAspect="1" noMove="1" noResize="1" noEditPoints="1" noAdjustHandles="1" noChangeArrowheads="1" noChangeShapeType="1" noTextEdit="1"/>
              </p:cNvSpPr>
              <p:nvPr>
                <p:ph sz="half" idx="2"/>
              </p:nvPr>
            </p:nvSpPr>
            <p:spPr>
              <a:xfrm>
                <a:off x="6339348" y="1426296"/>
                <a:ext cx="5181600" cy="5071485"/>
              </a:xfrm>
              <a:blipFill rotWithShape="0">
                <a:blip r:embed="rId2"/>
                <a:stretch>
                  <a:fillRect l="-2471" t="-2524" r="-2118"/>
                </a:stretch>
              </a:blipFill>
            </p:spPr>
            <p:txBody>
              <a:bodyPr/>
              <a:lstStyle/>
              <a:p>
                <a:r>
                  <a:rPr lang="ja-JP" altLang="en-US">
                    <a:noFill/>
                  </a:rPr>
                  <a:t> </a:t>
                </a:r>
              </a:p>
            </p:txBody>
          </p:sp>
        </mc:Fallback>
      </mc:AlternateContent>
      <p:sp>
        <p:nvSpPr>
          <p:cNvPr id="7" name="フッター プレースホルダー 6"/>
          <p:cNvSpPr>
            <a:spLocks noGrp="1"/>
          </p:cNvSpPr>
          <p:nvPr>
            <p:ph type="ftr" sz="quarter" idx="11"/>
          </p:nvPr>
        </p:nvSpPr>
        <p:spPr/>
        <p:txBody>
          <a:bodyPr/>
          <a:lstStyle/>
          <a:p>
            <a:r>
              <a:rPr kumimoji="1" lang="zh-CN" altLang="en-US" dirty="0" smtClean="0"/>
              <a:t>要点整理　</a:t>
            </a:r>
            <a:r>
              <a:rPr kumimoji="1" lang="en-US" altLang="zh-CN" dirty="0" smtClean="0"/>
              <a:t>1-1-1</a:t>
            </a:r>
            <a:r>
              <a:rPr kumimoji="1" lang="zh-CN" altLang="en-US" dirty="0" smtClean="0"/>
              <a:t>　速度</a:t>
            </a:r>
            <a:endParaRPr kumimoji="1" lang="ja-JP" altLang="en-US" dirty="0"/>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5</a:t>
            </a:fld>
            <a:endParaRPr kumimoji="1" lang="ja-JP" altLang="en-US"/>
          </a:p>
        </p:txBody>
      </p:sp>
    </p:spTree>
    <p:extLst>
      <p:ext uri="{BB962C8B-B14F-4D97-AF65-F5344CB8AC3E}">
        <p14:creationId xmlns:p14="http://schemas.microsoft.com/office/powerpoint/2010/main" val="53559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50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1000"/>
                                        <p:tgtEl>
                                          <p:spTgt spid="6">
                                            <p:txEl>
                                              <p:pRg st="5" end="5"/>
                                            </p:txEl>
                                          </p:spTgt>
                                        </p:tgtEl>
                                      </p:cBhvr>
                                    </p:animEffect>
                                    <p:anim calcmode="lin" valueType="num">
                                      <p:cBhvr>
                                        <p:cTn id="1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smtClean="0"/>
              <a:t>波を表す量</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fontScale="92500"/>
          </a:bodyPr>
          <a:lstStyle/>
          <a:p>
            <a:pPr marL="0" indent="0">
              <a:buNone/>
            </a:pPr>
            <a:r>
              <a:rPr lang="en-US" altLang="ja-JP" dirty="0" smtClean="0"/>
              <a:t>〔</a:t>
            </a:r>
            <a:r>
              <a:rPr lang="ja-JP" altLang="en-US" dirty="0" smtClean="0"/>
              <a:t>波の伝わる速さ</a:t>
            </a:r>
            <a:r>
              <a:rPr lang="en-US" altLang="ja-JP" dirty="0" smtClean="0"/>
              <a:t>〕</a:t>
            </a:r>
            <a:endParaRPr lang="en-US" altLang="ja-JP" dirty="0"/>
          </a:p>
          <a:p>
            <a:pPr marL="0" indent="0">
              <a:buNone/>
            </a:pPr>
            <a:r>
              <a:rPr lang="ja-JP" altLang="en-US" dirty="0"/>
              <a:t>　</a:t>
            </a:r>
            <a:r>
              <a:rPr lang="ja-JP" altLang="en-US" dirty="0" smtClean="0"/>
              <a:t>波の山や谷が移動していく速さのことを</a:t>
            </a:r>
            <a:r>
              <a:rPr lang="ja-JP" altLang="en-US" dirty="0" smtClean="0">
                <a:solidFill>
                  <a:srgbClr val="FF0000"/>
                </a:solidFill>
              </a:rPr>
              <a:t>波の伝わる速さ（または波の速さ）</a:t>
            </a:r>
            <a:r>
              <a:rPr lang="ja-JP" altLang="en-US" dirty="0" smtClean="0"/>
              <a:t>といいます。</a:t>
            </a:r>
            <a:endParaRPr lang="en-US" altLang="ja-JP" dirty="0" smtClean="0"/>
          </a:p>
          <a:p>
            <a:pPr marL="0" indent="0">
              <a:buNone/>
            </a:pPr>
            <a:r>
              <a:rPr lang="ja-JP" altLang="en-US" dirty="0"/>
              <a:t>　</a:t>
            </a:r>
            <a:r>
              <a:rPr lang="ja-JP" altLang="en-US" dirty="0" smtClean="0"/>
              <a:t>波の速さを表す記号・単位は、</a:t>
            </a:r>
            <a:endParaRPr lang="en-US" altLang="ja-JP" dirty="0" smtClean="0"/>
          </a:p>
          <a:p>
            <a:pPr marL="0" indent="0">
              <a:buNone/>
            </a:pPr>
            <a:r>
              <a:rPr lang="en-US" altLang="ja-JP" i="1" dirty="0" err="1" smtClean="0">
                <a:solidFill>
                  <a:srgbClr val="FF0000"/>
                </a:solidFill>
                <a:latin typeface="Times New Roman" panose="02020603050405020304" pitchFamily="18" charset="0"/>
                <a:cs typeface="Times New Roman" panose="02020603050405020304" pitchFamily="18" charset="0"/>
              </a:rPr>
              <a:t>v</a:t>
            </a:r>
            <a:r>
              <a:rPr lang="en-US" altLang="ja-JP" dirty="0" err="1" smtClean="0">
                <a:solidFill>
                  <a:srgbClr val="FF0000"/>
                </a:solidFill>
                <a:latin typeface="Times New Roman" panose="02020603050405020304" pitchFamily="18" charset="0"/>
                <a:cs typeface="Times New Roman" panose="02020603050405020304" pitchFamily="18" charset="0"/>
              </a:rPr>
              <a:t>〔m</a:t>
            </a:r>
            <a:r>
              <a:rPr lang="en-US" altLang="ja-JP" dirty="0" smtClean="0">
                <a:solidFill>
                  <a:srgbClr val="FF0000"/>
                </a:solidFill>
                <a:latin typeface="Times New Roman" panose="02020603050405020304" pitchFamily="18" charset="0"/>
                <a:cs typeface="Times New Roman" panose="02020603050405020304" pitchFamily="18" charset="0"/>
              </a:rPr>
              <a:t>/s〕</a:t>
            </a:r>
            <a:r>
              <a:rPr lang="ja-JP" altLang="en-US" dirty="0" smtClean="0"/>
              <a:t>です。</a:t>
            </a:r>
            <a:endParaRPr lang="en-US" altLang="ja-JP" dirty="0" smtClean="0"/>
          </a:p>
          <a:p>
            <a:pPr marL="0" indent="0">
              <a:buNone/>
            </a:pPr>
            <a:r>
              <a:rPr kumimoji="1" lang="en-US" altLang="ja-JP" dirty="0" smtClean="0"/>
              <a:t>〔</a:t>
            </a:r>
            <a:r>
              <a:rPr kumimoji="1" lang="ja-JP" altLang="en-US" dirty="0" smtClean="0"/>
              <a:t>波長と振幅</a:t>
            </a:r>
            <a:r>
              <a:rPr kumimoji="1" lang="en-US" altLang="ja-JP" dirty="0" smtClean="0"/>
              <a:t>〕</a:t>
            </a:r>
            <a:r>
              <a:rPr lang="ja-JP" altLang="en-US" dirty="0"/>
              <a:t>（</a:t>
            </a:r>
            <a:r>
              <a:rPr kumimoji="1" lang="ja-JP" altLang="en-US" dirty="0" smtClean="0"/>
              <a:t>波形を表す量）</a:t>
            </a:r>
            <a:endParaRPr kumimoji="1" lang="en-US" altLang="ja-JP" dirty="0" smtClean="0"/>
          </a:p>
          <a:p>
            <a:pPr marL="0" indent="0">
              <a:buNone/>
            </a:pPr>
            <a:r>
              <a:rPr kumimoji="1" lang="ja-JP" altLang="en-US" dirty="0"/>
              <a:t>　</a:t>
            </a:r>
            <a:r>
              <a:rPr kumimoji="1" lang="ja-JP" altLang="en-US" dirty="0" smtClean="0"/>
              <a:t>波</a:t>
            </a:r>
            <a:r>
              <a:rPr kumimoji="1" lang="en-US" altLang="ja-JP" dirty="0" smtClean="0"/>
              <a:t>1</a:t>
            </a:r>
            <a:r>
              <a:rPr kumimoji="1" lang="ja-JP" altLang="en-US" dirty="0" smtClean="0"/>
              <a:t>つ分の</a:t>
            </a:r>
            <a:r>
              <a:rPr lang="ja-JP" altLang="en-US" dirty="0"/>
              <a:t>長さ</a:t>
            </a:r>
            <a:r>
              <a:rPr lang="ja-JP" altLang="en-US" dirty="0" smtClean="0"/>
              <a:t>を</a:t>
            </a:r>
            <a:r>
              <a:rPr kumimoji="1" lang="ja-JP" altLang="en-US" dirty="0" smtClean="0">
                <a:solidFill>
                  <a:srgbClr val="FF0000"/>
                </a:solidFill>
              </a:rPr>
              <a:t>波長</a:t>
            </a:r>
            <a:r>
              <a:rPr lang="ja-JP" altLang="en-US" dirty="0"/>
              <a:t>といいます。</a:t>
            </a:r>
            <a:r>
              <a:rPr kumimoji="1" lang="ja-JP" altLang="en-US" dirty="0" smtClean="0"/>
              <a:t>記号は、</a:t>
            </a:r>
            <a:r>
              <a:rPr lang="en-US" altLang="ja-JP" dirty="0" smtClean="0"/>
              <a:t> </a:t>
            </a:r>
            <a:r>
              <a:rPr kumimoji="1" lang="en-US" altLang="ja-JP" i="1" dirty="0" smtClean="0">
                <a:latin typeface="Times New Roman" panose="02020603050405020304" pitchFamily="18" charset="0"/>
                <a:cs typeface="Times New Roman" panose="02020603050405020304" pitchFamily="18" charset="0"/>
              </a:rPr>
              <a:t>λ </a:t>
            </a:r>
            <a:r>
              <a:rPr kumimoji="1" lang="ja-JP" altLang="en-US"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ラムダ）、単位は</a:t>
            </a:r>
            <a:r>
              <a:rPr kumimoji="1" lang="en-US" altLang="ja-JP" dirty="0" smtClean="0">
                <a:latin typeface="Times New Roman" panose="02020603050405020304" pitchFamily="18" charset="0"/>
                <a:cs typeface="Times New Roman" panose="02020603050405020304" pitchFamily="18" charset="0"/>
              </a:rPr>
              <a:t>〔m〕</a:t>
            </a:r>
            <a:r>
              <a:rPr kumimoji="1" lang="ja-JP" altLang="en-US" dirty="0" smtClean="0">
                <a:latin typeface="Times New Roman" panose="02020603050405020304" pitchFamily="18" charset="0"/>
                <a:cs typeface="Times New Roman" panose="02020603050405020304" pitchFamily="18" charset="0"/>
              </a:rPr>
              <a:t>です。また、</a:t>
            </a:r>
            <a:r>
              <a:rPr kumimoji="1" lang="ja-JP" altLang="en-US" dirty="0" smtClean="0"/>
              <a:t>振れ幅の半分の長さを</a:t>
            </a:r>
            <a:r>
              <a:rPr kumimoji="1" lang="ja-JP" altLang="en-US" dirty="0" smtClean="0">
                <a:solidFill>
                  <a:srgbClr val="FF0000"/>
                </a:solidFill>
              </a:rPr>
              <a:t>振幅（しんぷく）</a:t>
            </a:r>
            <a:r>
              <a:rPr kumimoji="1" lang="ja-JP" altLang="en-US" dirty="0" smtClean="0"/>
              <a:t>といいます。記号・単位は、</a:t>
            </a:r>
            <a:r>
              <a:rPr kumimoji="1" lang="en-US" altLang="ja-JP" i="1" dirty="0" smtClean="0">
                <a:latin typeface="Times New Roman" panose="02020603050405020304" pitchFamily="18" charset="0"/>
                <a:cs typeface="Times New Roman" panose="02020603050405020304" pitchFamily="18" charset="0"/>
              </a:rPr>
              <a:t>A </a:t>
            </a:r>
            <a:r>
              <a:rPr kumimoji="1" lang="en-US" altLang="ja-JP" dirty="0" smtClean="0">
                <a:latin typeface="Times New Roman" panose="02020603050405020304" pitchFamily="18" charset="0"/>
                <a:cs typeface="Times New Roman" panose="02020603050405020304" pitchFamily="18" charset="0"/>
              </a:rPr>
              <a:t>〔m</a:t>
            </a:r>
            <a:r>
              <a:rPr lang="en-US" altLang="ja-JP" dirty="0" smtClean="0">
                <a:latin typeface="Times New Roman" panose="02020603050405020304" pitchFamily="18" charset="0"/>
                <a:cs typeface="Times New Roman" panose="02020603050405020304" pitchFamily="18" charset="0"/>
              </a:rPr>
              <a:t>〕</a:t>
            </a:r>
            <a:r>
              <a:rPr lang="ja-JP" altLang="en-US" dirty="0" smtClean="0"/>
              <a:t>です。</a:t>
            </a:r>
            <a:r>
              <a:rPr kumimoji="1" lang="ja-JP" altLang="en-US" dirty="0" smtClean="0"/>
              <a:t>（右図参照）</a:t>
            </a:r>
            <a:endParaRPr kumimoji="1" lang="en-US" altLang="ja-JP" dirty="0" smtClean="0"/>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6</a:t>
            </a:fld>
            <a:endParaRPr kumimoji="1" lang="ja-JP" altLang="en-US"/>
          </a:p>
        </p:txBody>
      </p:sp>
      <p:grpSp>
        <p:nvGrpSpPr>
          <p:cNvPr id="26" name="グループ化 25"/>
          <p:cNvGrpSpPr/>
          <p:nvPr/>
        </p:nvGrpSpPr>
        <p:grpSpPr>
          <a:xfrm>
            <a:off x="6586160" y="1720025"/>
            <a:ext cx="5023280" cy="1909659"/>
            <a:chOff x="6566495" y="1611870"/>
            <a:chExt cx="5023280" cy="1909659"/>
          </a:xfrm>
        </p:grpSpPr>
        <p:pic>
          <p:nvPicPr>
            <p:cNvPr id="2" name="図 1"/>
            <p:cNvPicPr>
              <a:picLocks noChangeAspect="1"/>
            </p:cNvPicPr>
            <p:nvPr/>
          </p:nvPicPr>
          <p:blipFill>
            <a:blip r:embed="rId2"/>
            <a:stretch>
              <a:fillRect/>
            </a:stretch>
          </p:blipFill>
          <p:spPr>
            <a:xfrm>
              <a:off x="6566495" y="1712279"/>
              <a:ext cx="4676037" cy="1809250"/>
            </a:xfrm>
            <a:prstGeom prst="rect">
              <a:avLst/>
            </a:prstGeom>
          </p:spPr>
        </p:pic>
        <p:cxnSp>
          <p:nvCxnSpPr>
            <p:cNvPr id="11" name="直線コネクタ 10"/>
            <p:cNvCxnSpPr/>
            <p:nvPr/>
          </p:nvCxnSpPr>
          <p:spPr>
            <a:xfrm flipH="1">
              <a:off x="7149193" y="1870982"/>
              <a:ext cx="16328" cy="9144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8873218" y="1870982"/>
              <a:ext cx="16328" cy="9144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7175046" y="1971675"/>
              <a:ext cx="1698172" cy="95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475765" y="1611870"/>
              <a:ext cx="1381125" cy="369332"/>
            </a:xfrm>
            <a:prstGeom prst="rect">
              <a:avLst/>
            </a:prstGeom>
            <a:noFill/>
          </p:spPr>
          <p:txBody>
            <a:bodyPr wrap="square" rtlCol="0">
              <a:spAutoFit/>
            </a:bodyPr>
            <a:lstStyle/>
            <a:p>
              <a:r>
                <a:rPr kumimoji="1" lang="ja-JP" altLang="en-US" dirty="0" smtClean="0">
                  <a:latin typeface="Tie"/>
                </a:rPr>
                <a:t>波長</a:t>
              </a:r>
              <a:r>
                <a:rPr kumimoji="1" lang="en-US" altLang="ja-JP" i="1" dirty="0" err="1" smtClean="0">
                  <a:latin typeface="Times New Roman" panose="02020603050405020304" pitchFamily="18" charset="0"/>
                  <a:cs typeface="Times New Roman" panose="02020603050405020304" pitchFamily="18" charset="0"/>
                </a:rPr>
                <a:t>λ</a:t>
              </a:r>
              <a:r>
                <a:rPr kumimoji="1" lang="en-US" altLang="ja-JP" dirty="0" err="1" smtClean="0">
                  <a:latin typeface="Times New Roman" panose="02020603050405020304" pitchFamily="18" charset="0"/>
                  <a:cs typeface="Times New Roman" panose="02020603050405020304" pitchFamily="18" charset="0"/>
                </a:rPr>
                <a:t>〔m</a:t>
              </a:r>
              <a:r>
                <a:rPr kumimoji="1"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cxnSp>
          <p:nvCxnSpPr>
            <p:cNvPr id="19" name="直線矢印コネクタ 18"/>
            <p:cNvCxnSpPr/>
            <p:nvPr/>
          </p:nvCxnSpPr>
          <p:spPr>
            <a:xfrm flipH="1" flipV="1">
              <a:off x="9343344" y="2163943"/>
              <a:ext cx="10206" cy="4434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9375632" y="2200995"/>
              <a:ext cx="1247775" cy="369332"/>
            </a:xfrm>
            <a:prstGeom prst="rect">
              <a:avLst/>
            </a:prstGeom>
            <a:noFill/>
          </p:spPr>
          <p:txBody>
            <a:bodyPr wrap="square" rtlCol="0">
              <a:spAutoFit/>
            </a:bodyPr>
            <a:lstStyle/>
            <a:p>
              <a:r>
                <a:rPr lang="ja-JP" altLang="en-US" dirty="0" smtClean="0"/>
                <a:t>振幅</a:t>
              </a:r>
              <a:r>
                <a:rPr lang="en-US" altLang="ja-JP" i="1" dirty="0">
                  <a:latin typeface="Times New Roman" panose="02020603050405020304" pitchFamily="18" charset="0"/>
                  <a:cs typeface="Times New Roman" panose="02020603050405020304" pitchFamily="18" charset="0"/>
                </a:rPr>
                <a:t>A </a:t>
              </a:r>
              <a:r>
                <a:rPr lang="en-US" altLang="ja-JP" dirty="0">
                  <a:latin typeface="Times New Roman" panose="02020603050405020304" pitchFamily="18" charset="0"/>
                  <a:cs typeface="Times New Roman" panose="02020603050405020304" pitchFamily="18" charset="0"/>
                </a:rPr>
                <a:t>〔m〕</a:t>
              </a:r>
              <a:endParaRPr kumimoji="1" lang="ja-JP" altLang="en-US" dirty="0"/>
            </a:p>
          </p:txBody>
        </p:sp>
        <p:sp>
          <p:nvSpPr>
            <p:cNvPr id="24" name="テキスト ボックス 23"/>
            <p:cNvSpPr txBox="1"/>
            <p:nvPr/>
          </p:nvSpPr>
          <p:spPr>
            <a:xfrm>
              <a:off x="9924942" y="1754836"/>
              <a:ext cx="1664833" cy="369332"/>
            </a:xfrm>
            <a:prstGeom prst="rect">
              <a:avLst/>
            </a:prstGeom>
            <a:noFill/>
          </p:spPr>
          <p:txBody>
            <a:bodyPr wrap="square" rtlCol="0">
              <a:spAutoFit/>
            </a:bodyPr>
            <a:lstStyle/>
            <a:p>
              <a:r>
                <a:rPr lang="ja-JP" altLang="en-US" dirty="0" smtClean="0"/>
                <a:t>速さ</a:t>
              </a:r>
              <a:r>
                <a:rPr lang="en-US" altLang="ja-JP" i="1" dirty="0" smtClean="0">
                  <a:latin typeface="Times New Roman" panose="02020603050405020304" pitchFamily="18" charset="0"/>
                  <a:cs typeface="Times New Roman" panose="02020603050405020304" pitchFamily="18" charset="0"/>
                </a:rPr>
                <a:t>v </a:t>
              </a:r>
              <a:r>
                <a:rPr lang="en-US" altLang="ja-JP" dirty="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m/s〕</a:t>
              </a:r>
              <a:endParaRPr kumimoji="1" lang="ja-JP" altLang="en-US" dirty="0"/>
            </a:p>
          </p:txBody>
        </p:sp>
        <p:sp>
          <p:nvSpPr>
            <p:cNvPr id="25" name="右矢印 24"/>
            <p:cNvSpPr/>
            <p:nvPr/>
          </p:nvSpPr>
          <p:spPr>
            <a:xfrm>
              <a:off x="9436241" y="1795633"/>
              <a:ext cx="549310" cy="253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9125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波</a:t>
            </a:r>
            <a:r>
              <a:rPr lang="ja-JP" altLang="en-US" dirty="0" smtClean="0"/>
              <a:t>の要素の関係式</a:t>
            </a:r>
            <a:r>
              <a:rPr lang="en-US" altLang="ja-JP" dirty="0" smtClean="0"/>
              <a:t>〔</a:t>
            </a:r>
            <a:r>
              <a:rPr lang="ja-JP" altLang="en-US" dirty="0" smtClean="0"/>
              <a:t>最重要公式</a:t>
            </a:r>
            <a:r>
              <a:rPr lang="en-US" altLang="ja-JP" dirty="0" smtClean="0"/>
              <a:t>〕</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fontScale="92500" lnSpcReduction="10000"/>
          </a:bodyPr>
          <a:lstStyle/>
          <a:p>
            <a:pPr marL="0" indent="0">
              <a:buNone/>
            </a:pPr>
            <a:r>
              <a:rPr lang="en-US" altLang="ja-JP" dirty="0" smtClean="0"/>
              <a:t>〔</a:t>
            </a:r>
            <a:r>
              <a:rPr lang="ja-JP" altLang="en-US" dirty="0"/>
              <a:t>波</a:t>
            </a:r>
            <a:r>
              <a:rPr lang="ja-JP" altLang="en-US" dirty="0" smtClean="0"/>
              <a:t>の速さ、波長、周期の関係</a:t>
            </a:r>
            <a:r>
              <a:rPr lang="en-US" altLang="ja-JP" dirty="0" smtClean="0"/>
              <a:t>〕</a:t>
            </a:r>
            <a:endParaRPr lang="en-US" altLang="ja-JP" dirty="0"/>
          </a:p>
          <a:p>
            <a:pPr marL="0" indent="0">
              <a:buNone/>
            </a:pPr>
            <a:r>
              <a:rPr lang="ja-JP" altLang="en-US" dirty="0" smtClean="0"/>
              <a:t>≪復習≫</a:t>
            </a:r>
            <a:endParaRPr lang="en-US" altLang="ja-JP" dirty="0" smtClean="0"/>
          </a:p>
          <a:p>
            <a:pPr marL="0" indent="0">
              <a:buNone/>
            </a:pPr>
            <a:r>
              <a:rPr lang="ja-JP" altLang="en-US" dirty="0" smtClean="0"/>
              <a:t>①　波が一つ分進む間に媒質は一回だけ振動する。</a:t>
            </a:r>
            <a:endParaRPr lang="en-US" altLang="ja-JP" dirty="0" smtClean="0"/>
          </a:p>
          <a:p>
            <a:pPr marL="0" indent="0">
              <a:buNone/>
            </a:pPr>
            <a:r>
              <a:rPr lang="ja-JP" altLang="en-US" dirty="0" smtClean="0"/>
              <a:t>②　波一つ分の長さを</a:t>
            </a:r>
            <a:r>
              <a:rPr lang="ja-JP" altLang="en-US" dirty="0" smtClean="0">
                <a:solidFill>
                  <a:srgbClr val="FF0000"/>
                </a:solidFill>
              </a:rPr>
              <a:t>波長（</a:t>
            </a:r>
            <a:r>
              <a:rPr lang="en-US" altLang="ja-JP" i="1" dirty="0">
                <a:solidFill>
                  <a:srgbClr val="FF0000"/>
                </a:solidFill>
                <a:latin typeface="Times New Roman" panose="02020603050405020304" pitchFamily="18" charset="0"/>
                <a:cs typeface="Times New Roman" panose="02020603050405020304" pitchFamily="18" charset="0"/>
              </a:rPr>
              <a:t>λ </a:t>
            </a:r>
            <a:r>
              <a:rPr lang="en-US" altLang="ja-JP" dirty="0">
                <a:solidFill>
                  <a:srgbClr val="FF0000"/>
                </a:solidFill>
                <a:latin typeface="Times New Roman" panose="02020603050405020304" pitchFamily="18" charset="0"/>
                <a:cs typeface="Times New Roman" panose="02020603050405020304" pitchFamily="18" charset="0"/>
              </a:rPr>
              <a:t>〔m〕</a:t>
            </a:r>
            <a:r>
              <a:rPr lang="ja-JP" altLang="en-US" dirty="0" smtClean="0">
                <a:solidFill>
                  <a:srgbClr val="FF0000"/>
                </a:solidFill>
              </a:rPr>
              <a:t>）</a:t>
            </a:r>
            <a:r>
              <a:rPr lang="ja-JP" altLang="en-US" dirty="0" smtClean="0"/>
              <a:t>という。</a:t>
            </a:r>
            <a:endParaRPr lang="en-US" altLang="ja-JP" dirty="0" smtClean="0"/>
          </a:p>
          <a:p>
            <a:pPr marL="0" indent="0">
              <a:buNone/>
            </a:pPr>
            <a:r>
              <a:rPr lang="ja-JP" altLang="en-US" dirty="0" smtClean="0"/>
              <a:t>③　媒質が一回だけ振動するのにかかる時間を</a:t>
            </a:r>
            <a:r>
              <a:rPr lang="ja-JP" altLang="en-US" dirty="0" smtClean="0">
                <a:solidFill>
                  <a:srgbClr val="FF0000"/>
                </a:solidFill>
              </a:rPr>
              <a:t>周期（</a:t>
            </a:r>
            <a:r>
              <a:rPr lang="en-US" altLang="ja-JP" i="1" dirty="0">
                <a:solidFill>
                  <a:srgbClr val="FF0000"/>
                </a:solidFill>
                <a:latin typeface="Times New Roman" panose="02020603050405020304" pitchFamily="18" charset="0"/>
                <a:cs typeface="Times New Roman" panose="02020603050405020304" pitchFamily="18" charset="0"/>
              </a:rPr>
              <a:t>T </a:t>
            </a:r>
            <a:r>
              <a:rPr lang="en-US" altLang="ja-JP" dirty="0">
                <a:solidFill>
                  <a:srgbClr val="FF0000"/>
                </a:solidFill>
                <a:latin typeface="Times New Roman" panose="02020603050405020304" pitchFamily="18" charset="0"/>
                <a:cs typeface="Times New Roman" panose="02020603050405020304" pitchFamily="18" charset="0"/>
              </a:rPr>
              <a:t>〔s〕</a:t>
            </a:r>
            <a:r>
              <a:rPr lang="ja-JP" altLang="en-US" dirty="0" smtClean="0">
                <a:solidFill>
                  <a:srgbClr val="FF0000"/>
                </a:solidFill>
              </a:rPr>
              <a:t>）</a:t>
            </a:r>
            <a:r>
              <a:rPr lang="ja-JP" altLang="en-US" dirty="0" smtClean="0"/>
              <a:t>という。</a:t>
            </a:r>
            <a:endParaRPr lang="en-US" altLang="ja-JP" dirty="0" smtClean="0"/>
          </a:p>
          <a:p>
            <a:pPr marL="0" indent="0">
              <a:buNone/>
            </a:pPr>
            <a:r>
              <a:rPr lang="ja-JP" altLang="en-US" dirty="0" smtClean="0">
                <a:latin typeface="Times New Roman" panose="02020603050405020304" pitchFamily="18" charset="0"/>
                <a:cs typeface="Times New Roman" panose="02020603050405020304" pitchFamily="18" charset="0"/>
              </a:rPr>
              <a:t>　　（クリック）</a:t>
            </a:r>
            <a:r>
              <a:rPr lang="ja-JP" altLang="en-US" dirty="0">
                <a:latin typeface="Times New Roman" panose="02020603050405020304" pitchFamily="18" charset="0"/>
                <a:cs typeface="Times New Roman" panose="02020603050405020304" pitchFamily="18" charset="0"/>
              </a:rPr>
              <a:t>　</a:t>
            </a:r>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波は、</a:t>
            </a:r>
            <a:r>
              <a:rPr lang="en-US" altLang="ja-JP" i="1" dirty="0" smtClean="0">
                <a:solidFill>
                  <a:srgbClr val="FF0000"/>
                </a:solidFill>
                <a:latin typeface="Times New Roman" panose="02020603050405020304" pitchFamily="18" charset="0"/>
                <a:cs typeface="Times New Roman" panose="02020603050405020304" pitchFamily="18" charset="0"/>
              </a:rPr>
              <a:t>T </a:t>
            </a:r>
            <a:r>
              <a:rPr lang="en-US" altLang="ja-JP" dirty="0">
                <a:solidFill>
                  <a:srgbClr val="FF0000"/>
                </a:solidFill>
                <a:latin typeface="Times New Roman" panose="02020603050405020304" pitchFamily="18" charset="0"/>
                <a:cs typeface="Times New Roman" panose="02020603050405020304" pitchFamily="18" charset="0"/>
              </a:rPr>
              <a:t>〔s</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間に</a:t>
            </a:r>
            <a:r>
              <a:rPr lang="en-US" altLang="ja-JP" i="1" dirty="0" smtClean="0">
                <a:solidFill>
                  <a:srgbClr val="FF0000"/>
                </a:solidFill>
                <a:latin typeface="Times New Roman" panose="02020603050405020304" pitchFamily="18" charset="0"/>
                <a:cs typeface="Times New Roman" panose="02020603050405020304" pitchFamily="18" charset="0"/>
              </a:rPr>
              <a:t>λ </a:t>
            </a:r>
            <a:r>
              <a:rPr lang="en-US" altLang="ja-JP" dirty="0">
                <a:solidFill>
                  <a:srgbClr val="FF0000"/>
                </a:solidFill>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 </a:t>
            </a:r>
            <a:r>
              <a:rPr lang="ja-JP" altLang="en-US" dirty="0" err="1" smtClean="0">
                <a:latin typeface="Times New Roman" panose="02020603050405020304" pitchFamily="18" charset="0"/>
                <a:cs typeface="Times New Roman" panose="02020603050405020304" pitchFamily="18" charset="0"/>
              </a:rPr>
              <a:t>ずつ</a:t>
            </a:r>
            <a:r>
              <a:rPr lang="ja-JP" altLang="en-US" dirty="0" smtClean="0">
                <a:latin typeface="Times New Roman" panose="02020603050405020304" pitchFamily="18" charset="0"/>
                <a:cs typeface="Times New Roman" panose="02020603050405020304" pitchFamily="18" charset="0"/>
              </a:rPr>
              <a:t>進むことになる。</a:t>
            </a:r>
            <a:endParaRPr lang="en-US" altLang="ja-JP" dirty="0" smtClean="0">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7</a:t>
            </a:fld>
            <a:endParaRPr kumimoji="1" lang="ja-JP" altLang="en-US"/>
          </a:p>
        </p:txBody>
      </p:sp>
      <p:sp>
        <p:nvSpPr>
          <p:cNvPr id="16" name="コンテンツ プレースホルダー 4"/>
          <p:cNvSpPr>
            <a:spLocks noGrp="1"/>
          </p:cNvSpPr>
          <p:nvPr>
            <p:ph sz="half" idx="1"/>
          </p:nvPr>
        </p:nvSpPr>
        <p:spPr>
          <a:xfrm>
            <a:off x="6576328" y="1426296"/>
            <a:ext cx="5181600" cy="5071485"/>
          </a:xfrm>
        </p:spPr>
        <p:txBody>
          <a:bodyPr>
            <a:normAutofit/>
          </a:bodyPr>
          <a:lstStyle/>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波</a:t>
            </a:r>
            <a:r>
              <a:rPr lang="ja-JP" altLang="en-US" dirty="0">
                <a:latin typeface="Times New Roman" panose="02020603050405020304" pitchFamily="18" charset="0"/>
                <a:cs typeface="Times New Roman" panose="02020603050405020304" pitchFamily="18" charset="0"/>
              </a:rPr>
              <a:t>の伝わる速さ </a:t>
            </a:r>
            <a:r>
              <a:rPr lang="en-US" altLang="ja-JP" i="1" dirty="0">
                <a:solidFill>
                  <a:srgbClr val="FF0000"/>
                </a:solidFill>
                <a:latin typeface="Times New Roman" panose="02020603050405020304" pitchFamily="18" charset="0"/>
                <a:cs typeface="Times New Roman" panose="02020603050405020304" pitchFamily="18" charset="0"/>
              </a:rPr>
              <a:t>v </a:t>
            </a:r>
            <a:r>
              <a:rPr lang="en-US" altLang="ja-JP" dirty="0">
                <a:solidFill>
                  <a:srgbClr val="FF0000"/>
                </a:solidFill>
                <a:latin typeface="Times New Roman" panose="02020603050405020304" pitchFamily="18" charset="0"/>
                <a:cs typeface="Times New Roman" panose="02020603050405020304" pitchFamily="18" charset="0"/>
              </a:rPr>
              <a:t>〔m/s</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を、波長 </a:t>
            </a:r>
            <a:r>
              <a:rPr lang="en-US" altLang="ja-JP" i="1" dirty="0" smtClean="0">
                <a:solidFill>
                  <a:srgbClr val="FF0000"/>
                </a:solidFill>
                <a:latin typeface="Times New Roman" panose="02020603050405020304" pitchFamily="18" charset="0"/>
                <a:cs typeface="Times New Roman" panose="02020603050405020304" pitchFamily="18" charset="0"/>
              </a:rPr>
              <a:t>λ </a:t>
            </a:r>
            <a:r>
              <a:rPr lang="en-US" altLang="ja-JP" dirty="0">
                <a:solidFill>
                  <a:srgbClr val="FF0000"/>
                </a:solidFill>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 、周期 </a:t>
            </a:r>
            <a:r>
              <a:rPr lang="en-US" altLang="ja-JP" i="1" dirty="0" smtClean="0">
                <a:solidFill>
                  <a:srgbClr val="FF0000"/>
                </a:solidFill>
                <a:latin typeface="Times New Roman" panose="02020603050405020304" pitchFamily="18" charset="0"/>
                <a:cs typeface="Times New Roman" panose="02020603050405020304" pitchFamily="18" charset="0"/>
              </a:rPr>
              <a:t>T </a:t>
            </a:r>
            <a:r>
              <a:rPr lang="en-US" altLang="ja-JP" dirty="0">
                <a:solidFill>
                  <a:srgbClr val="FF0000"/>
                </a:solidFill>
                <a:latin typeface="Times New Roman" panose="02020603050405020304" pitchFamily="18" charset="0"/>
                <a:cs typeface="Times New Roman" panose="02020603050405020304" pitchFamily="18" charset="0"/>
              </a:rPr>
              <a:t>〔s〕</a:t>
            </a:r>
            <a:r>
              <a:rPr lang="ja-JP" altLang="en-US" dirty="0" smtClean="0">
                <a:latin typeface="Times New Roman" panose="02020603050405020304" pitchFamily="18" charset="0"/>
                <a:cs typeface="Times New Roman" panose="02020603050405020304" pitchFamily="18" charset="0"/>
              </a:rPr>
              <a:t> で表せ。（答が出たらクリック）</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t>　　</a:t>
            </a:r>
            <a:endParaRPr lang="en-US" altLang="ja-JP" dirty="0" smtClean="0"/>
          </a:p>
          <a:p>
            <a:pPr marL="0" indent="0">
              <a:buNone/>
            </a:pPr>
            <a:endParaRPr lang="en-US" altLang="ja-JP" dirty="0" smtClean="0"/>
          </a:p>
        </p:txBody>
      </p:sp>
      <p:sp>
        <p:nvSpPr>
          <p:cNvPr id="3" name="下矢印 2"/>
          <p:cNvSpPr/>
          <p:nvPr/>
        </p:nvSpPr>
        <p:spPr>
          <a:xfrm>
            <a:off x="2716664" y="4627110"/>
            <a:ext cx="702811" cy="64522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598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xEl>
                                              <p:pRg st="7" end="7"/>
                                            </p:txEl>
                                          </p:spTgt>
                                        </p:tgtEl>
                                        <p:attrNameLst>
                                          <p:attrName>style.visibility</p:attrName>
                                        </p:attrNameLst>
                                      </p:cBhvr>
                                      <p:to>
                                        <p:strVal val="visible"/>
                                      </p:to>
                                    </p:set>
                                    <p:animEffect transition="in" filter="fade">
                                      <p:cBhvr>
                                        <p:cTn id="11" dur="500"/>
                                        <p:tgtEl>
                                          <p:spTgt spid="5">
                                            <p:txEl>
                                              <p:pRg st="7" end="7"/>
                                            </p:txEl>
                                          </p:spTgt>
                                        </p:tgtEl>
                                      </p:cBhvr>
                                    </p:animEffect>
                                  </p:childTnLst>
                                </p:cTn>
                              </p:par>
                            </p:childTnLst>
                          </p:cTn>
                        </p:par>
                        <p:par>
                          <p:cTn id="12" fill="hold">
                            <p:stCondLst>
                              <p:cond delay="1250"/>
                            </p:stCondLst>
                            <p:childTnLst>
                              <p:par>
                                <p:cTn id="13" presetID="10" presetClass="entr" presetSubtype="0" fill="hold" nodeType="afterEffect">
                                  <p:stCondLst>
                                    <p:cond delay="50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波</a:t>
            </a:r>
            <a:r>
              <a:rPr lang="ja-JP" altLang="en-US" dirty="0" smtClean="0"/>
              <a:t>の要素の関係式</a:t>
            </a:r>
            <a:r>
              <a:rPr lang="en-US" altLang="ja-JP" dirty="0" smtClean="0"/>
              <a:t>〔</a:t>
            </a:r>
            <a:r>
              <a:rPr lang="ja-JP" altLang="en-US" dirty="0" smtClean="0"/>
              <a:t>最重要公式</a:t>
            </a:r>
            <a:r>
              <a:rPr lang="en-US" altLang="ja-JP" dirty="0" smtClean="0"/>
              <a:t>〕</a:t>
            </a:r>
            <a:endParaRPr kumimoji="1" lang="ja-JP" altLang="en-US" dirty="0"/>
          </a:p>
        </p:txBody>
      </p:sp>
      <p:sp>
        <p:nvSpPr>
          <p:cNvPr id="5" name="コンテンツ プレースホルダー 4"/>
          <p:cNvSpPr>
            <a:spLocks noGrp="1"/>
          </p:cNvSpPr>
          <p:nvPr>
            <p:ph sz="half" idx="1"/>
          </p:nvPr>
        </p:nvSpPr>
        <p:spPr>
          <a:xfrm>
            <a:off x="838200" y="1426296"/>
            <a:ext cx="5181600" cy="5071485"/>
          </a:xfrm>
        </p:spPr>
        <p:txBody>
          <a:bodyPr>
            <a:normAutofit fontScale="92500" lnSpcReduction="10000"/>
          </a:bodyPr>
          <a:lstStyle/>
          <a:p>
            <a:pPr marL="0" indent="0">
              <a:buNone/>
            </a:pPr>
            <a:r>
              <a:rPr lang="en-US" altLang="ja-JP" dirty="0" smtClean="0"/>
              <a:t>〔</a:t>
            </a:r>
            <a:r>
              <a:rPr lang="ja-JP" altLang="en-US" dirty="0"/>
              <a:t>波</a:t>
            </a:r>
            <a:r>
              <a:rPr lang="ja-JP" altLang="en-US" dirty="0" smtClean="0"/>
              <a:t>の速さ、波長、周期の関係</a:t>
            </a:r>
            <a:r>
              <a:rPr lang="en-US" altLang="ja-JP" dirty="0" smtClean="0"/>
              <a:t>〕</a:t>
            </a:r>
            <a:endParaRPr lang="en-US" altLang="ja-JP" dirty="0"/>
          </a:p>
          <a:p>
            <a:pPr marL="0" indent="0">
              <a:buNone/>
            </a:pPr>
            <a:r>
              <a:rPr lang="ja-JP" altLang="en-US" dirty="0" smtClean="0"/>
              <a:t>≪復習≫</a:t>
            </a:r>
            <a:endParaRPr lang="en-US" altLang="ja-JP" dirty="0" smtClean="0"/>
          </a:p>
          <a:p>
            <a:pPr marL="0" indent="0">
              <a:buNone/>
            </a:pPr>
            <a:r>
              <a:rPr lang="ja-JP" altLang="en-US" dirty="0" smtClean="0"/>
              <a:t>①　波が一つ分進む間に媒質は一回だけ振動する。</a:t>
            </a:r>
            <a:endParaRPr lang="en-US" altLang="ja-JP" dirty="0" smtClean="0"/>
          </a:p>
          <a:p>
            <a:pPr marL="0" indent="0">
              <a:buNone/>
            </a:pPr>
            <a:r>
              <a:rPr lang="ja-JP" altLang="en-US" dirty="0" smtClean="0"/>
              <a:t>②　波一つ分の長さを</a:t>
            </a:r>
            <a:r>
              <a:rPr lang="ja-JP" altLang="en-US" dirty="0" smtClean="0">
                <a:solidFill>
                  <a:srgbClr val="FF0000"/>
                </a:solidFill>
              </a:rPr>
              <a:t>波長（</a:t>
            </a:r>
            <a:r>
              <a:rPr lang="en-US" altLang="ja-JP" i="1" dirty="0">
                <a:solidFill>
                  <a:srgbClr val="FF0000"/>
                </a:solidFill>
                <a:latin typeface="Times New Roman" panose="02020603050405020304" pitchFamily="18" charset="0"/>
                <a:cs typeface="Times New Roman" panose="02020603050405020304" pitchFamily="18" charset="0"/>
              </a:rPr>
              <a:t>λ </a:t>
            </a:r>
            <a:r>
              <a:rPr lang="en-US" altLang="ja-JP" dirty="0">
                <a:solidFill>
                  <a:srgbClr val="FF0000"/>
                </a:solidFill>
                <a:latin typeface="Times New Roman" panose="02020603050405020304" pitchFamily="18" charset="0"/>
                <a:cs typeface="Times New Roman" panose="02020603050405020304" pitchFamily="18" charset="0"/>
              </a:rPr>
              <a:t>〔m〕</a:t>
            </a:r>
            <a:r>
              <a:rPr lang="ja-JP" altLang="en-US" dirty="0" smtClean="0">
                <a:solidFill>
                  <a:srgbClr val="FF0000"/>
                </a:solidFill>
              </a:rPr>
              <a:t>）</a:t>
            </a:r>
            <a:r>
              <a:rPr lang="ja-JP" altLang="en-US" dirty="0" smtClean="0"/>
              <a:t>という。</a:t>
            </a:r>
            <a:endParaRPr lang="en-US" altLang="ja-JP" dirty="0" smtClean="0"/>
          </a:p>
          <a:p>
            <a:pPr marL="0" indent="0">
              <a:buNone/>
            </a:pPr>
            <a:r>
              <a:rPr lang="ja-JP" altLang="en-US" dirty="0" smtClean="0"/>
              <a:t>③　媒質が一回だけ振動するのにかかる時間を</a:t>
            </a:r>
            <a:r>
              <a:rPr lang="ja-JP" altLang="en-US" dirty="0" smtClean="0">
                <a:solidFill>
                  <a:srgbClr val="FF0000"/>
                </a:solidFill>
              </a:rPr>
              <a:t>周期（</a:t>
            </a:r>
            <a:r>
              <a:rPr lang="en-US" altLang="ja-JP" i="1" dirty="0">
                <a:solidFill>
                  <a:srgbClr val="FF0000"/>
                </a:solidFill>
                <a:latin typeface="Times New Roman" panose="02020603050405020304" pitchFamily="18" charset="0"/>
                <a:cs typeface="Times New Roman" panose="02020603050405020304" pitchFamily="18" charset="0"/>
              </a:rPr>
              <a:t>T </a:t>
            </a:r>
            <a:r>
              <a:rPr lang="en-US" altLang="ja-JP" dirty="0">
                <a:solidFill>
                  <a:srgbClr val="FF0000"/>
                </a:solidFill>
                <a:latin typeface="Times New Roman" panose="02020603050405020304" pitchFamily="18" charset="0"/>
                <a:cs typeface="Times New Roman" panose="02020603050405020304" pitchFamily="18" charset="0"/>
              </a:rPr>
              <a:t>〔s〕</a:t>
            </a:r>
            <a:r>
              <a:rPr lang="ja-JP" altLang="en-US" dirty="0" smtClean="0">
                <a:solidFill>
                  <a:srgbClr val="FF0000"/>
                </a:solidFill>
              </a:rPr>
              <a:t>）</a:t>
            </a:r>
            <a:r>
              <a:rPr lang="ja-JP" altLang="en-US" dirty="0" smtClean="0"/>
              <a:t>という。</a:t>
            </a:r>
            <a:endParaRPr lang="en-US" altLang="ja-JP" dirty="0" smtClean="0"/>
          </a:p>
          <a:p>
            <a:pPr marL="0" indent="0">
              <a:buNone/>
            </a:pPr>
            <a:r>
              <a:rPr lang="ja-JP" altLang="en-US" dirty="0" smtClean="0">
                <a:latin typeface="Times New Roman" panose="02020603050405020304" pitchFamily="18" charset="0"/>
                <a:cs typeface="Times New Roman" panose="02020603050405020304" pitchFamily="18" charset="0"/>
              </a:rPr>
              <a:t>　　（クリック）</a:t>
            </a:r>
            <a:r>
              <a:rPr lang="ja-JP" altLang="en-US" dirty="0">
                <a:latin typeface="Times New Roman" panose="02020603050405020304" pitchFamily="18" charset="0"/>
                <a:cs typeface="Times New Roman" panose="02020603050405020304" pitchFamily="18" charset="0"/>
              </a:rPr>
              <a:t>　</a:t>
            </a:r>
            <a:endParaRPr lang="en-US" altLang="ja-JP" dirty="0" smtClean="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波は、</a:t>
            </a:r>
            <a:r>
              <a:rPr lang="en-US" altLang="ja-JP" i="1" dirty="0" smtClean="0">
                <a:solidFill>
                  <a:srgbClr val="FF0000"/>
                </a:solidFill>
                <a:latin typeface="Times New Roman" panose="02020603050405020304" pitchFamily="18" charset="0"/>
                <a:cs typeface="Times New Roman" panose="02020603050405020304" pitchFamily="18" charset="0"/>
              </a:rPr>
              <a:t>T </a:t>
            </a:r>
            <a:r>
              <a:rPr lang="en-US" altLang="ja-JP" dirty="0">
                <a:solidFill>
                  <a:srgbClr val="FF0000"/>
                </a:solidFill>
                <a:latin typeface="Times New Roman" panose="02020603050405020304" pitchFamily="18" charset="0"/>
                <a:cs typeface="Times New Roman" panose="02020603050405020304" pitchFamily="18" charset="0"/>
              </a:rPr>
              <a:t>〔s</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間に</a:t>
            </a:r>
            <a:r>
              <a:rPr lang="en-US" altLang="ja-JP" i="1" dirty="0" smtClean="0">
                <a:solidFill>
                  <a:srgbClr val="FF0000"/>
                </a:solidFill>
                <a:latin typeface="Times New Roman" panose="02020603050405020304" pitchFamily="18" charset="0"/>
                <a:cs typeface="Times New Roman" panose="02020603050405020304" pitchFamily="18" charset="0"/>
              </a:rPr>
              <a:t>λ </a:t>
            </a:r>
            <a:r>
              <a:rPr lang="en-US" altLang="ja-JP" dirty="0">
                <a:solidFill>
                  <a:srgbClr val="FF0000"/>
                </a:solidFill>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 </a:t>
            </a:r>
            <a:r>
              <a:rPr lang="ja-JP" altLang="en-US" dirty="0" err="1" smtClean="0">
                <a:latin typeface="Times New Roman" panose="02020603050405020304" pitchFamily="18" charset="0"/>
                <a:cs typeface="Times New Roman" panose="02020603050405020304" pitchFamily="18" charset="0"/>
              </a:rPr>
              <a:t>ずつ</a:t>
            </a:r>
            <a:r>
              <a:rPr lang="ja-JP" altLang="en-US" dirty="0" smtClean="0">
                <a:latin typeface="Times New Roman" panose="02020603050405020304" pitchFamily="18" charset="0"/>
                <a:cs typeface="Times New Roman" panose="02020603050405020304" pitchFamily="18" charset="0"/>
              </a:rPr>
              <a:t>進むことになる。</a:t>
            </a:r>
            <a:endParaRPr lang="en-US" altLang="ja-JP" dirty="0" smtClean="0">
              <a:latin typeface="Times New Roman" panose="02020603050405020304" pitchFamily="18" charset="0"/>
              <a:cs typeface="Times New Roman" panose="02020603050405020304" pitchFamily="18" charset="0"/>
            </a:endParaRPr>
          </a:p>
        </p:txBody>
      </p:sp>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8</a:t>
            </a:fld>
            <a:endParaRPr kumimoji="1" lang="ja-JP" altLang="en-US"/>
          </a:p>
        </p:txBody>
      </p:sp>
      <mc:AlternateContent xmlns:mc="http://schemas.openxmlformats.org/markup-compatibility/2006" xmlns:a14="http://schemas.microsoft.com/office/drawing/2010/main">
        <mc:Choice Requires="a14">
          <p:sp>
            <p:nvSpPr>
              <p:cNvPr id="16" name="コンテンツ プレースホルダー 4"/>
              <p:cNvSpPr>
                <a:spLocks noGrp="1"/>
              </p:cNvSpPr>
              <p:nvPr>
                <p:ph sz="half" idx="1"/>
              </p:nvPr>
            </p:nvSpPr>
            <p:spPr>
              <a:xfrm>
                <a:off x="6576328" y="1426296"/>
                <a:ext cx="5181600" cy="5071485"/>
              </a:xfrm>
            </p:spPr>
            <p:txBody>
              <a:bodyPr>
                <a:normAutofit/>
              </a:bodyPr>
              <a:lstStyle/>
              <a:p>
                <a:pPr marL="0" indent="0">
                  <a:buNone/>
                </a:pP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問</a:t>
                </a:r>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波</a:t>
                </a:r>
                <a:r>
                  <a:rPr lang="ja-JP" altLang="en-US" dirty="0">
                    <a:latin typeface="Times New Roman" panose="02020603050405020304" pitchFamily="18" charset="0"/>
                    <a:cs typeface="Times New Roman" panose="02020603050405020304" pitchFamily="18" charset="0"/>
                  </a:rPr>
                  <a:t>の伝わる速さ </a:t>
                </a:r>
                <a:r>
                  <a:rPr lang="en-US" altLang="ja-JP" i="1" dirty="0">
                    <a:solidFill>
                      <a:srgbClr val="FF0000"/>
                    </a:solidFill>
                    <a:latin typeface="Times New Roman" panose="02020603050405020304" pitchFamily="18" charset="0"/>
                    <a:cs typeface="Times New Roman" panose="02020603050405020304" pitchFamily="18" charset="0"/>
                  </a:rPr>
                  <a:t>v </a:t>
                </a:r>
                <a:r>
                  <a:rPr lang="en-US" altLang="ja-JP" dirty="0">
                    <a:solidFill>
                      <a:srgbClr val="FF0000"/>
                    </a:solidFill>
                    <a:latin typeface="Times New Roman" panose="02020603050405020304" pitchFamily="18" charset="0"/>
                    <a:cs typeface="Times New Roman" panose="02020603050405020304" pitchFamily="18" charset="0"/>
                  </a:rPr>
                  <a:t>〔m/s</a:t>
                </a:r>
                <a:r>
                  <a:rPr lang="en-US" altLang="ja-JP" dirty="0" smtClean="0">
                    <a:solidFill>
                      <a:srgbClr val="FF0000"/>
                    </a:solidFill>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を、波長 </a:t>
                </a:r>
                <a:r>
                  <a:rPr lang="en-US" altLang="ja-JP" i="1" dirty="0" smtClean="0">
                    <a:solidFill>
                      <a:srgbClr val="FF0000"/>
                    </a:solidFill>
                    <a:latin typeface="Times New Roman" panose="02020603050405020304" pitchFamily="18" charset="0"/>
                    <a:cs typeface="Times New Roman" panose="02020603050405020304" pitchFamily="18" charset="0"/>
                  </a:rPr>
                  <a:t>λ </a:t>
                </a:r>
                <a:r>
                  <a:rPr lang="en-US" altLang="ja-JP" dirty="0">
                    <a:solidFill>
                      <a:srgbClr val="FF0000"/>
                    </a:solidFill>
                    <a:latin typeface="Times New Roman" panose="02020603050405020304" pitchFamily="18" charset="0"/>
                    <a:cs typeface="Times New Roman" panose="02020603050405020304" pitchFamily="18" charset="0"/>
                  </a:rPr>
                  <a:t>〔m〕</a:t>
                </a:r>
                <a:r>
                  <a:rPr lang="ja-JP" altLang="en-US" dirty="0" smtClean="0">
                    <a:latin typeface="Times New Roman" panose="02020603050405020304" pitchFamily="18" charset="0"/>
                    <a:cs typeface="Times New Roman" panose="02020603050405020304" pitchFamily="18" charset="0"/>
                  </a:rPr>
                  <a:t> 、周期 </a:t>
                </a:r>
                <a:r>
                  <a:rPr lang="en-US" altLang="ja-JP" i="1" dirty="0" smtClean="0">
                    <a:solidFill>
                      <a:srgbClr val="FF0000"/>
                    </a:solidFill>
                    <a:latin typeface="Times New Roman" panose="02020603050405020304" pitchFamily="18" charset="0"/>
                    <a:cs typeface="Times New Roman" panose="02020603050405020304" pitchFamily="18" charset="0"/>
                  </a:rPr>
                  <a:t>T </a:t>
                </a:r>
                <a:r>
                  <a:rPr lang="en-US" altLang="ja-JP" dirty="0">
                    <a:solidFill>
                      <a:srgbClr val="FF0000"/>
                    </a:solidFill>
                    <a:latin typeface="Times New Roman" panose="02020603050405020304" pitchFamily="18" charset="0"/>
                    <a:cs typeface="Times New Roman" panose="02020603050405020304" pitchFamily="18" charset="0"/>
                  </a:rPr>
                  <a:t>〔s〕</a:t>
                </a:r>
                <a:r>
                  <a:rPr lang="ja-JP" altLang="en-US" dirty="0" smtClean="0">
                    <a:latin typeface="Times New Roman" panose="02020603050405020304" pitchFamily="18" charset="0"/>
                    <a:cs typeface="Times New Roman" panose="02020603050405020304" pitchFamily="18" charset="0"/>
                  </a:rPr>
                  <a:t> で表せ。（答が出たらクリック）</a:t>
                </a:r>
                <a:endParaRPr lang="en-US" altLang="ja-JP" dirty="0" smtClean="0">
                  <a:latin typeface="Times New Roman" panose="02020603050405020304" pitchFamily="18" charset="0"/>
                  <a:cs typeface="Times New Roman" panose="02020603050405020304" pitchFamily="18" charset="0"/>
                </a:endParaRPr>
              </a:p>
              <a:p>
                <a:pPr marL="0" indent="0">
                  <a:buNone/>
                </a:pP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答</a:t>
                </a:r>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a:t>
                </a:r>
                <a:r>
                  <a:rPr lang="ja-JP" altLang="en-US" dirty="0" smtClean="0">
                    <a:solidFill>
                      <a:schemeClr val="accent1">
                        <a:lumMod val="50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ja-JP" b="0" i="1" smtClean="0">
                        <a:solidFill>
                          <a:schemeClr val="accent1">
                            <a:lumMod val="50000"/>
                          </a:schemeClr>
                        </a:solidFill>
                        <a:latin typeface="Cambria Math" panose="02040503050406030204" pitchFamily="18" charset="0"/>
                      </a:rPr>
                      <m:t>𝑣</m:t>
                    </m:r>
                    <m:r>
                      <a:rPr lang="en-US" altLang="ja-JP" i="1">
                        <a:solidFill>
                          <a:schemeClr val="accent1">
                            <a:lumMod val="50000"/>
                          </a:schemeClr>
                        </a:solidFill>
                        <a:latin typeface="Cambria Math" panose="02040503050406030204" pitchFamily="18" charset="0"/>
                      </a:rPr>
                      <m:t>=</m:t>
                    </m:r>
                    <m:f>
                      <m:fPr>
                        <m:ctrlPr>
                          <a:rPr lang="en-US" altLang="ja-JP" i="1">
                            <a:solidFill>
                              <a:schemeClr val="accent1">
                                <a:lumMod val="50000"/>
                              </a:schemeClr>
                            </a:solidFill>
                            <a:latin typeface="Cambria Math" panose="02040503050406030204" pitchFamily="18" charset="0"/>
                          </a:rPr>
                        </m:ctrlPr>
                      </m:fPr>
                      <m:num>
                        <m:r>
                          <a:rPr lang="en-US" altLang="ja-JP" i="1" smtClean="0">
                            <a:solidFill>
                              <a:schemeClr val="accent1">
                                <a:lumMod val="50000"/>
                              </a:schemeClr>
                            </a:solidFill>
                            <a:latin typeface="Cambria Math" panose="02040503050406030204" pitchFamily="18" charset="0"/>
                          </a:rPr>
                          <m:t>𝜆</m:t>
                        </m:r>
                      </m:num>
                      <m:den>
                        <m:r>
                          <a:rPr lang="en-US" altLang="ja-JP" b="0" i="1" smtClean="0">
                            <a:solidFill>
                              <a:schemeClr val="accent1">
                                <a:lumMod val="50000"/>
                              </a:schemeClr>
                            </a:solidFill>
                            <a:latin typeface="Cambria Math" panose="02040503050406030204" pitchFamily="18" charset="0"/>
                          </a:rPr>
                          <m:t>𝑇</m:t>
                        </m:r>
                      </m:den>
                    </m:f>
                    <m:r>
                      <a:rPr lang="en-US" altLang="ja-JP" i="1" smtClean="0">
                        <a:solidFill>
                          <a:schemeClr val="accent1">
                            <a:lumMod val="50000"/>
                          </a:schemeClr>
                        </a:solidFill>
                        <a:latin typeface="Cambria Math" panose="02040503050406030204" pitchFamily="18" charset="0"/>
                      </a:rPr>
                      <m:t>〔</m:t>
                    </m:r>
                  </m:oMath>
                </a14:m>
                <a:r>
                  <a:rPr lang="en-US" altLang="ja-JP" dirty="0" smtClean="0">
                    <a:solidFill>
                      <a:schemeClr val="accent1">
                        <a:lumMod val="50000"/>
                      </a:schemeClr>
                    </a:solidFill>
                    <a:latin typeface="Times New Roman" panose="02020603050405020304" pitchFamily="18" charset="0"/>
                    <a:cs typeface="Times New Roman" panose="02020603050405020304" pitchFamily="18" charset="0"/>
                  </a:rPr>
                  <a:t>m/s〕</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t>　　</a:t>
                </a:r>
                <a:endParaRPr lang="en-US" altLang="ja-JP" dirty="0" smtClean="0"/>
              </a:p>
              <a:p>
                <a:pPr marL="0" indent="0">
                  <a:buNone/>
                </a:pPr>
                <a:endParaRPr lang="en-US" altLang="ja-JP" dirty="0" smtClean="0"/>
              </a:p>
            </p:txBody>
          </p:sp>
        </mc:Choice>
        <mc:Fallback xmlns="">
          <p:sp>
            <p:nvSpPr>
              <p:cNvPr id="16" name="コンテンツ プレースホルダー 4"/>
              <p:cNvSpPr>
                <a:spLocks noGrp="1" noRot="1" noChangeAspect="1" noMove="1" noResize="1" noEditPoints="1" noAdjustHandles="1" noChangeArrowheads="1" noChangeShapeType="1" noTextEdit="1"/>
              </p:cNvSpPr>
              <p:nvPr>
                <p:ph sz="half" idx="1"/>
              </p:nvPr>
            </p:nvSpPr>
            <p:spPr>
              <a:xfrm>
                <a:off x="6576328" y="1426296"/>
                <a:ext cx="5181600" cy="5071485"/>
              </a:xfrm>
              <a:blipFill rotWithShape="0">
                <a:blip r:embed="rId2"/>
                <a:stretch>
                  <a:fillRect l="-2471" t="-2524" r="-3294"/>
                </a:stretch>
              </a:blipFill>
            </p:spPr>
            <p:txBody>
              <a:bodyPr/>
              <a:lstStyle/>
              <a:p>
                <a:r>
                  <a:rPr lang="ja-JP" altLang="en-US">
                    <a:noFill/>
                  </a:rPr>
                  <a:t> </a:t>
                </a:r>
              </a:p>
            </p:txBody>
          </p:sp>
        </mc:Fallback>
      </mc:AlternateContent>
      <p:sp>
        <p:nvSpPr>
          <p:cNvPr id="3" name="下矢印 2"/>
          <p:cNvSpPr/>
          <p:nvPr/>
        </p:nvSpPr>
        <p:spPr>
          <a:xfrm>
            <a:off x="2716664" y="4627110"/>
            <a:ext cx="702811" cy="64522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219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881784"/>
          </a:xfrm>
        </p:spPr>
        <p:txBody>
          <a:bodyPr/>
          <a:lstStyle/>
          <a:p>
            <a:r>
              <a:rPr lang="ja-JP" altLang="en-US" dirty="0"/>
              <a:t>波</a:t>
            </a:r>
            <a:r>
              <a:rPr lang="ja-JP" altLang="en-US" dirty="0" smtClean="0"/>
              <a:t>の要素の関係式</a:t>
            </a:r>
            <a:r>
              <a:rPr lang="en-US" altLang="ja-JP" dirty="0" smtClean="0"/>
              <a:t>〔</a:t>
            </a:r>
            <a:r>
              <a:rPr lang="ja-JP" altLang="en-US" dirty="0" smtClean="0"/>
              <a:t>最重要公式</a:t>
            </a:r>
            <a:r>
              <a:rPr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838199" y="1426296"/>
                <a:ext cx="5592097" cy="5071485"/>
              </a:xfrm>
            </p:spPr>
            <p:txBody>
              <a:bodyPr>
                <a:normAutofit/>
              </a:bodyPr>
              <a:lstStyle/>
              <a:p>
                <a:pPr marL="0" indent="0">
                  <a:buNone/>
                </a:pPr>
                <a:r>
                  <a:rPr lang="en-US" altLang="ja-JP" dirty="0" smtClean="0"/>
                  <a:t>〔</a:t>
                </a:r>
                <a:r>
                  <a:rPr lang="ja-JP" altLang="en-US" dirty="0"/>
                  <a:t>波</a:t>
                </a:r>
                <a:r>
                  <a:rPr lang="ja-JP" altLang="en-US" dirty="0" smtClean="0"/>
                  <a:t>の速さ、波長、</a:t>
                </a:r>
                <a:r>
                  <a:rPr lang="ja-JP" altLang="en-US" dirty="0"/>
                  <a:t>振動数</a:t>
                </a:r>
                <a:r>
                  <a:rPr lang="ja-JP" altLang="en-US" dirty="0" smtClean="0"/>
                  <a:t>の関係</a:t>
                </a:r>
                <a:r>
                  <a:rPr lang="en-US" altLang="ja-JP" dirty="0" smtClean="0"/>
                  <a:t>〕</a:t>
                </a:r>
                <a:endParaRPr lang="en-US" altLang="ja-JP" dirty="0"/>
              </a:p>
              <a:p>
                <a:pPr marL="0" indent="0">
                  <a:buNone/>
                </a:pPr>
                <a:r>
                  <a:rPr lang="ja-JP" altLang="en-US" dirty="0" smtClean="0">
                    <a:solidFill>
                      <a:schemeClr val="tx1"/>
                    </a:solidFill>
                  </a:rPr>
                  <a:t>①　伝</a:t>
                </a:r>
                <a14:m>
                  <m:oMath xmlns:m="http://schemas.openxmlformats.org/officeDocument/2006/math">
                    <m:r>
                      <a:rPr lang="ja-JP" altLang="en-US" i="1" smtClean="0">
                        <a:solidFill>
                          <a:schemeClr val="tx1"/>
                        </a:solidFill>
                        <a:latin typeface="Cambria Math" panose="02040503050406030204" pitchFamily="18" charset="0"/>
                      </a:rPr>
                      <m:t>わる速さ</m:t>
                    </m:r>
                    <m:r>
                      <a:rPr lang="ja-JP" altLang="en-US" i="1">
                        <a:solidFill>
                          <a:schemeClr val="tx1"/>
                        </a:solidFill>
                        <a:latin typeface="Cambria Math" panose="02040503050406030204" pitchFamily="18" charset="0"/>
                      </a:rPr>
                      <m:t>　</m:t>
                    </m:r>
                    <m:r>
                      <a:rPr lang="en-US" altLang="ja-JP" i="1">
                        <a:solidFill>
                          <a:schemeClr val="tx1"/>
                        </a:solidFill>
                        <a:latin typeface="Cambria Math" panose="02040503050406030204" pitchFamily="18" charset="0"/>
                      </a:rPr>
                      <m:t>𝑣</m:t>
                    </m:r>
                    <m:r>
                      <a:rPr lang="en-US" altLang="ja-JP" i="1">
                        <a:solidFill>
                          <a:schemeClr val="tx1"/>
                        </a:solidFill>
                        <a:latin typeface="Cambria Math" panose="02040503050406030204" pitchFamily="18" charset="0"/>
                      </a:rPr>
                      <m:t>=</m:t>
                    </m:r>
                    <m:f>
                      <m:fPr>
                        <m:ctrlPr>
                          <a:rPr lang="en-US" altLang="ja-JP" i="1">
                            <a:solidFill>
                              <a:schemeClr val="tx1"/>
                            </a:solidFill>
                            <a:latin typeface="Cambria Math" panose="02040503050406030204" pitchFamily="18" charset="0"/>
                          </a:rPr>
                        </m:ctrlPr>
                      </m:fPr>
                      <m:num>
                        <m:r>
                          <a:rPr lang="en-US" altLang="ja-JP" i="1">
                            <a:solidFill>
                              <a:schemeClr val="tx1"/>
                            </a:solidFill>
                            <a:latin typeface="Cambria Math" panose="02040503050406030204" pitchFamily="18" charset="0"/>
                          </a:rPr>
                          <m:t>𝜆</m:t>
                        </m:r>
                      </m:num>
                      <m:den>
                        <m:r>
                          <a:rPr lang="en-US" altLang="ja-JP" i="1">
                            <a:solidFill>
                              <a:schemeClr val="tx1"/>
                            </a:solidFill>
                            <a:latin typeface="Cambria Math" panose="02040503050406030204" pitchFamily="18" charset="0"/>
                          </a:rPr>
                          <m:t>𝑇</m:t>
                        </m:r>
                      </m:den>
                    </m:f>
                    <m:r>
                      <a:rPr lang="en-US" altLang="ja-JP" i="1">
                        <a:solidFill>
                          <a:schemeClr val="tx1"/>
                        </a:solidFill>
                        <a:latin typeface="Cambria Math" panose="02040503050406030204" pitchFamily="18" charset="0"/>
                      </a:rPr>
                      <m:t>〔</m:t>
                    </m:r>
                  </m:oMath>
                </a14:m>
                <a:r>
                  <a:rPr lang="en-US" altLang="ja-JP" dirty="0">
                    <a:solidFill>
                      <a:schemeClr val="tx1"/>
                    </a:solidFill>
                    <a:latin typeface="Times New Roman" panose="02020603050405020304" pitchFamily="18" charset="0"/>
                    <a:cs typeface="Times New Roman" panose="02020603050405020304" pitchFamily="18" charset="0"/>
                  </a:rPr>
                  <a:t>m/s</a:t>
                </a:r>
                <a:r>
                  <a:rPr lang="en-US" altLang="ja-JP"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ja-JP" altLang="en-US" dirty="0" smtClean="0">
                    <a:latin typeface="Times New Roman" panose="02020603050405020304" pitchFamily="18" charset="0"/>
                    <a:cs typeface="Times New Roman" panose="02020603050405020304" pitchFamily="18" charset="0"/>
                  </a:rPr>
                  <a:t>②</a:t>
                </a: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振動数 </a:t>
                </a:r>
                <a:r>
                  <a:rPr lang="en-US" altLang="ja-JP" i="1" dirty="0" smtClean="0">
                    <a:latin typeface="Times New Roman" panose="02020603050405020304" pitchFamily="18" charset="0"/>
                    <a:cs typeface="Times New Roman" panose="02020603050405020304" pitchFamily="18" charset="0"/>
                  </a:rPr>
                  <a:t>f</a:t>
                </a:r>
                <a:r>
                  <a:rPr lang="en-US" altLang="ja-JP" dirty="0" smtClean="0">
                    <a:latin typeface="Times New Roman" panose="02020603050405020304" pitchFamily="18" charset="0"/>
                    <a:cs typeface="Times New Roman" panose="02020603050405020304" pitchFamily="18" charset="0"/>
                  </a:rPr>
                  <a:t> 〔Hz〕</a:t>
                </a:r>
                <a:r>
                  <a:rPr lang="ja-JP" altLang="en-US" dirty="0" smtClean="0">
                    <a:latin typeface="Times New Roman" panose="02020603050405020304" pitchFamily="18" charset="0"/>
                    <a:cs typeface="Times New Roman" panose="02020603050405020304" pitchFamily="18" charset="0"/>
                  </a:rPr>
                  <a:t>と周期 </a:t>
                </a:r>
                <a:r>
                  <a:rPr lang="en-US" altLang="ja-JP" i="1" dirty="0"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 〔s〕</a:t>
                </a:r>
                <a:r>
                  <a:rPr lang="ja-JP" altLang="en-US" dirty="0" smtClean="0">
                    <a:latin typeface="Times New Roman" panose="02020603050405020304" pitchFamily="18" charset="0"/>
                    <a:cs typeface="Times New Roman" panose="02020603050405020304" pitchFamily="18" charset="0"/>
                  </a:rPr>
                  <a:t>は互いに逆数の関係。</a:t>
                </a:r>
                <a:endParaRPr lang="en-US" altLang="ja-JP"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b="0" i="1" smtClean="0">
                          <a:solidFill>
                            <a:schemeClr val="tx1"/>
                          </a:solidFill>
                          <a:latin typeface="Cambria Math" panose="02040503050406030204" pitchFamily="18" charset="0"/>
                        </a:rPr>
                        <m:t>𝑓</m:t>
                      </m:r>
                      <m:r>
                        <a:rPr lang="en-US" altLang="ja-JP" i="1">
                          <a:solidFill>
                            <a:schemeClr val="tx1"/>
                          </a:solidFill>
                          <a:latin typeface="Cambria Math" panose="02040503050406030204" pitchFamily="18" charset="0"/>
                        </a:rPr>
                        <m:t>=</m:t>
                      </m:r>
                      <m:f>
                        <m:fPr>
                          <m:ctrlPr>
                            <a:rPr lang="en-US" altLang="ja-JP" i="1">
                              <a:solidFill>
                                <a:schemeClr val="tx1"/>
                              </a:solidFill>
                              <a:latin typeface="Cambria Math" panose="02040503050406030204" pitchFamily="18" charset="0"/>
                            </a:rPr>
                          </m:ctrlPr>
                        </m:fPr>
                        <m:num>
                          <m:r>
                            <a:rPr lang="en-US" altLang="ja-JP" b="0" i="1" smtClean="0">
                              <a:solidFill>
                                <a:schemeClr val="tx1"/>
                              </a:solidFill>
                              <a:latin typeface="Cambria Math" panose="02040503050406030204" pitchFamily="18" charset="0"/>
                            </a:rPr>
                            <m:t>1</m:t>
                          </m:r>
                        </m:num>
                        <m:den>
                          <m:r>
                            <a:rPr lang="en-US" altLang="ja-JP" i="1">
                              <a:solidFill>
                                <a:schemeClr val="tx1"/>
                              </a:solidFill>
                              <a:latin typeface="Cambria Math" panose="02040503050406030204" pitchFamily="18" charset="0"/>
                            </a:rPr>
                            <m:t>𝑇</m:t>
                          </m:r>
                        </m:den>
                      </m:f>
                    </m:oMath>
                  </m:oMathPara>
                </a14:m>
                <a:endParaRPr lang="en-US" altLang="ja-JP" dirty="0" smtClean="0">
                  <a:solidFill>
                    <a:schemeClr val="tx1"/>
                  </a:solidFill>
                </a:endParaRPr>
              </a:p>
              <a:p>
                <a:pPr marL="0" indent="0">
                  <a:buNone/>
                </a:pPr>
                <a:r>
                  <a:rPr lang="ja-JP" altLang="en-US" dirty="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②を①へ代入すると、（クリック）</a:t>
                </a:r>
                <a:endParaRPr lang="en-US" altLang="ja-JP" dirty="0">
                  <a:latin typeface="Times New Roman" panose="02020603050405020304" pitchFamily="18" charset="0"/>
                  <a:cs typeface="Times New Roman" panose="02020603050405020304" pitchFamily="18" charset="0"/>
                </a:endParaRPr>
              </a:p>
              <a:p>
                <a:pPr marL="0" indent="0">
                  <a:buNone/>
                </a:pPr>
                <a:r>
                  <a:rPr lang="ja-JP" altLang="en-US" dirty="0" smtClean="0">
                    <a:latin typeface="Times New Roman" panose="02020603050405020304" pitchFamily="18" charset="0"/>
                    <a:cs typeface="Times New Roman" panose="02020603050405020304" pitchFamily="18" charset="0"/>
                  </a:rPr>
                  <a:t>　</a:t>
                </a:r>
                <a:r>
                  <a:rPr lang="ja-JP" altLang="en-US" dirty="0" smtClean="0">
                    <a:solidFill>
                      <a:srgbClr val="FF0000"/>
                    </a:solidFill>
                    <a:latin typeface="Times New Roman" panose="02020603050405020304" pitchFamily="18" charset="0"/>
                    <a:cs typeface="Times New Roman" panose="02020603050405020304" pitchFamily="18" charset="0"/>
                  </a:rPr>
                  <a:t>                    </a:t>
                </a:r>
                <a:r>
                  <a:rPr lang="en-US" altLang="ja-JP" i="1" dirty="0" smtClean="0">
                    <a:solidFill>
                      <a:srgbClr val="FF0000"/>
                    </a:solidFill>
                    <a:latin typeface="Times New Roman" panose="02020603050405020304" pitchFamily="18" charset="0"/>
                    <a:cs typeface="Times New Roman" panose="02020603050405020304" pitchFamily="18" charset="0"/>
                  </a:rPr>
                  <a:t>v=f λ </a:t>
                </a:r>
                <a:r>
                  <a:rPr lang="en-US" altLang="ja-JP" dirty="0" smtClean="0">
                    <a:solidFill>
                      <a:srgbClr val="FF0000"/>
                    </a:solidFill>
                    <a:latin typeface="Times New Roman" panose="02020603050405020304" pitchFamily="18" charset="0"/>
                    <a:cs typeface="Times New Roman" panose="02020603050405020304" pitchFamily="18" charset="0"/>
                  </a:rPr>
                  <a:t>〔m/s〕</a:t>
                </a:r>
              </a:p>
              <a:p>
                <a:pPr marL="0" indent="0">
                  <a:buNone/>
                </a:pPr>
                <a:r>
                  <a:rPr lang="ja-JP" altLang="en-US" dirty="0" smtClean="0">
                    <a:latin typeface="Times New Roman" panose="02020603050405020304" pitchFamily="18" charset="0"/>
                    <a:cs typeface="Times New Roman" panose="02020603050405020304" pitchFamily="18" charset="0"/>
                  </a:rPr>
                  <a:t>が得られます。</a:t>
                </a:r>
                <a:endParaRPr lang="en-US" altLang="ja-JP" dirty="0" smtClean="0">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838199" y="1426296"/>
                <a:ext cx="5592097" cy="5071485"/>
              </a:xfrm>
              <a:blipFill rotWithShape="0">
                <a:blip r:embed="rId2"/>
                <a:stretch>
                  <a:fillRect l="-2179" t="-2644"/>
                </a:stretch>
              </a:blipFill>
            </p:spPr>
            <p:txBody>
              <a:bodyPr/>
              <a:lstStyle/>
              <a:p>
                <a:r>
                  <a:rPr lang="ja-JP" altLang="en-US">
                    <a:noFill/>
                  </a:rPr>
                  <a:t> </a:t>
                </a:r>
              </a:p>
            </p:txBody>
          </p:sp>
        </mc:Fallback>
      </mc:AlternateContent>
      <p:sp>
        <p:nvSpPr>
          <p:cNvPr id="7" name="フッター プレースホルダー 6"/>
          <p:cNvSpPr>
            <a:spLocks noGrp="1"/>
          </p:cNvSpPr>
          <p:nvPr>
            <p:ph type="ftr" sz="quarter" idx="11"/>
          </p:nvPr>
        </p:nvSpPr>
        <p:spPr/>
        <p:txBody>
          <a:bodyPr/>
          <a:lstStyle/>
          <a:p>
            <a:r>
              <a:rPr kumimoji="1" lang="zh-CN" altLang="en-US" smtClean="0"/>
              <a:t>要点整理　</a:t>
            </a:r>
            <a:r>
              <a:rPr kumimoji="1" lang="en-US" altLang="zh-CN" smtClean="0"/>
              <a:t>1-1-1</a:t>
            </a:r>
            <a:r>
              <a:rPr kumimoji="1" lang="zh-CN" altLang="en-US" smtClean="0"/>
              <a:t>　速度</a:t>
            </a:r>
            <a:endParaRPr kumimoji="1" lang="ja-JP" altLang="en-US"/>
          </a:p>
        </p:txBody>
      </p:sp>
      <p:sp>
        <p:nvSpPr>
          <p:cNvPr id="8" name="スライド番号プレースホルダー 7"/>
          <p:cNvSpPr>
            <a:spLocks noGrp="1"/>
          </p:cNvSpPr>
          <p:nvPr>
            <p:ph type="sldNum" sz="quarter" idx="12"/>
          </p:nvPr>
        </p:nvSpPr>
        <p:spPr/>
        <p:txBody>
          <a:bodyPr/>
          <a:lstStyle/>
          <a:p>
            <a:fld id="{87D794B9-FC4F-41EC-BA49-3AD39A2A6532}" type="slidenum">
              <a:rPr kumimoji="1" lang="ja-JP" altLang="en-US" smtClean="0"/>
              <a:t>9</a:t>
            </a:fld>
            <a:endParaRPr kumimoji="1" lang="ja-JP" altLang="en-US"/>
          </a:p>
        </p:txBody>
      </p:sp>
      <mc:AlternateContent xmlns:mc="http://schemas.openxmlformats.org/markup-compatibility/2006" xmlns:a14="http://schemas.microsoft.com/office/drawing/2010/main">
        <mc:Choice Requires="a14">
          <p:sp>
            <p:nvSpPr>
              <p:cNvPr id="16" name="コンテンツ プレースホルダー 4"/>
              <p:cNvSpPr>
                <a:spLocks noGrp="1"/>
              </p:cNvSpPr>
              <p:nvPr>
                <p:ph sz="half" idx="1"/>
              </p:nvPr>
            </p:nvSpPr>
            <p:spPr>
              <a:xfrm>
                <a:off x="6576328" y="1426296"/>
                <a:ext cx="5181600" cy="5071485"/>
              </a:xfrm>
            </p:spPr>
            <p:txBody>
              <a:bodyPr>
                <a:normAutofit/>
              </a:bodyPr>
              <a:lstStyle/>
              <a:p>
                <a:pPr marL="0" indent="0">
                  <a:buNone/>
                </a:pPr>
                <a:endParaRPr lang="en-US" altLang="ja-JP" sz="3600" dirty="0" smtClean="0">
                  <a:solidFill>
                    <a:srgbClr val="FF0000"/>
                  </a:solidFill>
                </a:endParaRPr>
              </a:p>
              <a:p>
                <a:pPr marL="0" indent="0">
                  <a:buNone/>
                </a:pPr>
                <a:endParaRPr lang="en-US" altLang="ja-JP" sz="3600" dirty="0">
                  <a:solidFill>
                    <a:srgbClr val="FF0000"/>
                  </a:solidFill>
                </a:endParaRPr>
              </a:p>
              <a:p>
                <a:pPr marL="0" indent="0">
                  <a:buNone/>
                </a:pPr>
                <a:r>
                  <a:rPr lang="ja-JP" altLang="en-US" sz="3600" dirty="0" smtClean="0">
                    <a:solidFill>
                      <a:srgbClr val="FF0000"/>
                    </a:solidFill>
                  </a:rPr>
                  <a:t>    最重要公式まとめ</a:t>
                </a:r>
                <a:endParaRPr lang="en-US" altLang="ja-JP" sz="3600" dirty="0" smtClean="0">
                  <a:solidFill>
                    <a:srgbClr val="FF0000"/>
                  </a:solidFill>
                </a:endParaRPr>
              </a:p>
              <a:p>
                <a:pPr marL="0" indent="0">
                  <a:buNone/>
                </a:pPr>
                <a14:m>
                  <m:oMath xmlns:m="http://schemas.openxmlformats.org/officeDocument/2006/math">
                    <m:r>
                      <a:rPr lang="ja-JP" altLang="en-US" i="1">
                        <a:latin typeface="Cambria Math" panose="02040503050406030204" pitchFamily="18" charset="0"/>
                      </a:rPr>
                      <m:t>　</m:t>
                    </m:r>
                    <m:r>
                      <a:rPr lang="en-US" altLang="ja-JP" b="0" i="1" smtClean="0">
                        <a:latin typeface="Cambria Math" panose="02040503050406030204" pitchFamily="18" charset="0"/>
                      </a:rPr>
                      <m:t>       </m:t>
                    </m:r>
                    <m:r>
                      <a:rPr lang="ja-JP" altLang="en-US" i="1" smtClean="0">
                        <a:latin typeface="Cambria Math" panose="02040503050406030204" pitchFamily="18" charset="0"/>
                      </a:rPr>
                      <m:t>　</m:t>
                    </m:r>
                    <m:r>
                      <a:rPr lang="en-US" altLang="ja-JP" b="0" i="1" smtClean="0">
                        <a:latin typeface="Cambria Math" panose="02040503050406030204" pitchFamily="18" charset="0"/>
                      </a:rPr>
                      <m:t> </m:t>
                    </m:r>
                    <m:r>
                      <a:rPr lang="en-US" altLang="ja-JP" i="1" smtClean="0">
                        <a:solidFill>
                          <a:srgbClr val="FF0000"/>
                        </a:solidFill>
                        <a:latin typeface="Cambria Math" panose="02040503050406030204" pitchFamily="18" charset="0"/>
                      </a:rPr>
                      <m:t>𝑣</m:t>
                    </m:r>
                    <m:r>
                      <a:rPr lang="en-US" altLang="ja-JP" i="1" smtClean="0">
                        <a:solidFill>
                          <a:srgbClr val="FF0000"/>
                        </a:solidFill>
                        <a:latin typeface="Cambria Math" panose="02040503050406030204" pitchFamily="18" charset="0"/>
                      </a:rPr>
                      <m:t>=</m:t>
                    </m:r>
                    <m:f>
                      <m:fPr>
                        <m:ctrlPr>
                          <a:rPr lang="en-US" altLang="ja-JP" i="1">
                            <a:solidFill>
                              <a:srgbClr val="FF0000"/>
                            </a:solidFill>
                            <a:latin typeface="Cambria Math" panose="02040503050406030204" pitchFamily="18" charset="0"/>
                          </a:rPr>
                        </m:ctrlPr>
                      </m:fPr>
                      <m:num>
                        <m:r>
                          <a:rPr lang="en-US" altLang="ja-JP" i="1">
                            <a:solidFill>
                              <a:srgbClr val="FF0000"/>
                            </a:solidFill>
                            <a:latin typeface="Cambria Math" panose="02040503050406030204" pitchFamily="18" charset="0"/>
                          </a:rPr>
                          <m:t>𝜆</m:t>
                        </m:r>
                      </m:num>
                      <m:den>
                        <m:r>
                          <a:rPr lang="en-US" altLang="ja-JP" i="1">
                            <a:solidFill>
                              <a:srgbClr val="FF0000"/>
                            </a:solidFill>
                            <a:latin typeface="Cambria Math" panose="02040503050406030204" pitchFamily="18" charset="0"/>
                          </a:rPr>
                          <m:t>𝑇</m:t>
                        </m:r>
                      </m:den>
                    </m:f>
                    <m:r>
                      <a:rPr lang="en-US" altLang="ja-JP" i="1">
                        <a:solidFill>
                          <a:srgbClr val="FF0000"/>
                        </a:solidFill>
                        <a:latin typeface="Cambria Math" panose="02040503050406030204" pitchFamily="18" charset="0"/>
                      </a:rPr>
                      <m:t>〔</m:t>
                    </m:r>
                  </m:oMath>
                </a14:m>
                <a:r>
                  <a:rPr lang="en-US" altLang="ja-JP" dirty="0">
                    <a:solidFill>
                      <a:srgbClr val="FF0000"/>
                    </a:solidFill>
                    <a:latin typeface="Times New Roman" panose="02020603050405020304" pitchFamily="18" charset="0"/>
                    <a:cs typeface="Times New Roman" panose="02020603050405020304" pitchFamily="18" charset="0"/>
                  </a:rPr>
                  <a:t>m/s</a:t>
                </a:r>
                <a:r>
                  <a:rPr lang="en-US" altLang="ja-JP" dirty="0" smtClean="0">
                    <a:solidFill>
                      <a:srgbClr val="FF0000"/>
                    </a:solidFill>
                    <a:latin typeface="Times New Roman" panose="02020603050405020304" pitchFamily="18" charset="0"/>
                    <a:cs typeface="Times New Roman" panose="02020603050405020304" pitchFamily="18" charset="0"/>
                  </a:rPr>
                  <a:t>〕</a:t>
                </a:r>
                <a:endParaRPr lang="en-US" altLang="ja-JP" dirty="0" smtClean="0">
                  <a:latin typeface="Times New Roman" panose="02020603050405020304" pitchFamily="18" charset="0"/>
                  <a:cs typeface="Times New Roman" panose="02020603050405020304" pitchFamily="18" charset="0"/>
                </a:endParaRPr>
              </a:p>
              <a:p>
                <a:pPr marL="0" indent="0">
                  <a:buNone/>
                </a:pPr>
                <a:r>
                  <a:rPr lang="ja-JP" altLang="en-US" dirty="0">
                    <a:solidFill>
                      <a:srgbClr val="FF0000"/>
                    </a:solidFill>
                    <a:latin typeface="Times New Roman" panose="02020603050405020304" pitchFamily="18" charset="0"/>
                    <a:cs typeface="Times New Roman" panose="02020603050405020304" pitchFamily="18" charset="0"/>
                  </a:rPr>
                  <a:t> </a:t>
                </a:r>
                <a:r>
                  <a:rPr lang="ja-JP" altLang="en-US" dirty="0" smtClean="0">
                    <a:solidFill>
                      <a:srgbClr val="FF0000"/>
                    </a:solidFill>
                    <a:latin typeface="Times New Roman" panose="02020603050405020304" pitchFamily="18" charset="0"/>
                    <a:cs typeface="Times New Roman" panose="02020603050405020304" pitchFamily="18" charset="0"/>
                  </a:rPr>
                  <a:t>　       　</a:t>
                </a:r>
                <a:r>
                  <a:rPr lang="en-US" altLang="ja-JP" sz="3200"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v=f </a:t>
                </a:r>
                <a:r>
                  <a:rPr lang="en-US" altLang="ja-JP" sz="3200"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λ</a:t>
                </a:r>
                <a:r>
                  <a:rPr lang="en-US" altLang="ja-JP"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ja-JP" dirty="0">
                    <a:solidFill>
                      <a:srgbClr val="FF0000"/>
                    </a:solidFill>
                    <a:latin typeface="Times New Roman" panose="02020603050405020304" pitchFamily="18" charset="0"/>
                    <a:cs typeface="Times New Roman" panose="02020603050405020304" pitchFamily="18" charset="0"/>
                  </a:rPr>
                  <a:t>〔m/s</a:t>
                </a:r>
                <a:r>
                  <a:rPr lang="en-US" altLang="ja-JP"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altLang="ja-JP" dirty="0">
                    <a:solidFill>
                      <a:srgbClr val="FF0000"/>
                    </a:solidFill>
                    <a:latin typeface="Times New Roman" panose="02020603050405020304" pitchFamily="18" charset="0"/>
                    <a:cs typeface="Times New Roman" panose="02020603050405020304" pitchFamily="18" charset="0"/>
                  </a:rPr>
                  <a:t> </a:t>
                </a:r>
                <a:r>
                  <a:rPr lang="en-US" altLang="ja-JP" dirty="0" smtClean="0">
                    <a:solidFill>
                      <a:schemeClr val="accent5">
                        <a:lumMod val="50000"/>
                      </a:schemeClr>
                    </a:solidFill>
                    <a:latin typeface="Times New Roman" panose="02020603050405020304" pitchFamily="18" charset="0"/>
                    <a:cs typeface="Times New Roman" panose="02020603050405020304" pitchFamily="18" charset="0"/>
                  </a:rPr>
                  <a:t>   </a:t>
                </a:r>
                <a:r>
                  <a:rPr lang="ja-JP" altLang="en-US" dirty="0" smtClean="0">
                    <a:solidFill>
                      <a:schemeClr val="accent5">
                        <a:lumMod val="50000"/>
                      </a:schemeClr>
                    </a:solidFill>
                    <a:latin typeface="Times New Roman" panose="02020603050405020304" pitchFamily="18" charset="0"/>
                    <a:cs typeface="Times New Roman" panose="02020603050405020304" pitchFamily="18" charset="0"/>
                  </a:rPr>
                  <a:t>　　</a:t>
                </a:r>
                <a:r>
                  <a:rPr lang="ja-JP" altLang="en-US" dirty="0" smtClean="0">
                    <a:solidFill>
                      <a:srgbClr val="FF0000"/>
                    </a:solidFill>
                    <a:latin typeface="Times New Roman" panose="02020603050405020304" pitchFamily="18" charset="0"/>
                    <a:cs typeface="Times New Roman" panose="02020603050405020304" pitchFamily="18" charset="0"/>
                  </a:rPr>
                  <a:t>自力で導く練習を！</a:t>
                </a:r>
                <a:endParaRPr lang="en-US" altLang="ja-JP" dirty="0" smtClean="0">
                  <a:solidFill>
                    <a:srgbClr val="FF0000"/>
                  </a:solidFill>
                </a:endParaRPr>
              </a:p>
            </p:txBody>
          </p:sp>
        </mc:Choice>
        <mc:Fallback xmlns="">
          <p:sp>
            <p:nvSpPr>
              <p:cNvPr id="16" name="コンテンツ プレースホルダー 4"/>
              <p:cNvSpPr>
                <a:spLocks noGrp="1" noRot="1" noChangeAspect="1" noMove="1" noResize="1" noEditPoints="1" noAdjustHandles="1" noChangeArrowheads="1" noChangeShapeType="1" noTextEdit="1"/>
              </p:cNvSpPr>
              <p:nvPr>
                <p:ph sz="half" idx="1"/>
              </p:nvPr>
            </p:nvSpPr>
            <p:spPr>
              <a:xfrm>
                <a:off x="6576328" y="1426296"/>
                <a:ext cx="5181600" cy="5071485"/>
              </a:xfrm>
              <a:blipFill rotWithShape="0">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126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par>
                          <p:cTn id="8" fill="hold">
                            <p:stCondLst>
                              <p:cond delay="500"/>
                            </p:stCondLst>
                            <p:childTnLst>
                              <p:par>
                                <p:cTn id="9" presetID="45" presetClass="entr" presetSubtype="0" fill="hold" nodeType="afterEffect">
                                  <p:stCondLst>
                                    <p:cond delay="100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fade">
                                      <p:cBhvr>
                                        <p:cTn id="11" dur="2000"/>
                                        <p:tgtEl>
                                          <p:spTgt spid="16">
                                            <p:txEl>
                                              <p:pRg st="2" end="2"/>
                                            </p:txEl>
                                          </p:spTgt>
                                        </p:tgtEl>
                                      </p:cBhvr>
                                    </p:animEffect>
                                    <p:anim calcmode="lin" valueType="num">
                                      <p:cBhvr>
                                        <p:cTn id="12" dur="2000" fill="hold"/>
                                        <p:tgtEl>
                                          <p:spTgt spid="16">
                                            <p:txEl>
                                              <p:pRg st="2" end="2"/>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6">
                                            <p:txEl>
                                              <p:pRg st="2" end="2"/>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anim calcmode="lin" valueType="num">
                                      <p:cBhvr>
                                        <p:cTn id="17" dur="2000" fill="hold"/>
                                        <p:tgtEl>
                                          <p:spTgt spid="16">
                                            <p:txEl>
                                              <p:pRg st="3" end="3"/>
                                            </p:txEl>
                                          </p:spTgt>
                                        </p:tgtEl>
                                        <p:attrNameLst>
                                          <p:attrName>ppt_w</p:attrName>
                                        </p:attrNameLst>
                                      </p:cBhvr>
                                      <p:tavLst>
                                        <p:tav tm="0" fmla="#ppt_w*sin(2.5*pi*$)">
                                          <p:val>
                                            <p:fltVal val="0"/>
                                          </p:val>
                                        </p:tav>
                                        <p:tav tm="100000">
                                          <p:val>
                                            <p:fltVal val="1"/>
                                          </p:val>
                                        </p:tav>
                                      </p:tavLst>
                                    </p:anim>
                                    <p:anim calcmode="lin" valueType="num">
                                      <p:cBhvr>
                                        <p:cTn id="18" dur="2000" fill="hold"/>
                                        <p:tgtEl>
                                          <p:spTgt spid="16">
                                            <p:txEl>
                                              <p:pRg st="3" end="3"/>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100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2000"/>
                                        <p:tgtEl>
                                          <p:spTgt spid="16">
                                            <p:txEl>
                                              <p:pRg st="4" end="4"/>
                                            </p:txEl>
                                          </p:spTgt>
                                        </p:tgtEl>
                                      </p:cBhvr>
                                    </p:animEffect>
                                    <p:anim calcmode="lin" valueType="num">
                                      <p:cBhvr>
                                        <p:cTn id="22" dur="2000" fill="hold"/>
                                        <p:tgtEl>
                                          <p:spTgt spid="16">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6">
                                            <p:txEl>
                                              <p:pRg st="4" end="4"/>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100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2000"/>
                                        <p:tgtEl>
                                          <p:spTgt spid="16">
                                            <p:txEl>
                                              <p:pRg st="5" end="5"/>
                                            </p:txEl>
                                          </p:spTgt>
                                        </p:tgtEl>
                                      </p:cBhvr>
                                    </p:animEffect>
                                    <p:anim calcmode="lin" valueType="num">
                                      <p:cBhvr>
                                        <p:cTn id="27" dur="2000" fill="hold"/>
                                        <p:tgtEl>
                                          <p:spTgt spid="16">
                                            <p:txEl>
                                              <p:pRg st="5" end="5"/>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6">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410</Words>
  <Application>Microsoft Office PowerPoint</Application>
  <PresentationFormat>ワイド画面</PresentationFormat>
  <Paragraphs>213</Paragraphs>
  <Slides>15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ＭＳ Ｐゴシック</vt:lpstr>
      <vt:lpstr>宋体</vt:lpstr>
      <vt:lpstr>Tie</vt:lpstr>
      <vt:lpstr>Arial</vt:lpstr>
      <vt:lpstr>Calibri</vt:lpstr>
      <vt:lpstr>Calibri Light</vt:lpstr>
      <vt:lpstr>Cambria Math</vt:lpstr>
      <vt:lpstr>Times New Roman</vt:lpstr>
      <vt:lpstr>Office テーマ</vt:lpstr>
      <vt:lpstr>要点整理</vt:lpstr>
      <vt:lpstr>波（波動）とは何か</vt:lpstr>
      <vt:lpstr>波の伝わりと媒質の振動</vt:lpstr>
      <vt:lpstr>波の伝わりと媒質の振動</vt:lpstr>
      <vt:lpstr>媒質の振動を表す量</vt:lpstr>
      <vt:lpstr>波を表す量</vt:lpstr>
      <vt:lpstr>波の要素の関係式〔最重要公式〕</vt:lpstr>
      <vt:lpstr>波の要素の関係式〔最重要公式〕</vt:lpstr>
      <vt:lpstr>波の要素の関係式〔最重要公式〕</vt:lpstr>
      <vt:lpstr>y-x図と y-t図</vt:lpstr>
      <vt:lpstr>y-x図と y-t図</vt:lpstr>
      <vt:lpstr>y-x図と y-t図</vt:lpstr>
      <vt:lpstr>y-x図と y-t図</vt:lpstr>
      <vt:lpstr>y-x図と y-t図</vt:lpstr>
      <vt:lpstr>要点整理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t-tahara@jcom.home.ne.jp</dc:creator>
  <cp:lastModifiedBy>t-tahara@jcom.home.ne.jp</cp:lastModifiedBy>
  <cp:revision>91</cp:revision>
  <dcterms:created xsi:type="dcterms:W3CDTF">2020-05-16T22:56:25Z</dcterms:created>
  <dcterms:modified xsi:type="dcterms:W3CDTF">2020-05-28T12:16:09Z</dcterms:modified>
</cp:coreProperties>
</file>